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11" r:id="rId4"/>
    <p:sldMasterId id="2147483728" r:id="rId5"/>
    <p:sldMasterId id="2147483745" r:id="rId6"/>
    <p:sldMasterId id="2147483762" r:id="rId7"/>
    <p:sldMasterId id="2147483764" r:id="rId8"/>
  </p:sldMasterIdLst>
  <p:notesMasterIdLst>
    <p:notesMasterId r:id="rId42"/>
  </p:notesMasterIdLst>
  <p:sldIdLst>
    <p:sldId id="326" r:id="rId9"/>
    <p:sldId id="296" r:id="rId10"/>
    <p:sldId id="266" r:id="rId11"/>
    <p:sldId id="307" r:id="rId12"/>
    <p:sldId id="308" r:id="rId13"/>
    <p:sldId id="309" r:id="rId14"/>
    <p:sldId id="310" r:id="rId15"/>
    <p:sldId id="327" r:id="rId16"/>
    <p:sldId id="302" r:id="rId17"/>
    <p:sldId id="305" r:id="rId18"/>
    <p:sldId id="306" r:id="rId19"/>
    <p:sldId id="303" r:id="rId20"/>
    <p:sldId id="300" r:id="rId21"/>
    <p:sldId id="331" r:id="rId22"/>
    <p:sldId id="267" r:id="rId23"/>
    <p:sldId id="311" r:id="rId24"/>
    <p:sldId id="321" r:id="rId25"/>
    <p:sldId id="293" r:id="rId26"/>
    <p:sldId id="294" r:id="rId27"/>
    <p:sldId id="271" r:id="rId28"/>
    <p:sldId id="272" r:id="rId29"/>
    <p:sldId id="291" r:id="rId30"/>
    <p:sldId id="295" r:id="rId31"/>
    <p:sldId id="289" r:id="rId32"/>
    <p:sldId id="332" r:id="rId33"/>
    <p:sldId id="292" r:id="rId34"/>
    <p:sldId id="316" r:id="rId35"/>
    <p:sldId id="323" r:id="rId36"/>
    <p:sldId id="320" r:id="rId37"/>
    <p:sldId id="317" r:id="rId38"/>
    <p:sldId id="318" r:id="rId39"/>
    <p:sldId id="328" r:id="rId40"/>
    <p:sldId id="329" r:id="rId41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6AA"/>
    <a:srgbClr val="09FFBF"/>
    <a:srgbClr val="00E3DE"/>
    <a:srgbClr val="FDE7F5"/>
    <a:srgbClr val="FEF4FA"/>
    <a:srgbClr val="F4EFF7"/>
    <a:srgbClr val="262626"/>
    <a:srgbClr val="00DBD6"/>
    <a:srgbClr val="FBFBFB"/>
    <a:srgbClr val="F0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5382" autoAdjust="0"/>
  </p:normalViewPr>
  <p:slideViewPr>
    <p:cSldViewPr>
      <p:cViewPr>
        <p:scale>
          <a:sx n="100" d="100"/>
          <a:sy n="100" d="100"/>
        </p:scale>
        <p:origin x="-462" y="552"/>
      </p:cViewPr>
      <p:guideLst>
        <p:guide orient="horz" pos="2478"/>
        <p:guide pos="1973"/>
        <p:guide pos="3742"/>
        <p:guide pos="4785"/>
        <p:guide pos="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EDE8208A-E905-4C4F-86E1-96CD39F40D41}" type="datetimeFigureOut">
              <a:rPr lang="en-GB" smtClean="0"/>
              <a:pPr/>
              <a:t>26/07/2018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4F22ADD-E89E-4377-A7FF-A0C8337CE46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479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8EA0A-7709-42B5-AB98-6E9385B5137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22ADD-E89E-4377-A7FF-A0C8337CE464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474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22ADD-E89E-4377-A7FF-A0C8337CE464}" type="slidenum">
              <a:rPr lang="en-GB" smtClean="0"/>
              <a:pPr/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22ADD-E89E-4377-A7FF-A0C8337CE464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40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 smtClean="0">
                <a:ea typeface="Calibri"/>
                <a:cs typeface="Times New Roman"/>
              </a:rPr>
              <a:t>Alexa </a:t>
            </a:r>
            <a:r>
              <a:rPr lang="en-IN" dirty="0">
                <a:ea typeface="Calibri"/>
                <a:cs typeface="Times New Roman"/>
              </a:rPr>
              <a:t>is an intelligent personal assistant developed by Amazon, first used in the Amazon Echo and the Amazon Echo Dot devices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Clarabridge recommends solutions to common customer issues and feedback using AI</a:t>
            </a:r>
            <a:endParaRPr lang="en-IN" dirty="0">
              <a:ea typeface="Calibri"/>
              <a:cs typeface="Times New Roman"/>
            </a:endParaRP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INS is a global decentralized grocery marketplace powered by Blockchain enabling B2C Selling</a:t>
            </a:r>
            <a:endParaRPr lang="en-IN" dirty="0">
              <a:ea typeface="Calibri"/>
              <a:cs typeface="Times New Roman"/>
            </a:endParaRP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Chronicled leverages </a:t>
            </a:r>
            <a:r>
              <a:rPr lang="en-US" dirty="0" smtClean="0">
                <a:ea typeface="Calibri"/>
                <a:cs typeface="Times New Roman"/>
              </a:rPr>
              <a:t>Blockchain </a:t>
            </a:r>
            <a:r>
              <a:rPr lang="en-US" dirty="0">
                <a:ea typeface="Calibri"/>
                <a:cs typeface="Times New Roman"/>
              </a:rPr>
              <a:t>and IoT to power smart, secure supply chain solutions</a:t>
            </a:r>
            <a:endParaRPr lang="en-IN" dirty="0">
              <a:ea typeface="Calibri"/>
              <a:cs typeface="Times New Roman"/>
            </a:endParaRP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Netatmo designs and develops connected consumer electronics.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Jawbone develops and sells wearable technology and portable audio devices.</a:t>
            </a:r>
            <a:endParaRPr lang="en-IN" dirty="0">
              <a:ea typeface="Calibri"/>
              <a:cs typeface="Times New Roman"/>
            </a:endParaRP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sz="1100" dirty="0">
                <a:latin typeface="Arial"/>
                <a:ea typeface="Calibri"/>
                <a:cs typeface="Times New Roman"/>
              </a:rPr>
              <a:t>Elastic Path builds commerce software that powers the next generation of digital experiences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Didi Chuxing is a leading mobile transportation platform in China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Adyen is a multichannel payment company outsourcing payment services to international merchants.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Coinbase is a digital currency wallet that allows traders to buy and sell bitcoin.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SoftBank Robotics Holding Corp. is the SoftBank Group's subsidiary responsible for its robotics business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Waymo is an autonomous car development company and subsidiary of Google's parent company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Qualcomm is a telecommunications equipment company that designs and markets wireless telecommunications products and services.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Trend Micro provides enterprise data security and cyber security solutions for businesses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Hootsuite is a social media management platform 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Materialise provides software solutions and 3D printing services for medical and manufacturing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Slack is an enterprise software platform that allows effective communications across businesses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Oak Labs develops </a:t>
            </a:r>
            <a:r>
              <a:rPr lang="en-IN" dirty="0" smtClean="0">
                <a:ea typeface="Calibri"/>
                <a:cs typeface="Times New Roman"/>
              </a:rPr>
              <a:t>in store </a:t>
            </a:r>
            <a:r>
              <a:rPr lang="en-IN" dirty="0">
                <a:ea typeface="Calibri"/>
                <a:cs typeface="Times New Roman"/>
              </a:rPr>
              <a:t>technology for physical retailers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Warranteer connects consumers to vendors &amp; allows warranty activations to create a new revenue stream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IBM Blockchain is a public cloud service that customers can use to build secure </a:t>
            </a:r>
            <a:r>
              <a:rPr lang="en-IN" dirty="0" smtClean="0">
                <a:ea typeface="Calibri"/>
                <a:cs typeface="Times New Roman"/>
              </a:rPr>
              <a:t>Blockchain </a:t>
            </a:r>
            <a:r>
              <a:rPr lang="en-IN" dirty="0">
                <a:ea typeface="Calibri"/>
                <a:cs typeface="Times New Roman"/>
              </a:rPr>
              <a:t>networks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Xively delivers enterprise IoT platform for connected product or service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Zebra develops enterprise-level data capture and automatic identification solutions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Symphony’s portfolio of solutions translates customer intelligence into insights to drive execution.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Sentiance provides an SDK that creates user behavior profiles by analyzing sensor data, helping companies to deliver personalized and context-aware customer engagement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Amazon Pay is an online payments processing service that is owned by Amazon.com, Inc..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Nymi Inc. develops and delivers Nymi Band, a wearable electrocardiogram authenticator 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Flirtey is real-time delivery service that uses drones to make delivery possible to everyone.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Bossa Nova creates service robots for the  retail industry 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Cross Match provides  biometric identity management solutions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/>
              <a:t>Noccela specialises in Electronic Article Surveillance and retail security</a:t>
            </a:r>
          </a:p>
          <a:p>
            <a:pPr marL="346672" indent="-346672">
              <a:lnSpc>
                <a:spcPct val="115000"/>
              </a:lnSpc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Ikea Place is an AR app to help customers visualize what their furniture might look like in their own living rooms.</a:t>
            </a:r>
          </a:p>
          <a:p>
            <a:pPr marL="346672" indent="-346672">
              <a:lnSpc>
                <a:spcPct val="115000"/>
              </a:lnSpc>
              <a:spcAft>
                <a:spcPts val="1011"/>
              </a:spcAft>
              <a:buFont typeface="+mj-lt"/>
              <a:buAutoNum type="arabicPeriod"/>
            </a:pPr>
            <a:r>
              <a:rPr lang="en-IN" dirty="0">
                <a:ea typeface="Calibri"/>
                <a:cs typeface="Times New Roman"/>
              </a:rPr>
              <a:t>Fractal provides services to organizations for data-driven decision-making.</a:t>
            </a:r>
          </a:p>
          <a:p>
            <a:pPr lvl="0"/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22ADD-E89E-4377-A7FF-A0C8337CE464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405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z="1000" dirty="0">
                <a:ea typeface="Calibri"/>
                <a:cs typeface="Times New Roman"/>
              </a:rPr>
              <a:t> 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FICO provides products and services that enable businesses to automate, improve, and connect decisions to enhance business performance through decision management and predictive analytics.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H2O.ai provides an open source machine learning platform that makes it easy to build smart applications to predict fraud, customer churn, etc.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US" sz="800" dirty="0">
                <a:ea typeface="Calibri"/>
                <a:cs typeface="Times New Roman"/>
              </a:rPr>
              <a:t>Ripple </a:t>
            </a:r>
            <a:r>
              <a:rPr lang="en-IN" sz="800" dirty="0" smtClean="0">
                <a:ea typeface="Calibri"/>
                <a:cs typeface="Times New Roman"/>
              </a:rPr>
              <a:t>offers </a:t>
            </a:r>
            <a:r>
              <a:rPr lang="en-IN" sz="800" dirty="0">
                <a:ea typeface="Calibri"/>
                <a:cs typeface="Times New Roman"/>
              </a:rPr>
              <a:t>a global real-time Blockchain based payment system for financial institutions.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FIS is a provider of technology-based banking and payment solutions for the financial services industry.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Zubie is a connected-car app that provides location tracking, driver scoring, alert and location sharing services for consumers.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Apple Watch is a line of smartwatches designed, developed, and marketed by Apple Inc that incorporates fitness tracking and health-oriented capabilities.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Lending Club is an online financial community that brings together creditworthy borrowers and savvy investors.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Atom Bank is a mobile banking application that offers a range of personal and business banking products.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Zwipe is a technology company that is making biometrics easy by developing and commercializing award-winning biometric authentication solutions for three key areas: payment, access control, and ID.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Alipay provides secure, online and mobile payment services. 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Betterment is a goal-based online investment company, delivering personalized financial advice paired with low fees and customer experience.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US" sz="800" dirty="0">
                <a:ea typeface="Calibri"/>
                <a:cs typeface="Times New Roman"/>
              </a:rPr>
              <a:t>UiPath is a robotic process automation software vendor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ThreatMetrix is an integrated digital identity platform that allows its users to transact their businesses without friction.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M2SYS Technology is a global biometric identification management company, providing enterprise multi-modal biometric solutions.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Alteryx Analytics provides analysts with ability to easily prep, blend, &amp; analyze all data using a repeatable workflow.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Kreditech uses machine-learning technologies to provide access to better credit for the underbanked for digital banking services.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Infermedica is a health AI company that improves the diagnostic process using the most advanced reasoning technology for preliminary medical diagnosis.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Recursion Pharmaceuticals is combining high-throughput experimental biology, bioinformatics, and machine learning to rapidly identify new indications for many known drugs and shelved assets.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Guardtime is a software security company that developed a digital signature system based on </a:t>
            </a:r>
            <a:r>
              <a:rPr lang="en-IN" sz="800" dirty="0" smtClean="0">
                <a:ea typeface="Calibri"/>
                <a:cs typeface="Times New Roman"/>
              </a:rPr>
              <a:t>Blockchain </a:t>
            </a:r>
            <a:r>
              <a:rPr lang="en-IN" sz="800" dirty="0">
                <a:ea typeface="Calibri"/>
                <a:cs typeface="Times New Roman"/>
              </a:rPr>
              <a:t>technology.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BlockVerify believes in the potential of </a:t>
            </a:r>
            <a:r>
              <a:rPr lang="en-IN" sz="800" dirty="0" smtClean="0">
                <a:ea typeface="Calibri"/>
                <a:cs typeface="Times New Roman"/>
              </a:rPr>
              <a:t>Blockchain </a:t>
            </a:r>
            <a:r>
              <a:rPr lang="en-IN" sz="800" dirty="0">
                <a:ea typeface="Calibri"/>
                <a:cs typeface="Times New Roman"/>
              </a:rPr>
              <a:t>technology to improve anti-counterfeit measures in different industries and have a significant positive social impact.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AliveCor has a device and application that will turn any smartphone into a clinical-quality electrocardiogram (ECG) recorder.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Fitbit offers compact, wireless, wearable sensors that track a person’s daily activities in order to promote a healthy lifestyle.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Patients use Zocdoc to find in-network neighbourhood doctors, instantly book appointments online.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FitnessKeeper offers Runkeeper, a mobile platform that employs location technology to allow users to track their workout performance.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PegaSystems provides business process and customer relationship management solutions for organizations.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InstaMed simplifies every healthcare clearinghouse and payment transaction for providers and payers, all in one place.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Rani Therapeutics develops bio-therapeutics technology for the oral delivery of large drug molecules.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Intuitive surgical is a developer of robotic-assisted minimally invasive surgery (MIS) techniques and tools.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ClearDATA is the trusted managed cloud provider, designed for today’s healthcare security needs.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Secureworks  manages medical identity theft, IoT security threats, and ransomware in healthcare organizations.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23&amp;me is a human genome research company enabling users to study their ancestry, genealogy, and inherited traits.</a:t>
            </a:r>
            <a:endParaRPr lang="en-IN" sz="1000" dirty="0">
              <a:ea typeface="Calibri"/>
              <a:cs typeface="Times New Roman"/>
            </a:endParaRPr>
          </a:p>
          <a:p>
            <a:pPr marL="346672" indent="-346672" algn="just">
              <a:lnSpc>
                <a:spcPct val="115000"/>
              </a:lnSpc>
              <a:buFont typeface="+mj-lt"/>
              <a:buAutoNum type="arabicParenR"/>
            </a:pPr>
            <a:r>
              <a:rPr lang="en-IN" sz="800" dirty="0">
                <a:ea typeface="Calibri"/>
                <a:cs typeface="Times New Roman"/>
              </a:rPr>
              <a:t>Ekso Bionics develops wearable exoskeletons for military, civilian and medical uses that augment strength, endurance and mobility.</a:t>
            </a:r>
            <a:endParaRPr lang="en-IN" sz="1000" dirty="0">
              <a:ea typeface="Calibri"/>
              <a:cs typeface="Times New Roman"/>
            </a:endParaRPr>
          </a:p>
          <a:p>
            <a:endParaRPr lang="en-IN" sz="8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22ADD-E89E-4377-A7FF-A0C8337CE464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405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22ADD-E89E-4377-A7FF-A0C8337CE464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56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8EA0A-7709-42B5-AB98-6E9385B5137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76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49375" y="1162050"/>
            <a:ext cx="4183063" cy="31384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4129">
              <a:spcBef>
                <a:spcPct val="0"/>
              </a:spcBef>
              <a:defRPr/>
            </a:pPr>
            <a:r>
              <a:rPr lang="en-US" dirty="0" smtClean="0"/>
              <a:t>Kept some client testimonials</a:t>
            </a:r>
            <a:r>
              <a:rPr lang="en-US" baseline="0" dirty="0" smtClean="0"/>
              <a:t> from tech segment clients </a:t>
            </a:r>
            <a:endParaRPr lang="en-IN" dirty="0" smtClean="0"/>
          </a:p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6479" indent="-27941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7664" indent="-22353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4728" indent="-22353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1792" indent="-22353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58858" indent="-22353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05923" indent="-22353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2989" indent="-22353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00053" indent="-22353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30ED85-A422-8C4D-B75E-2FB95AF0021E}" type="slidenum">
              <a:rPr lang="en-US" sz="1100">
                <a:solidFill>
                  <a:prstClr val="black"/>
                </a:solidFill>
                <a:latin typeface="Calibri" charset="0"/>
              </a:rPr>
              <a:pPr eaLnBrk="1" hangingPunct="1"/>
              <a:t>22</a:t>
            </a:fld>
            <a:endParaRPr lang="en-US" sz="1100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4129"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8EA0A-7709-42B5-AB98-6E9385B5137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9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8EA0A-7709-42B5-AB98-6E9385B5137A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6382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3430588"/>
            <a:ext cx="9144000" cy="342741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4825" y="-1"/>
            <a:ext cx="6099175" cy="34305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0728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313" y="304800"/>
            <a:ext cx="3256815" cy="6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2127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6094413" cy="2127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8400" y="908049"/>
            <a:ext cx="2584450" cy="1219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41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5633025" cy="50948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Decoding Disruptor Tech IC</a:t>
            </a:r>
          </a:p>
        </p:txBody>
      </p:sp>
    </p:spTree>
    <p:extLst>
      <p:ext uri="{BB962C8B-B14F-4D97-AF65-F5344CB8AC3E}">
        <p14:creationId xmlns:p14="http://schemas.microsoft.com/office/powerpoint/2010/main" val="418288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4087813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600" b="0" i="0" baseline="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447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42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56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750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45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4800" y="908050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44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2127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6094413" cy="2127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8400" y="908049"/>
            <a:ext cx="2584450" cy="1219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9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3044824" cy="34305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4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3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3044824" cy="34305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2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3044825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61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5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044825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90805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accent5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7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-4191000" y="-87923"/>
            <a:ext cx="3043238" cy="68580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-888636" y="0"/>
            <a:ext cx="6352072" cy="789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392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rgbClr val="00DEA5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1637" y="6552469"/>
            <a:ext cx="1389127" cy="273233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7416" y="6506523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00DEA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00DE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84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14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3044825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9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044825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90805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accent5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1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-4191000" y="-87923"/>
            <a:ext cx="3043238" cy="68580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-888636" y="0"/>
            <a:ext cx="6352072" cy="789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392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rgbClr val="00DEA5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1637" y="6552469"/>
            <a:ext cx="1389127" cy="273233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7416" y="6506523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00DEA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00DE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3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6382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3430588"/>
            <a:ext cx="9144000" cy="342741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4825" y="-1"/>
            <a:ext cx="6099175" cy="34305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0728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313" y="304800"/>
            <a:ext cx="3256815" cy="6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7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4825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3423" y="908050"/>
            <a:ext cx="2585827" cy="5645149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38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5633025" cy="50948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172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4825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3423" y="908050"/>
            <a:ext cx="2585827" cy="5645149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7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4087813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600" b="0" i="0" baseline="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11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59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84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3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612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4800" y="908050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993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2127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6094413" cy="2127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8400" y="908049"/>
            <a:ext cx="2584450" cy="1219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82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3044824" cy="34305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49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3044825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9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5633025" cy="50948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4190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4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044825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90805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accent5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1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-4191000" y="-87923"/>
            <a:ext cx="3043238" cy="68580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-888636" y="0"/>
            <a:ext cx="6352072" cy="789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392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rgbClr val="00DEA5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1637" y="6552469"/>
            <a:ext cx="1389127" cy="273233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7416" y="6506523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00DEA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00DE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52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6382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3430588"/>
            <a:ext cx="9144000" cy="342741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4825" y="-1"/>
            <a:ext cx="6099175" cy="34305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0728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313" y="304800"/>
            <a:ext cx="3256815" cy="6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6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4825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3423" y="908050"/>
            <a:ext cx="2585827" cy="5645149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5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5633025" cy="50948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93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4087813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600" b="0" i="0" baseline="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843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614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358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778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4087813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600" b="0" i="0" baseline="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4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4602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4800" y="908050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222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2127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6094413" cy="2127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8400" y="908049"/>
            <a:ext cx="2584450" cy="1219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5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3044824" cy="34305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47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26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3044825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5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3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044825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90805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accent5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7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-4191000" y="-87923"/>
            <a:ext cx="3043238" cy="68580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-888636" y="0"/>
            <a:ext cx="6352072" cy="789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392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rgbClr val="00DEA5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1637" y="6552469"/>
            <a:ext cx="1389127" cy="273233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7416" y="6506523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00DEA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00DE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43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6382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3430588"/>
            <a:ext cx="9144000" cy="342741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4825" y="-1"/>
            <a:ext cx="6099175" cy="34305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0728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313" y="304800"/>
            <a:ext cx="3256815" cy="6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94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447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4825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3423" y="908050"/>
            <a:ext cx="2585827" cy="5645149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7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5633025" cy="50948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40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4087813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600" b="0" i="0" baseline="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49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133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16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307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995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4800" y="908050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86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2127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6094413" cy="2127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8400" y="908049"/>
            <a:ext cx="2584450" cy="1219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6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3044824" cy="34305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2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925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8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3044825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9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7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044825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90805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accent5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6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-4191000" y="-87923"/>
            <a:ext cx="3043238" cy="68580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-888636" y="0"/>
            <a:ext cx="6352072" cy="789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392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rgbClr val="00DEA5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1637" y="6552469"/>
            <a:ext cx="1389127" cy="273233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7416" y="6506523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00DEA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00DE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82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6382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3430588"/>
            <a:ext cx="9144000" cy="342741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4825" y="-1"/>
            <a:ext cx="6099175" cy="34305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0728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313" y="304800"/>
            <a:ext cx="3256815" cy="6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9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4825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3423" y="908050"/>
            <a:ext cx="2585827" cy="5645149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28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5633025" cy="50948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04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4087813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600" b="0" i="0" baseline="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29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590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783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74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90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74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4800" y="908050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19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2127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6094413" cy="2127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8400" y="908049"/>
            <a:ext cx="2584450" cy="1219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70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3044824" cy="34305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2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5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3044825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02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80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044825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90805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accent5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3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630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-4191000" y="-87923"/>
            <a:ext cx="3043238" cy="68580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-888636" y="0"/>
            <a:ext cx="6352072" cy="789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392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rgbClr val="00DEA5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1637" y="6552469"/>
            <a:ext cx="1389127" cy="273233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7416" y="6506523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00DEA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00DE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39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6382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3430588"/>
            <a:ext cx="9144000" cy="342741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4825" y="-1"/>
            <a:ext cx="6099175" cy="34305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0728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313" y="304800"/>
            <a:ext cx="3256815" cy="6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5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4825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3423" y="908050"/>
            <a:ext cx="2585827" cy="5645149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17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5633025" cy="50948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54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908050"/>
            <a:ext cx="4087813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600" b="0" i="0" baseline="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93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86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076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799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5"/>
          </p:nvPr>
        </p:nvSpPr>
        <p:spPr>
          <a:xfrm>
            <a:off x="3201987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6102351" y="910286"/>
            <a:ext cx="2740025" cy="457135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6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604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37101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13" name="Content Placeholder 15"/>
          <p:cNvSpPr>
            <a:spLocks noGrp="1"/>
          </p:cNvSpPr>
          <p:nvPr>
            <p:ph sz="quarter" idx="14"/>
          </p:nvPr>
        </p:nvSpPr>
        <p:spPr>
          <a:xfrm>
            <a:off x="304800" y="910286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accent5"/>
                </a:solidFill>
                <a:latin typeface="Rubik" charset="0"/>
                <a:ea typeface="Rubik" charset="0"/>
                <a:cs typeface="Rubik" charset="0"/>
              </a:defRPr>
            </a:lvl1pPr>
            <a:lvl2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11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45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4800" y="908050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431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4413" y="6214056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4800" y="908050"/>
            <a:ext cx="4095750" cy="457135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2pPr>
            <a:lvl3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3pPr>
            <a:lvl4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4pPr>
            <a:lvl5pPr>
              <a:defRPr sz="2000" b="0" i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637" y="6411973"/>
            <a:ext cx="1389127" cy="2732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14056"/>
            <a:ext cx="6094413" cy="6439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228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2127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6094413" cy="2127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8400" y="908049"/>
            <a:ext cx="2584450" cy="12192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 b="0" i="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3044824" cy="34305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71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3044825" cy="758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70381" y="908051"/>
            <a:ext cx="5632450" cy="56451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370381" y="41084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0381" y="6858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399" y="271542"/>
            <a:ext cx="2584450" cy="4872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66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4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044825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90805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0" i="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9144000" y="4032249"/>
            <a:ext cx="5633827" cy="2597151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accent5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-4191000" y="-87923"/>
            <a:ext cx="3043238" cy="68580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-888636" y="0"/>
            <a:ext cx="6352072" cy="789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392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rgbClr val="00DEA5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1637" y="6552469"/>
            <a:ext cx="1389127" cy="273233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7416" y="6506523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5"/>
                </a:solidFill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00DEA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srgbClr val="00DE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3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5830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6382" cy="6857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" y="3430588"/>
            <a:ext cx="9144000" cy="342741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4825" y="-1"/>
            <a:ext cx="6099175" cy="34305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07288" y="5485606"/>
            <a:ext cx="4095750" cy="27447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</a:lstStyle>
          <a:p>
            <a:pPr lvl="0"/>
            <a:r>
              <a:rPr lang="en-US" dirty="0" smtClean="0"/>
              <a:t>Name or Subheading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3651250"/>
            <a:ext cx="4102638" cy="121285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 charset="0"/>
                <a:ea typeface="Rubik" charset="0"/>
                <a:cs typeface="Rubik" charset="0"/>
              </a:defRPr>
            </a:lvl1pPr>
            <a:lvl2pPr marL="4572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9144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 marL="1371600" indent="0"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 marL="182880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313" y="304800"/>
            <a:ext cx="3256815" cy="6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33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4824" y="0"/>
            <a:ext cx="6099175" cy="758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4825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5632450" cy="4114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 b="0" i="0" baseline="0">
                <a:latin typeface="Rubik Light" charset="0"/>
                <a:ea typeface="Rubik Light" charset="0"/>
                <a:cs typeface="Rubik Light" charset="0"/>
              </a:defRPr>
            </a:lvl1pPr>
          </a:lstStyle>
          <a:p>
            <a:r>
              <a:rPr lang="en-US" dirty="0" smtClean="0"/>
              <a:t>Click to add lead sentence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303423" y="908050"/>
            <a:ext cx="2585827" cy="5645149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latin typeface="Rubik" charset="0"/>
                <a:ea typeface="Rubik" charset="0"/>
                <a:cs typeface="Rubik" charset="0"/>
              </a:defRPr>
            </a:lvl1pPr>
            <a:lvl2pPr>
              <a:defRPr sz="1600" b="0" i="0">
                <a:latin typeface="Rubik" charset="0"/>
                <a:ea typeface="Rubik" charset="0"/>
                <a:cs typeface="Rubik" charset="0"/>
              </a:defRPr>
            </a:lvl2pPr>
            <a:lvl3pPr>
              <a:defRPr sz="1600" b="0" i="0">
                <a:latin typeface="Rubik" charset="0"/>
                <a:ea typeface="Rubik" charset="0"/>
                <a:cs typeface="Rubik" charset="0"/>
              </a:defRPr>
            </a:lvl3pPr>
            <a:lvl4pPr>
              <a:defRPr sz="1600" b="0" i="0">
                <a:latin typeface="Rubik" charset="0"/>
                <a:ea typeface="Rubik" charset="0"/>
                <a:cs typeface="Rubik" charset="0"/>
              </a:defRPr>
            </a:lvl4pPr>
            <a:lvl5pPr>
              <a:defRPr sz="1600" b="0" i="0">
                <a:latin typeface="Rubik" charset="0"/>
                <a:ea typeface="Rubik" charset="0"/>
                <a:cs typeface="Rubi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4368" y="6432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800"/>
            <a:ext cx="2584450" cy="358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Rubik Medium" charset="0"/>
                <a:ea typeface="Rubik Medium" charset="0"/>
                <a:cs typeface="Rubik Medium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704" y="201673"/>
            <a:ext cx="1894231" cy="3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1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61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 baseline="0">
          <a:solidFill>
            <a:schemeClr val="tx1"/>
          </a:solidFill>
          <a:latin typeface="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99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orient="horz" pos="1440" userDrawn="1">
          <p15:clr>
            <a:srgbClr val="F26B43"/>
          </p15:clr>
        </p15:guide>
        <p15:guide id="4" orient="horz" pos="3358" userDrawn="1">
          <p15:clr>
            <a:srgbClr val="F26B43"/>
          </p15:clr>
        </p15:guide>
        <p15:guide id="5" pos="1918" userDrawn="1">
          <p15:clr>
            <a:srgbClr val="F26B43"/>
          </p15:clr>
        </p15:guide>
        <p15:guide id="6" orient="horz" pos="478" userDrawn="1">
          <p15:clr>
            <a:srgbClr val="F26B43"/>
          </p15:clr>
        </p15:guide>
        <p15:guide id="7" orient="horz" pos="4128" userDrawn="1">
          <p15:clr>
            <a:srgbClr val="F26B43"/>
          </p15:clr>
        </p15:guide>
        <p15:guide id="8" orient="horz" pos="192" userDrawn="1">
          <p15:clr>
            <a:srgbClr val="F26B43"/>
          </p15:clr>
        </p15:guide>
        <p15:guide id="9" pos="192" userDrawn="1">
          <p15:clr>
            <a:srgbClr val="F26B43"/>
          </p15:clr>
        </p15:guide>
        <p15:guide id="10" pos="5564" userDrawn="1">
          <p15:clr>
            <a:srgbClr val="F26B43"/>
          </p15:clr>
        </p15:guide>
        <p15:guide id="11" pos="2016" userDrawn="1">
          <p15:clr>
            <a:srgbClr val="F26B43"/>
          </p15:clr>
        </p15:guide>
        <p15:guide id="12" pos="1820" userDrawn="1">
          <p15:clr>
            <a:srgbClr val="F26B43"/>
          </p15:clr>
        </p15:guide>
        <p15:guide id="13" pos="3936" userDrawn="1">
          <p15:clr>
            <a:srgbClr val="F26B43"/>
          </p15:clr>
        </p15:guide>
        <p15:guide id="14" pos="3740" userDrawn="1">
          <p15:clr>
            <a:srgbClr val="F26B43"/>
          </p15:clr>
        </p15:guide>
        <p15:guide id="15" orient="horz" pos="1340" userDrawn="1">
          <p15:clr>
            <a:srgbClr val="F26B43"/>
          </p15:clr>
        </p15:guide>
        <p15:guide id="16" orient="horz" pos="1536" userDrawn="1">
          <p15:clr>
            <a:srgbClr val="F26B43"/>
          </p15:clr>
        </p15:guide>
        <p15:guide id="17" orient="horz" pos="2300" userDrawn="1">
          <p15:clr>
            <a:srgbClr val="F26B43"/>
          </p15:clr>
        </p15:guide>
        <p15:guide id="18" orient="horz" pos="2496" userDrawn="1">
          <p15:clr>
            <a:srgbClr val="F26B43"/>
          </p15:clr>
        </p15:guide>
        <p15:guide id="19" orient="horz" pos="3257" userDrawn="1">
          <p15:clr>
            <a:srgbClr val="F26B43"/>
          </p15:clr>
        </p15:guide>
        <p15:guide id="20" orient="horz" pos="3453" userDrawn="1">
          <p15:clr>
            <a:srgbClr val="F26B43"/>
          </p15:clr>
        </p15:guide>
        <p15:guide id="21" orient="horz" pos="572" userDrawn="1">
          <p15:clr>
            <a:srgbClr val="F26B43"/>
          </p15:clr>
        </p15:guide>
        <p15:guide id="22" pos="2880" userDrawn="1">
          <p15:clr>
            <a:srgbClr val="F26B43"/>
          </p15:clr>
        </p15:guide>
        <p15:guide id="23" orient="horz" pos="2161" userDrawn="1">
          <p15:clr>
            <a:srgbClr val="F26B43"/>
          </p15:clr>
        </p15:guide>
        <p15:guide id="24" pos="2984" userDrawn="1">
          <p15:clr>
            <a:srgbClr val="F26B43"/>
          </p15:clr>
        </p15:guide>
        <p15:guide id="25" pos="276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46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 baseline="0">
          <a:solidFill>
            <a:schemeClr val="tx1"/>
          </a:solidFill>
          <a:latin typeface="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99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orient="horz" pos="1440" userDrawn="1">
          <p15:clr>
            <a:srgbClr val="F26B43"/>
          </p15:clr>
        </p15:guide>
        <p15:guide id="4" orient="horz" pos="3358" userDrawn="1">
          <p15:clr>
            <a:srgbClr val="F26B43"/>
          </p15:clr>
        </p15:guide>
        <p15:guide id="5" pos="1918" userDrawn="1">
          <p15:clr>
            <a:srgbClr val="F26B43"/>
          </p15:clr>
        </p15:guide>
        <p15:guide id="6" orient="horz" pos="478" userDrawn="1">
          <p15:clr>
            <a:srgbClr val="F26B43"/>
          </p15:clr>
        </p15:guide>
        <p15:guide id="7" orient="horz" pos="4128" userDrawn="1">
          <p15:clr>
            <a:srgbClr val="F26B43"/>
          </p15:clr>
        </p15:guide>
        <p15:guide id="8" orient="horz" pos="192" userDrawn="1">
          <p15:clr>
            <a:srgbClr val="F26B43"/>
          </p15:clr>
        </p15:guide>
        <p15:guide id="9" pos="192" userDrawn="1">
          <p15:clr>
            <a:srgbClr val="F26B43"/>
          </p15:clr>
        </p15:guide>
        <p15:guide id="10" pos="5564" userDrawn="1">
          <p15:clr>
            <a:srgbClr val="F26B43"/>
          </p15:clr>
        </p15:guide>
        <p15:guide id="11" pos="2016" userDrawn="1">
          <p15:clr>
            <a:srgbClr val="F26B43"/>
          </p15:clr>
        </p15:guide>
        <p15:guide id="12" pos="1820" userDrawn="1">
          <p15:clr>
            <a:srgbClr val="F26B43"/>
          </p15:clr>
        </p15:guide>
        <p15:guide id="13" pos="3936" userDrawn="1">
          <p15:clr>
            <a:srgbClr val="F26B43"/>
          </p15:clr>
        </p15:guide>
        <p15:guide id="14" pos="3740" userDrawn="1">
          <p15:clr>
            <a:srgbClr val="F26B43"/>
          </p15:clr>
        </p15:guide>
        <p15:guide id="15" orient="horz" pos="1340" userDrawn="1">
          <p15:clr>
            <a:srgbClr val="F26B43"/>
          </p15:clr>
        </p15:guide>
        <p15:guide id="16" orient="horz" pos="1536" userDrawn="1">
          <p15:clr>
            <a:srgbClr val="F26B43"/>
          </p15:clr>
        </p15:guide>
        <p15:guide id="17" orient="horz" pos="2300" userDrawn="1">
          <p15:clr>
            <a:srgbClr val="F26B43"/>
          </p15:clr>
        </p15:guide>
        <p15:guide id="18" orient="horz" pos="2496" userDrawn="1">
          <p15:clr>
            <a:srgbClr val="F26B43"/>
          </p15:clr>
        </p15:guide>
        <p15:guide id="19" orient="horz" pos="3257" userDrawn="1">
          <p15:clr>
            <a:srgbClr val="F26B43"/>
          </p15:clr>
        </p15:guide>
        <p15:guide id="20" orient="horz" pos="3453" userDrawn="1">
          <p15:clr>
            <a:srgbClr val="F26B43"/>
          </p15:clr>
        </p15:guide>
        <p15:guide id="21" orient="horz" pos="572" userDrawn="1">
          <p15:clr>
            <a:srgbClr val="F26B43"/>
          </p15:clr>
        </p15:guide>
        <p15:guide id="22" pos="2880" userDrawn="1">
          <p15:clr>
            <a:srgbClr val="F26B43"/>
          </p15:clr>
        </p15:guide>
        <p15:guide id="23" orient="horz" pos="2161" userDrawn="1">
          <p15:clr>
            <a:srgbClr val="F26B43"/>
          </p15:clr>
        </p15:guide>
        <p15:guide id="24" pos="2984" userDrawn="1">
          <p15:clr>
            <a:srgbClr val="F26B43"/>
          </p15:clr>
        </p15:guide>
        <p15:guide id="25" pos="276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7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 baseline="0">
          <a:solidFill>
            <a:schemeClr val="tx1"/>
          </a:solidFill>
          <a:latin typeface="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99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orient="horz" pos="1440" userDrawn="1">
          <p15:clr>
            <a:srgbClr val="F26B43"/>
          </p15:clr>
        </p15:guide>
        <p15:guide id="4" orient="horz" pos="3358" userDrawn="1">
          <p15:clr>
            <a:srgbClr val="F26B43"/>
          </p15:clr>
        </p15:guide>
        <p15:guide id="5" pos="1918" userDrawn="1">
          <p15:clr>
            <a:srgbClr val="F26B43"/>
          </p15:clr>
        </p15:guide>
        <p15:guide id="6" orient="horz" pos="478" userDrawn="1">
          <p15:clr>
            <a:srgbClr val="F26B43"/>
          </p15:clr>
        </p15:guide>
        <p15:guide id="7" orient="horz" pos="4128" userDrawn="1">
          <p15:clr>
            <a:srgbClr val="F26B43"/>
          </p15:clr>
        </p15:guide>
        <p15:guide id="8" orient="horz" pos="192" userDrawn="1">
          <p15:clr>
            <a:srgbClr val="F26B43"/>
          </p15:clr>
        </p15:guide>
        <p15:guide id="9" pos="192" userDrawn="1">
          <p15:clr>
            <a:srgbClr val="F26B43"/>
          </p15:clr>
        </p15:guide>
        <p15:guide id="10" pos="5564" userDrawn="1">
          <p15:clr>
            <a:srgbClr val="F26B43"/>
          </p15:clr>
        </p15:guide>
        <p15:guide id="11" pos="2016" userDrawn="1">
          <p15:clr>
            <a:srgbClr val="F26B43"/>
          </p15:clr>
        </p15:guide>
        <p15:guide id="12" pos="1820" userDrawn="1">
          <p15:clr>
            <a:srgbClr val="F26B43"/>
          </p15:clr>
        </p15:guide>
        <p15:guide id="13" pos="3936" userDrawn="1">
          <p15:clr>
            <a:srgbClr val="F26B43"/>
          </p15:clr>
        </p15:guide>
        <p15:guide id="14" pos="3740" userDrawn="1">
          <p15:clr>
            <a:srgbClr val="F26B43"/>
          </p15:clr>
        </p15:guide>
        <p15:guide id="15" orient="horz" pos="1340" userDrawn="1">
          <p15:clr>
            <a:srgbClr val="F26B43"/>
          </p15:clr>
        </p15:guide>
        <p15:guide id="16" orient="horz" pos="1536" userDrawn="1">
          <p15:clr>
            <a:srgbClr val="F26B43"/>
          </p15:clr>
        </p15:guide>
        <p15:guide id="17" orient="horz" pos="2300" userDrawn="1">
          <p15:clr>
            <a:srgbClr val="F26B43"/>
          </p15:clr>
        </p15:guide>
        <p15:guide id="18" orient="horz" pos="2496" userDrawn="1">
          <p15:clr>
            <a:srgbClr val="F26B43"/>
          </p15:clr>
        </p15:guide>
        <p15:guide id="19" orient="horz" pos="3257" userDrawn="1">
          <p15:clr>
            <a:srgbClr val="F26B43"/>
          </p15:clr>
        </p15:guide>
        <p15:guide id="20" orient="horz" pos="3453" userDrawn="1">
          <p15:clr>
            <a:srgbClr val="F26B43"/>
          </p15:clr>
        </p15:guide>
        <p15:guide id="21" orient="horz" pos="572" userDrawn="1">
          <p15:clr>
            <a:srgbClr val="F26B43"/>
          </p15:clr>
        </p15:guide>
        <p15:guide id="22" pos="2880" userDrawn="1">
          <p15:clr>
            <a:srgbClr val="F26B43"/>
          </p15:clr>
        </p15:guide>
        <p15:guide id="23" orient="horz" pos="2161" userDrawn="1">
          <p15:clr>
            <a:srgbClr val="F26B43"/>
          </p15:clr>
        </p15:guide>
        <p15:guide id="24" pos="2984" userDrawn="1">
          <p15:clr>
            <a:srgbClr val="F26B43"/>
          </p15:clr>
        </p15:guide>
        <p15:guide id="25" pos="276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3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 baseline="0">
          <a:solidFill>
            <a:schemeClr val="tx1"/>
          </a:solidFill>
          <a:latin typeface="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99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orient="horz" pos="1440" userDrawn="1">
          <p15:clr>
            <a:srgbClr val="F26B43"/>
          </p15:clr>
        </p15:guide>
        <p15:guide id="4" orient="horz" pos="3358" userDrawn="1">
          <p15:clr>
            <a:srgbClr val="F26B43"/>
          </p15:clr>
        </p15:guide>
        <p15:guide id="5" pos="1918" userDrawn="1">
          <p15:clr>
            <a:srgbClr val="F26B43"/>
          </p15:clr>
        </p15:guide>
        <p15:guide id="6" orient="horz" pos="478" userDrawn="1">
          <p15:clr>
            <a:srgbClr val="F26B43"/>
          </p15:clr>
        </p15:guide>
        <p15:guide id="7" orient="horz" pos="4128" userDrawn="1">
          <p15:clr>
            <a:srgbClr val="F26B43"/>
          </p15:clr>
        </p15:guide>
        <p15:guide id="8" orient="horz" pos="192" userDrawn="1">
          <p15:clr>
            <a:srgbClr val="F26B43"/>
          </p15:clr>
        </p15:guide>
        <p15:guide id="9" pos="192" userDrawn="1">
          <p15:clr>
            <a:srgbClr val="F26B43"/>
          </p15:clr>
        </p15:guide>
        <p15:guide id="10" pos="5564" userDrawn="1">
          <p15:clr>
            <a:srgbClr val="F26B43"/>
          </p15:clr>
        </p15:guide>
        <p15:guide id="11" pos="2016" userDrawn="1">
          <p15:clr>
            <a:srgbClr val="F26B43"/>
          </p15:clr>
        </p15:guide>
        <p15:guide id="12" pos="1820" userDrawn="1">
          <p15:clr>
            <a:srgbClr val="F26B43"/>
          </p15:clr>
        </p15:guide>
        <p15:guide id="13" pos="3936" userDrawn="1">
          <p15:clr>
            <a:srgbClr val="F26B43"/>
          </p15:clr>
        </p15:guide>
        <p15:guide id="14" pos="3740" userDrawn="1">
          <p15:clr>
            <a:srgbClr val="F26B43"/>
          </p15:clr>
        </p15:guide>
        <p15:guide id="15" orient="horz" pos="1340" userDrawn="1">
          <p15:clr>
            <a:srgbClr val="F26B43"/>
          </p15:clr>
        </p15:guide>
        <p15:guide id="16" orient="horz" pos="1536" userDrawn="1">
          <p15:clr>
            <a:srgbClr val="F26B43"/>
          </p15:clr>
        </p15:guide>
        <p15:guide id="17" orient="horz" pos="2300" userDrawn="1">
          <p15:clr>
            <a:srgbClr val="F26B43"/>
          </p15:clr>
        </p15:guide>
        <p15:guide id="18" orient="horz" pos="2496" userDrawn="1">
          <p15:clr>
            <a:srgbClr val="F26B43"/>
          </p15:clr>
        </p15:guide>
        <p15:guide id="19" orient="horz" pos="3257" userDrawn="1">
          <p15:clr>
            <a:srgbClr val="F26B43"/>
          </p15:clr>
        </p15:guide>
        <p15:guide id="20" orient="horz" pos="3453" userDrawn="1">
          <p15:clr>
            <a:srgbClr val="F26B43"/>
          </p15:clr>
        </p15:guide>
        <p15:guide id="21" orient="horz" pos="572" userDrawn="1">
          <p15:clr>
            <a:srgbClr val="F26B43"/>
          </p15:clr>
        </p15:guide>
        <p15:guide id="22" pos="2880" userDrawn="1">
          <p15:clr>
            <a:srgbClr val="F26B43"/>
          </p15:clr>
        </p15:guide>
        <p15:guide id="23" orient="horz" pos="2161" userDrawn="1">
          <p15:clr>
            <a:srgbClr val="F26B43"/>
          </p15:clr>
        </p15:guide>
        <p15:guide id="24" pos="2984" userDrawn="1">
          <p15:clr>
            <a:srgbClr val="F26B43"/>
          </p15:clr>
        </p15:guide>
        <p15:guide id="25" pos="276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60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 baseline="0">
          <a:solidFill>
            <a:schemeClr val="tx1"/>
          </a:solidFill>
          <a:latin typeface="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99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orient="horz" pos="1440" userDrawn="1">
          <p15:clr>
            <a:srgbClr val="F26B43"/>
          </p15:clr>
        </p15:guide>
        <p15:guide id="4" orient="horz" pos="3358" userDrawn="1">
          <p15:clr>
            <a:srgbClr val="F26B43"/>
          </p15:clr>
        </p15:guide>
        <p15:guide id="5" pos="1918" userDrawn="1">
          <p15:clr>
            <a:srgbClr val="F26B43"/>
          </p15:clr>
        </p15:guide>
        <p15:guide id="6" orient="horz" pos="478" userDrawn="1">
          <p15:clr>
            <a:srgbClr val="F26B43"/>
          </p15:clr>
        </p15:guide>
        <p15:guide id="7" orient="horz" pos="4128" userDrawn="1">
          <p15:clr>
            <a:srgbClr val="F26B43"/>
          </p15:clr>
        </p15:guide>
        <p15:guide id="8" orient="horz" pos="192" userDrawn="1">
          <p15:clr>
            <a:srgbClr val="F26B43"/>
          </p15:clr>
        </p15:guide>
        <p15:guide id="9" pos="192" userDrawn="1">
          <p15:clr>
            <a:srgbClr val="F26B43"/>
          </p15:clr>
        </p15:guide>
        <p15:guide id="10" pos="5564" userDrawn="1">
          <p15:clr>
            <a:srgbClr val="F26B43"/>
          </p15:clr>
        </p15:guide>
        <p15:guide id="11" pos="2016" userDrawn="1">
          <p15:clr>
            <a:srgbClr val="F26B43"/>
          </p15:clr>
        </p15:guide>
        <p15:guide id="12" pos="1820" userDrawn="1">
          <p15:clr>
            <a:srgbClr val="F26B43"/>
          </p15:clr>
        </p15:guide>
        <p15:guide id="13" pos="3936" userDrawn="1">
          <p15:clr>
            <a:srgbClr val="F26B43"/>
          </p15:clr>
        </p15:guide>
        <p15:guide id="14" pos="3740" userDrawn="1">
          <p15:clr>
            <a:srgbClr val="F26B43"/>
          </p15:clr>
        </p15:guide>
        <p15:guide id="15" orient="horz" pos="1340" userDrawn="1">
          <p15:clr>
            <a:srgbClr val="F26B43"/>
          </p15:clr>
        </p15:guide>
        <p15:guide id="16" orient="horz" pos="1536" userDrawn="1">
          <p15:clr>
            <a:srgbClr val="F26B43"/>
          </p15:clr>
        </p15:guide>
        <p15:guide id="17" orient="horz" pos="2300" userDrawn="1">
          <p15:clr>
            <a:srgbClr val="F26B43"/>
          </p15:clr>
        </p15:guide>
        <p15:guide id="18" orient="horz" pos="2496" userDrawn="1">
          <p15:clr>
            <a:srgbClr val="F26B43"/>
          </p15:clr>
        </p15:guide>
        <p15:guide id="19" orient="horz" pos="3257" userDrawn="1">
          <p15:clr>
            <a:srgbClr val="F26B43"/>
          </p15:clr>
        </p15:guide>
        <p15:guide id="20" orient="horz" pos="3453" userDrawn="1">
          <p15:clr>
            <a:srgbClr val="F26B43"/>
          </p15:clr>
        </p15:guide>
        <p15:guide id="21" orient="horz" pos="572" userDrawn="1">
          <p15:clr>
            <a:srgbClr val="F26B43"/>
          </p15:clr>
        </p15:guide>
        <p15:guide id="22" pos="2880" userDrawn="1">
          <p15:clr>
            <a:srgbClr val="F26B43"/>
          </p15:clr>
        </p15:guide>
        <p15:guide id="23" orient="horz" pos="2161" userDrawn="1">
          <p15:clr>
            <a:srgbClr val="F26B43"/>
          </p15:clr>
        </p15:guide>
        <p15:guide id="24" pos="2984" userDrawn="1">
          <p15:clr>
            <a:srgbClr val="F26B43"/>
          </p15:clr>
        </p15:guide>
        <p15:guide id="25" pos="276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66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 baseline="0">
          <a:solidFill>
            <a:schemeClr val="tx1"/>
          </a:solidFill>
          <a:latin typeface="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99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orient="horz" pos="1440" userDrawn="1">
          <p15:clr>
            <a:srgbClr val="F26B43"/>
          </p15:clr>
        </p15:guide>
        <p15:guide id="4" orient="horz" pos="3358" userDrawn="1">
          <p15:clr>
            <a:srgbClr val="F26B43"/>
          </p15:clr>
        </p15:guide>
        <p15:guide id="5" pos="1918" userDrawn="1">
          <p15:clr>
            <a:srgbClr val="F26B43"/>
          </p15:clr>
        </p15:guide>
        <p15:guide id="6" orient="horz" pos="478" userDrawn="1">
          <p15:clr>
            <a:srgbClr val="F26B43"/>
          </p15:clr>
        </p15:guide>
        <p15:guide id="7" orient="horz" pos="4128" userDrawn="1">
          <p15:clr>
            <a:srgbClr val="F26B43"/>
          </p15:clr>
        </p15:guide>
        <p15:guide id="8" orient="horz" pos="192" userDrawn="1">
          <p15:clr>
            <a:srgbClr val="F26B43"/>
          </p15:clr>
        </p15:guide>
        <p15:guide id="9" pos="192" userDrawn="1">
          <p15:clr>
            <a:srgbClr val="F26B43"/>
          </p15:clr>
        </p15:guide>
        <p15:guide id="10" pos="5564" userDrawn="1">
          <p15:clr>
            <a:srgbClr val="F26B43"/>
          </p15:clr>
        </p15:guide>
        <p15:guide id="11" pos="2016" userDrawn="1">
          <p15:clr>
            <a:srgbClr val="F26B43"/>
          </p15:clr>
        </p15:guide>
        <p15:guide id="12" pos="1820" userDrawn="1">
          <p15:clr>
            <a:srgbClr val="F26B43"/>
          </p15:clr>
        </p15:guide>
        <p15:guide id="13" pos="3936" userDrawn="1">
          <p15:clr>
            <a:srgbClr val="F26B43"/>
          </p15:clr>
        </p15:guide>
        <p15:guide id="14" pos="3740" userDrawn="1">
          <p15:clr>
            <a:srgbClr val="F26B43"/>
          </p15:clr>
        </p15:guide>
        <p15:guide id="15" orient="horz" pos="1340" userDrawn="1">
          <p15:clr>
            <a:srgbClr val="F26B43"/>
          </p15:clr>
        </p15:guide>
        <p15:guide id="16" orient="horz" pos="1536" userDrawn="1">
          <p15:clr>
            <a:srgbClr val="F26B43"/>
          </p15:clr>
        </p15:guide>
        <p15:guide id="17" orient="horz" pos="2300" userDrawn="1">
          <p15:clr>
            <a:srgbClr val="F26B43"/>
          </p15:clr>
        </p15:guide>
        <p15:guide id="18" orient="horz" pos="2496" userDrawn="1">
          <p15:clr>
            <a:srgbClr val="F26B43"/>
          </p15:clr>
        </p15:guide>
        <p15:guide id="19" orient="horz" pos="3257" userDrawn="1">
          <p15:clr>
            <a:srgbClr val="F26B43"/>
          </p15:clr>
        </p15:guide>
        <p15:guide id="20" orient="horz" pos="3453" userDrawn="1">
          <p15:clr>
            <a:srgbClr val="F26B43"/>
          </p15:clr>
        </p15:guide>
        <p15:guide id="21" orient="horz" pos="572" userDrawn="1">
          <p15:clr>
            <a:srgbClr val="F26B43"/>
          </p15:clr>
        </p15:guide>
        <p15:guide id="22" pos="2880" userDrawn="1">
          <p15:clr>
            <a:srgbClr val="F26B43"/>
          </p15:clr>
        </p15:guide>
        <p15:guide id="23" orient="horz" pos="2161" userDrawn="1">
          <p15:clr>
            <a:srgbClr val="F26B43"/>
          </p15:clr>
        </p15:guide>
        <p15:guide id="24" pos="2984" userDrawn="1">
          <p15:clr>
            <a:srgbClr val="F26B43"/>
          </p15:clr>
        </p15:guide>
        <p15:guide id="25" pos="276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094415" y="6213479"/>
            <a:ext cx="3049587" cy="644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6411913"/>
            <a:ext cx="13906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2" y="6213479"/>
            <a:ext cx="6094413" cy="64452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17"/>
          <p:cNvSpPr txBox="1">
            <a:spLocks/>
          </p:cNvSpPr>
          <p:nvPr userDrawn="1"/>
        </p:nvSpPr>
        <p:spPr>
          <a:xfrm>
            <a:off x="0" y="6219589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1100" smtClean="0">
                <a:solidFill>
                  <a:schemeClr val="bg1"/>
                </a:solidFill>
                <a:effectLst/>
              </a:defRPr>
            </a:lvl1pPr>
          </a:lstStyle>
          <a:p>
            <a:pPr eaLnBrk="0" fontAlgn="base" hangingPunct="0">
              <a:spcAft>
                <a:spcPct val="0"/>
              </a:spcAft>
              <a:buFont typeface="Arial" charset="0"/>
              <a:buNone/>
              <a:defRPr/>
            </a:pPr>
            <a:endParaRPr lang="en-GB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5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91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 baseline="0">
          <a:solidFill>
            <a:schemeClr val="tx1"/>
          </a:solidFill>
          <a:latin typeface="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399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orient="horz" pos="1440" userDrawn="1">
          <p15:clr>
            <a:srgbClr val="F26B43"/>
          </p15:clr>
        </p15:guide>
        <p15:guide id="4" orient="horz" pos="3358" userDrawn="1">
          <p15:clr>
            <a:srgbClr val="F26B43"/>
          </p15:clr>
        </p15:guide>
        <p15:guide id="5" pos="1918" userDrawn="1">
          <p15:clr>
            <a:srgbClr val="F26B43"/>
          </p15:clr>
        </p15:guide>
        <p15:guide id="6" orient="horz" pos="478" userDrawn="1">
          <p15:clr>
            <a:srgbClr val="F26B43"/>
          </p15:clr>
        </p15:guide>
        <p15:guide id="7" orient="horz" pos="4128" userDrawn="1">
          <p15:clr>
            <a:srgbClr val="F26B43"/>
          </p15:clr>
        </p15:guide>
        <p15:guide id="8" orient="horz" pos="192" userDrawn="1">
          <p15:clr>
            <a:srgbClr val="F26B43"/>
          </p15:clr>
        </p15:guide>
        <p15:guide id="9" pos="192" userDrawn="1">
          <p15:clr>
            <a:srgbClr val="F26B43"/>
          </p15:clr>
        </p15:guide>
        <p15:guide id="10" pos="5564" userDrawn="1">
          <p15:clr>
            <a:srgbClr val="F26B43"/>
          </p15:clr>
        </p15:guide>
        <p15:guide id="11" pos="2016" userDrawn="1">
          <p15:clr>
            <a:srgbClr val="F26B43"/>
          </p15:clr>
        </p15:guide>
        <p15:guide id="12" pos="1820" userDrawn="1">
          <p15:clr>
            <a:srgbClr val="F26B43"/>
          </p15:clr>
        </p15:guide>
        <p15:guide id="13" pos="3936" userDrawn="1">
          <p15:clr>
            <a:srgbClr val="F26B43"/>
          </p15:clr>
        </p15:guide>
        <p15:guide id="14" pos="3740" userDrawn="1">
          <p15:clr>
            <a:srgbClr val="F26B43"/>
          </p15:clr>
        </p15:guide>
        <p15:guide id="15" orient="horz" pos="1340" userDrawn="1">
          <p15:clr>
            <a:srgbClr val="F26B43"/>
          </p15:clr>
        </p15:guide>
        <p15:guide id="16" orient="horz" pos="1536" userDrawn="1">
          <p15:clr>
            <a:srgbClr val="F26B43"/>
          </p15:clr>
        </p15:guide>
        <p15:guide id="17" orient="horz" pos="2300" userDrawn="1">
          <p15:clr>
            <a:srgbClr val="F26B43"/>
          </p15:clr>
        </p15:guide>
        <p15:guide id="18" orient="horz" pos="2496" userDrawn="1">
          <p15:clr>
            <a:srgbClr val="F26B43"/>
          </p15:clr>
        </p15:guide>
        <p15:guide id="19" orient="horz" pos="3257" userDrawn="1">
          <p15:clr>
            <a:srgbClr val="F26B43"/>
          </p15:clr>
        </p15:guide>
        <p15:guide id="20" orient="horz" pos="3453" userDrawn="1">
          <p15:clr>
            <a:srgbClr val="F26B43"/>
          </p15:clr>
        </p15:guide>
        <p15:guide id="21" orient="horz" pos="572" userDrawn="1">
          <p15:clr>
            <a:srgbClr val="F26B43"/>
          </p15:clr>
        </p15:guide>
        <p15:guide id="22" pos="2880" userDrawn="1">
          <p15:clr>
            <a:srgbClr val="F26B43"/>
          </p15:clr>
        </p15:guide>
        <p15:guide id="23" orient="horz" pos="2161" userDrawn="1">
          <p15:clr>
            <a:srgbClr val="F26B43"/>
          </p15:clr>
        </p15:guide>
        <p15:guide id="24" pos="2984" userDrawn="1">
          <p15:clr>
            <a:srgbClr val="F26B43"/>
          </p15:clr>
        </p15:guide>
        <p15:guide id="25" pos="27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18" Type="http://schemas.openxmlformats.org/officeDocument/2006/relationships/image" Target="../media/image190.png"/><Relationship Id="rId26" Type="http://schemas.openxmlformats.org/officeDocument/2006/relationships/image" Target="../media/image198.png"/><Relationship Id="rId3" Type="http://schemas.openxmlformats.org/officeDocument/2006/relationships/slideLayout" Target="../slideLayouts/slideLayout87.xml"/><Relationship Id="rId21" Type="http://schemas.openxmlformats.org/officeDocument/2006/relationships/image" Target="../media/image193.png"/><Relationship Id="rId7" Type="http://schemas.openxmlformats.org/officeDocument/2006/relationships/image" Target="../media/image178.emf"/><Relationship Id="rId12" Type="http://schemas.openxmlformats.org/officeDocument/2006/relationships/image" Target="../media/image184.png"/><Relationship Id="rId17" Type="http://schemas.openxmlformats.org/officeDocument/2006/relationships/image" Target="../media/image189.png"/><Relationship Id="rId25" Type="http://schemas.openxmlformats.org/officeDocument/2006/relationships/image" Target="../media/image197.gif"/><Relationship Id="rId2" Type="http://schemas.openxmlformats.org/officeDocument/2006/relationships/tags" Target="../tags/tag1.xml"/><Relationship Id="rId16" Type="http://schemas.openxmlformats.org/officeDocument/2006/relationships/image" Target="../media/image188.png"/><Relationship Id="rId20" Type="http://schemas.openxmlformats.org/officeDocument/2006/relationships/image" Target="../media/image19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83.png"/><Relationship Id="rId24" Type="http://schemas.openxmlformats.org/officeDocument/2006/relationships/image" Target="../media/image196.png"/><Relationship Id="rId5" Type="http://schemas.openxmlformats.org/officeDocument/2006/relationships/image" Target="../media/image179.png"/><Relationship Id="rId15" Type="http://schemas.openxmlformats.org/officeDocument/2006/relationships/image" Target="../media/image187.png"/><Relationship Id="rId23" Type="http://schemas.openxmlformats.org/officeDocument/2006/relationships/image" Target="../media/image195.png"/><Relationship Id="rId10" Type="http://schemas.openxmlformats.org/officeDocument/2006/relationships/image" Target="../media/image182.png"/><Relationship Id="rId19" Type="http://schemas.openxmlformats.org/officeDocument/2006/relationships/image" Target="../media/image19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1.png"/><Relationship Id="rId14" Type="http://schemas.openxmlformats.org/officeDocument/2006/relationships/image" Target="../media/image186.png"/><Relationship Id="rId22" Type="http://schemas.openxmlformats.org/officeDocument/2006/relationships/image" Target="../media/image194.png"/><Relationship Id="rId27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01.emf"/><Relationship Id="rId5" Type="http://schemas.microsoft.com/office/2007/relationships/hdphoto" Target="../media/hdphoto2.wdp"/><Relationship Id="rId4" Type="http://schemas.openxmlformats.org/officeDocument/2006/relationships/image" Target="../media/image20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emf"/><Relationship Id="rId3" Type="http://schemas.openxmlformats.org/officeDocument/2006/relationships/image" Target="../media/image203.emf"/><Relationship Id="rId7" Type="http://schemas.openxmlformats.org/officeDocument/2006/relationships/image" Target="../media/image20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06.emf"/><Relationship Id="rId5" Type="http://schemas.openxmlformats.org/officeDocument/2006/relationships/image" Target="../media/image205.emf"/><Relationship Id="rId10" Type="http://schemas.openxmlformats.org/officeDocument/2006/relationships/image" Target="../media/image210.emf"/><Relationship Id="rId4" Type="http://schemas.openxmlformats.org/officeDocument/2006/relationships/image" Target="../media/image204.emf"/><Relationship Id="rId9" Type="http://schemas.openxmlformats.org/officeDocument/2006/relationships/image" Target="../media/image20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.emf"/><Relationship Id="rId4" Type="http://schemas.openxmlformats.org/officeDocument/2006/relationships/image" Target="../media/image2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34" Type="http://schemas.openxmlformats.org/officeDocument/2006/relationships/image" Target="../media/image47.em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jpeg"/><Relationship Id="rId33" Type="http://schemas.openxmlformats.org/officeDocument/2006/relationships/image" Target="../media/image46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3.jpe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jpe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16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jpe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9" Type="http://schemas.openxmlformats.org/officeDocument/2006/relationships/image" Target="../media/image119.png"/><Relationship Id="rId21" Type="http://schemas.openxmlformats.org/officeDocument/2006/relationships/image" Target="../media/image101.png"/><Relationship Id="rId34" Type="http://schemas.openxmlformats.org/officeDocument/2006/relationships/image" Target="../media/image114.png"/><Relationship Id="rId42" Type="http://schemas.openxmlformats.org/officeDocument/2006/relationships/image" Target="../media/image122.png"/><Relationship Id="rId47" Type="http://schemas.openxmlformats.org/officeDocument/2006/relationships/image" Target="../media/image127.png"/><Relationship Id="rId50" Type="http://schemas.openxmlformats.org/officeDocument/2006/relationships/image" Target="../media/image129.png"/><Relationship Id="rId55" Type="http://schemas.openxmlformats.org/officeDocument/2006/relationships/image" Target="../media/image134.png"/><Relationship Id="rId63" Type="http://schemas.openxmlformats.org/officeDocument/2006/relationships/image" Target="../media/image142.png"/><Relationship Id="rId68" Type="http://schemas.openxmlformats.org/officeDocument/2006/relationships/image" Target="../media/image147.jpeg"/><Relationship Id="rId76" Type="http://schemas.openxmlformats.org/officeDocument/2006/relationships/image" Target="../media/image155.png"/><Relationship Id="rId7" Type="http://schemas.openxmlformats.org/officeDocument/2006/relationships/image" Target="../media/image87.jpeg"/><Relationship Id="rId71" Type="http://schemas.openxmlformats.org/officeDocument/2006/relationships/image" Target="../media/image150.jpeg"/><Relationship Id="rId2" Type="http://schemas.openxmlformats.org/officeDocument/2006/relationships/image" Target="../media/image82.emf"/><Relationship Id="rId16" Type="http://schemas.openxmlformats.org/officeDocument/2006/relationships/image" Target="../media/image96.png"/><Relationship Id="rId29" Type="http://schemas.openxmlformats.org/officeDocument/2006/relationships/image" Target="../media/image109.jpeg"/><Relationship Id="rId11" Type="http://schemas.openxmlformats.org/officeDocument/2006/relationships/image" Target="../media/image91.jpeg"/><Relationship Id="rId24" Type="http://schemas.openxmlformats.org/officeDocument/2006/relationships/image" Target="../media/image104.png"/><Relationship Id="rId32" Type="http://schemas.openxmlformats.org/officeDocument/2006/relationships/image" Target="../media/image112.png"/><Relationship Id="rId37" Type="http://schemas.openxmlformats.org/officeDocument/2006/relationships/image" Target="../media/image117.png"/><Relationship Id="rId40" Type="http://schemas.openxmlformats.org/officeDocument/2006/relationships/image" Target="../media/image120.png"/><Relationship Id="rId45" Type="http://schemas.openxmlformats.org/officeDocument/2006/relationships/image" Target="../media/image125.jpeg"/><Relationship Id="rId53" Type="http://schemas.openxmlformats.org/officeDocument/2006/relationships/image" Target="../media/image132.jpeg"/><Relationship Id="rId58" Type="http://schemas.openxmlformats.org/officeDocument/2006/relationships/image" Target="../media/image137.png"/><Relationship Id="rId66" Type="http://schemas.openxmlformats.org/officeDocument/2006/relationships/image" Target="../media/image145.png"/><Relationship Id="rId74" Type="http://schemas.openxmlformats.org/officeDocument/2006/relationships/image" Target="../media/image153.png"/><Relationship Id="rId79" Type="http://schemas.openxmlformats.org/officeDocument/2006/relationships/image" Target="../media/image158.png"/><Relationship Id="rId5" Type="http://schemas.openxmlformats.org/officeDocument/2006/relationships/image" Target="../media/image85.jpeg"/><Relationship Id="rId61" Type="http://schemas.openxmlformats.org/officeDocument/2006/relationships/image" Target="../media/image140.png"/><Relationship Id="rId10" Type="http://schemas.openxmlformats.org/officeDocument/2006/relationships/image" Target="../media/image90.jpeg"/><Relationship Id="rId19" Type="http://schemas.openxmlformats.org/officeDocument/2006/relationships/image" Target="../media/image99.png"/><Relationship Id="rId31" Type="http://schemas.openxmlformats.org/officeDocument/2006/relationships/image" Target="../media/image111.jpeg"/><Relationship Id="rId44" Type="http://schemas.openxmlformats.org/officeDocument/2006/relationships/image" Target="../media/image124.png"/><Relationship Id="rId52" Type="http://schemas.openxmlformats.org/officeDocument/2006/relationships/image" Target="../media/image131.jpeg"/><Relationship Id="rId60" Type="http://schemas.openxmlformats.org/officeDocument/2006/relationships/image" Target="../media/image139.jpeg"/><Relationship Id="rId65" Type="http://schemas.openxmlformats.org/officeDocument/2006/relationships/image" Target="../media/image144.png"/><Relationship Id="rId73" Type="http://schemas.openxmlformats.org/officeDocument/2006/relationships/image" Target="../media/image152.png"/><Relationship Id="rId78" Type="http://schemas.openxmlformats.org/officeDocument/2006/relationships/image" Target="../media/image157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Relationship Id="rId35" Type="http://schemas.openxmlformats.org/officeDocument/2006/relationships/image" Target="../media/image115.png"/><Relationship Id="rId43" Type="http://schemas.openxmlformats.org/officeDocument/2006/relationships/image" Target="../media/image123.png"/><Relationship Id="rId48" Type="http://schemas.microsoft.com/office/2007/relationships/hdphoto" Target="../media/hdphoto1.wdp"/><Relationship Id="rId56" Type="http://schemas.openxmlformats.org/officeDocument/2006/relationships/image" Target="../media/image135.jpeg"/><Relationship Id="rId64" Type="http://schemas.openxmlformats.org/officeDocument/2006/relationships/image" Target="../media/image143.png"/><Relationship Id="rId69" Type="http://schemas.openxmlformats.org/officeDocument/2006/relationships/image" Target="../media/image148.jpeg"/><Relationship Id="rId77" Type="http://schemas.openxmlformats.org/officeDocument/2006/relationships/image" Target="../media/image156.png"/><Relationship Id="rId8" Type="http://schemas.openxmlformats.org/officeDocument/2006/relationships/image" Target="../media/image88.png"/><Relationship Id="rId51" Type="http://schemas.openxmlformats.org/officeDocument/2006/relationships/image" Target="../media/image130.png"/><Relationship Id="rId72" Type="http://schemas.openxmlformats.org/officeDocument/2006/relationships/image" Target="../media/image151.png"/><Relationship Id="rId80" Type="http://schemas.openxmlformats.org/officeDocument/2006/relationships/image" Target="../media/image159.jpeg"/><Relationship Id="rId3" Type="http://schemas.openxmlformats.org/officeDocument/2006/relationships/image" Target="../media/image83.jpe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33" Type="http://schemas.openxmlformats.org/officeDocument/2006/relationships/image" Target="../media/image113.png"/><Relationship Id="rId38" Type="http://schemas.openxmlformats.org/officeDocument/2006/relationships/image" Target="../media/image118.jpeg"/><Relationship Id="rId46" Type="http://schemas.openxmlformats.org/officeDocument/2006/relationships/image" Target="../media/image126.png"/><Relationship Id="rId59" Type="http://schemas.openxmlformats.org/officeDocument/2006/relationships/image" Target="../media/image138.jpeg"/><Relationship Id="rId67" Type="http://schemas.openxmlformats.org/officeDocument/2006/relationships/image" Target="../media/image146.jpeg"/><Relationship Id="rId20" Type="http://schemas.openxmlformats.org/officeDocument/2006/relationships/image" Target="../media/image100.jpeg"/><Relationship Id="rId41" Type="http://schemas.openxmlformats.org/officeDocument/2006/relationships/image" Target="../media/image121.jpeg"/><Relationship Id="rId54" Type="http://schemas.openxmlformats.org/officeDocument/2006/relationships/image" Target="../media/image133.jpeg"/><Relationship Id="rId62" Type="http://schemas.openxmlformats.org/officeDocument/2006/relationships/image" Target="../media/image141.png"/><Relationship Id="rId70" Type="http://schemas.openxmlformats.org/officeDocument/2006/relationships/image" Target="../media/image149.png"/><Relationship Id="rId75" Type="http://schemas.openxmlformats.org/officeDocument/2006/relationships/image" Target="../media/image1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36" Type="http://schemas.openxmlformats.org/officeDocument/2006/relationships/image" Target="../media/image116.png"/><Relationship Id="rId49" Type="http://schemas.openxmlformats.org/officeDocument/2006/relationships/image" Target="../media/image128.jpeg"/><Relationship Id="rId57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2"/>
          <p:cNvSpPr txBox="1">
            <a:spLocks/>
          </p:cNvSpPr>
          <p:nvPr/>
        </p:nvSpPr>
        <p:spPr>
          <a:xfrm>
            <a:off x="3345180" y="3905717"/>
            <a:ext cx="5265420" cy="56468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/>
          <a:p>
            <a:pPr eaLnBrk="0" fontAlgn="base" hangingPunct="0">
              <a:spcAft>
                <a:spcPct val="0"/>
              </a:spcAft>
              <a:buFont typeface="Arial" charset="0"/>
              <a:buNone/>
              <a:defRPr/>
            </a:pP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  <a:ea typeface="Rubik" charset="0"/>
                <a:cs typeface="Rubik"/>
              </a:rPr>
              <a:t>Disruptor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  <a:ea typeface="Rubik" charset="0"/>
              <a:cs typeface="Rubik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199" y="5733256"/>
            <a:ext cx="1076933" cy="86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fahim.afghan\AppData\Local\Microsoft\Windows\Temporary Internet Files\Content.Outlook\7XCPDV8F\shutterstock_7357433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3" t="10038" r="45103" b="17424"/>
          <a:stretch/>
        </p:blipFill>
        <p:spPr bwMode="auto">
          <a:xfrm>
            <a:off x="6000" y="3969"/>
            <a:ext cx="3059832" cy="68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8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30225"/>
            <a:r>
              <a:rPr lang="en-GB" dirty="0" smtClean="0">
                <a:latin typeface="Calibri" panose="020F0502020204030204" pitchFamily="34" charset="0"/>
              </a:rPr>
              <a:t>Mine thought leadership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31" y="865743"/>
            <a:ext cx="36189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Distinguish reality from media hype</a:t>
            </a:r>
            <a:endParaRPr lang="en-GB" sz="1400" dirty="0" smtClean="0">
              <a:solidFill>
                <a:schemeClr val="accent6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182563" indent="-182563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Cut through the noise in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social media by focusing on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what matters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Identify critical insights from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the top Influencers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per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sector via our Influencer Tool</a:t>
            </a: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200" dirty="0" smtClean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182563" indent="-182563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Protect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&amp; grow your brand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equity</a:t>
            </a:r>
          </a:p>
          <a:p>
            <a:pPr marL="182563" indent="-182563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182563" indent="-182563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Stay in touch with latest developments with real time updates</a:t>
            </a:r>
          </a:p>
          <a:p>
            <a:pPr marL="182563" indent="-182563">
              <a:buClr>
                <a:srgbClr val="C21383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>
              <a:buClr>
                <a:srgbClr val="C21383"/>
              </a:buClr>
            </a:pPr>
            <a:endParaRPr lang="en-GB" sz="1200" dirty="0" smtClean="0">
              <a:latin typeface="Calibri" panose="020F0502020204030204" pitchFamily="34" charset="0"/>
              <a:cs typeface="Rubik" panose="00000500000000000000" pitchFamily="2" charset="-79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682" y="4309645"/>
            <a:ext cx="3851986" cy="19014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504" y="4380063"/>
            <a:ext cx="128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Gain access to: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5298" y="4810476"/>
            <a:ext cx="3094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Top 100 Influencers per sector (Fintech, HealthTech, DisruptiveTech, RetailTech)</a:t>
            </a:r>
          </a:p>
          <a:p>
            <a:endParaRPr lang="en-GB" sz="1200" dirty="0">
              <a:latin typeface="Calibri" panose="020F0502020204030204" pitchFamily="34" charset="0"/>
            </a:endParaRPr>
          </a:p>
          <a:p>
            <a:r>
              <a:rPr lang="en-GB" sz="1200" dirty="0" smtClean="0">
                <a:latin typeface="Calibri" panose="020F0502020204030204" pitchFamily="34" charset="0"/>
              </a:rPr>
              <a:t>Analyzing 200,000+ </a:t>
            </a:r>
            <a:r>
              <a:rPr lang="en-GB" sz="1200" dirty="0">
                <a:latin typeface="Calibri" panose="020F0502020204030204" pitchFamily="34" charset="0"/>
              </a:rPr>
              <a:t>tweets </a:t>
            </a:r>
            <a:r>
              <a:rPr lang="en-GB" sz="1200" dirty="0" smtClean="0">
                <a:latin typeface="Calibri" panose="020F0502020204030204" pitchFamily="34" charset="0"/>
              </a:rPr>
              <a:t>per </a:t>
            </a:r>
            <a:r>
              <a:rPr lang="en-GB" sz="1200" dirty="0">
                <a:latin typeface="Calibri" panose="020F0502020204030204" pitchFamily="34" charset="0"/>
              </a:rPr>
              <a:t>quarter </a:t>
            </a:r>
          </a:p>
          <a:p>
            <a:endParaRPr lang="en-GB" sz="1200" dirty="0">
              <a:latin typeface="Calibri" panose="020F0502020204030204" pitchFamily="34" charset="0"/>
            </a:endParaRPr>
          </a:p>
          <a:p>
            <a:r>
              <a:rPr lang="en-GB" altLang="en-US" sz="1200" dirty="0" smtClean="0">
                <a:latin typeface="Calibri" pitchFamily="34" charset="0"/>
              </a:rPr>
              <a:t>1,000+ analyst opinions per year   </a:t>
            </a:r>
            <a:endParaRPr lang="en-GB" sz="1200" dirty="0">
              <a:latin typeface="Calibri" panose="020F0502020204030204" pitchFamily="34" charset="0"/>
            </a:endParaRPr>
          </a:p>
        </p:txBody>
      </p:sp>
      <p:sp>
        <p:nvSpPr>
          <p:cNvPr id="30" name="Freeform 11"/>
          <p:cNvSpPr>
            <a:spLocks/>
          </p:cNvSpPr>
          <p:nvPr/>
        </p:nvSpPr>
        <p:spPr bwMode="auto">
          <a:xfrm>
            <a:off x="390525" y="489322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31" name="Freeform 11"/>
          <p:cNvSpPr>
            <a:spLocks/>
          </p:cNvSpPr>
          <p:nvPr/>
        </p:nvSpPr>
        <p:spPr bwMode="auto">
          <a:xfrm>
            <a:off x="389208" y="5419795"/>
            <a:ext cx="150344" cy="144045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32" name="Freeform 17"/>
          <p:cNvSpPr>
            <a:spLocks/>
          </p:cNvSpPr>
          <p:nvPr/>
        </p:nvSpPr>
        <p:spPr bwMode="auto">
          <a:xfrm>
            <a:off x="390525" y="578886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0" y="70834"/>
            <a:ext cx="551999" cy="6308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09141E0-CE16-7343-9ACB-5D11D8D10E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"/>
          <a:stretch/>
        </p:blipFill>
        <p:spPr>
          <a:xfrm>
            <a:off x="3860800" y="774889"/>
            <a:ext cx="5283200" cy="5440976"/>
          </a:xfrm>
          <a:prstGeom prst="rect">
            <a:avLst/>
          </a:prstGeom>
        </p:spPr>
      </p:pic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30225"/>
            <a:r>
              <a:rPr lang="en-GB" dirty="0" smtClean="0">
                <a:latin typeface="Calibri" panose="020F0502020204030204" pitchFamily="34" charset="0"/>
              </a:rPr>
              <a:t>Predict emerging trends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508" y="906393"/>
            <a:ext cx="371241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Stay ahead of the curve by uncovering emerging trends</a:t>
            </a:r>
            <a:endParaRPr lang="en-GB" sz="2000" b="1" dirty="0">
              <a:solidFill>
                <a:schemeClr val="accent2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Identify the players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and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technologies that will disrupt your core business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Diversify &amp;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expand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beyond your core: identify your next market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1200" dirty="0" smtClean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Identify the key technologies in which your customers and competitors are investing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1200" dirty="0" smtClean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Uncover emerging trends before the competition and get ahead in the digital race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682" y="4309645"/>
            <a:ext cx="3851986" cy="19014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504" y="4380063"/>
            <a:ext cx="128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Gain access to: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298" y="4810476"/>
            <a:ext cx="3094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100+ Digital Trends </a:t>
            </a:r>
            <a:r>
              <a:rPr lang="en-GB" sz="1200" dirty="0" smtClean="0">
                <a:latin typeface="Calibri" panose="020F0502020204030204" pitchFamily="34" charset="0"/>
              </a:rPr>
              <a:t>Reports per year </a:t>
            </a:r>
            <a:endParaRPr lang="en-GB" sz="1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GB" sz="1200" dirty="0" smtClean="0">
              <a:latin typeface="Calibri" panose="020F0502020204030204" pitchFamily="34" charset="0"/>
            </a:endParaRPr>
          </a:p>
          <a:p>
            <a:r>
              <a:rPr lang="en-GB" sz="1200" dirty="0" smtClean="0">
                <a:latin typeface="Calibri" panose="020F0502020204030204" pitchFamily="34" charset="0"/>
              </a:rPr>
              <a:t>50+ monthly newsletters across core verticals per year  </a:t>
            </a:r>
          </a:p>
          <a:p>
            <a:endParaRPr lang="en-GB" sz="1200" dirty="0" smtClean="0">
              <a:latin typeface="Calibri" panose="020F0502020204030204" pitchFamily="34" charset="0"/>
            </a:endParaRPr>
          </a:p>
          <a:p>
            <a:r>
              <a:rPr lang="en-GB" sz="1200" dirty="0" smtClean="0">
                <a:latin typeface="Calibri" panose="020F0502020204030204" pitchFamily="34" charset="0"/>
              </a:rPr>
              <a:t>Expert opinion from 500+ GlobalData analysts</a:t>
            </a:r>
            <a:endParaRPr lang="en-GB" sz="1200" dirty="0">
              <a:latin typeface="Calibri" panose="020F0502020204030204" pitchFamily="34" charset="0"/>
            </a:endParaRPr>
          </a:p>
        </p:txBody>
      </p:sp>
      <p:sp>
        <p:nvSpPr>
          <p:cNvPr id="28" name="Freeform 11"/>
          <p:cNvSpPr>
            <a:spLocks/>
          </p:cNvSpPr>
          <p:nvPr/>
        </p:nvSpPr>
        <p:spPr bwMode="auto">
          <a:xfrm>
            <a:off x="390525" y="489322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9" name="Freeform 11"/>
          <p:cNvSpPr>
            <a:spLocks/>
          </p:cNvSpPr>
          <p:nvPr/>
        </p:nvSpPr>
        <p:spPr bwMode="auto">
          <a:xfrm>
            <a:off x="390525" y="5237100"/>
            <a:ext cx="150344" cy="144045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30" name="Freeform 17"/>
          <p:cNvSpPr>
            <a:spLocks/>
          </p:cNvSpPr>
          <p:nvPr/>
        </p:nvSpPr>
        <p:spPr bwMode="auto">
          <a:xfrm>
            <a:off x="390525" y="5758656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0" y="131380"/>
            <a:ext cx="504686" cy="5046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927AD6-1C7F-E04B-AA10-93F783634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763612"/>
            <a:ext cx="5283200" cy="5447484"/>
          </a:xfrm>
          <a:prstGeom prst="rect">
            <a:avLst/>
          </a:prstGeom>
        </p:spPr>
      </p:pic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8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30225"/>
            <a:r>
              <a:rPr lang="en-GB" dirty="0" smtClean="0">
                <a:latin typeface="Calibri" panose="020F0502020204030204" pitchFamily="34" charset="0"/>
                <a:cs typeface="Rubik" panose="00000500000000000000" pitchFamily="2" charset="-79"/>
              </a:rPr>
              <a:t>Decode smart money</a:t>
            </a:r>
            <a:endParaRPr lang="en-GB" dirty="0">
              <a:latin typeface="Calibri" panose="020F0502020204030204" pitchFamily="34" charset="0"/>
              <a:cs typeface="Rubik" panose="00000500000000000000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669128" y="193597"/>
            <a:ext cx="2057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377" y="907941"/>
            <a:ext cx="3728551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Make sound investment decisions in</a:t>
            </a:r>
          </a:p>
          <a:p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next-generation technologies </a:t>
            </a:r>
          </a:p>
          <a:p>
            <a:endParaRPr lang="en-GB" sz="1600" dirty="0" smtClean="0">
              <a:solidFill>
                <a:srgbClr val="002060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Build your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partnership ecosystem to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achieve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disruption objectives</a:t>
            </a: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Identify and monitor potential partners that will  transform your disruptive capabilities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Track and trace venture capital investments into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disruptive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tech</a:t>
            </a: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Unpick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key investor portfolios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and identify hot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start-ups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by market, funding rounds, and investor sector</a:t>
            </a:r>
          </a:p>
          <a:p>
            <a:endParaRPr lang="en-GB" sz="1600" dirty="0">
              <a:solidFill>
                <a:srgbClr val="FF0000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682" y="4309645"/>
            <a:ext cx="3851986" cy="19014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504" y="4380063"/>
            <a:ext cx="128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Gain access to: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5298" y="4810476"/>
            <a:ext cx="3094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</a:rPr>
              <a:t>A database of more than </a:t>
            </a:r>
            <a:r>
              <a:rPr lang="en-GB" sz="1200" dirty="0" smtClean="0">
                <a:latin typeface="Calibri" panose="020F0502020204030204" pitchFamily="34" charset="0"/>
              </a:rPr>
              <a:t>40,000 </a:t>
            </a:r>
            <a:r>
              <a:rPr lang="en-GB" sz="1200" dirty="0" smtClean="0">
                <a:latin typeface="Calibri" panose="020F0502020204030204" pitchFamily="34" charset="0"/>
              </a:rPr>
              <a:t>start-ups</a:t>
            </a:r>
          </a:p>
          <a:p>
            <a:endParaRPr lang="en-GB" sz="1200" dirty="0" smtClean="0">
              <a:latin typeface="Calibri" panose="020F0502020204030204" pitchFamily="34" charset="0"/>
            </a:endParaRPr>
          </a:p>
          <a:p>
            <a:r>
              <a:rPr lang="en-GB" sz="1200" dirty="0" smtClean="0">
                <a:latin typeface="Calibri" panose="020F0502020204030204" pitchFamily="34" charset="0"/>
              </a:rPr>
              <a:t>14,000 venture capital and private equity firms</a:t>
            </a:r>
          </a:p>
          <a:p>
            <a:endParaRPr lang="en-GB" sz="1200" dirty="0" smtClean="0">
              <a:latin typeface="Calibri" panose="020F0502020204030204" pitchFamily="34" charset="0"/>
            </a:endParaRPr>
          </a:p>
          <a:p>
            <a:r>
              <a:rPr lang="en-GB" sz="1200" dirty="0" smtClean="0">
                <a:latin typeface="Calibri" panose="020F0502020204030204" pitchFamily="34" charset="0"/>
              </a:rPr>
              <a:t>20 Smart Money Reports per year</a:t>
            </a:r>
          </a:p>
          <a:p>
            <a:endParaRPr lang="en-GB" sz="1200" dirty="0">
              <a:latin typeface="Calibri" panose="020F0502020204030204" pitchFamily="34" charset="0"/>
            </a:endParaRPr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>
            <a:off x="390525" y="489322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390525" y="5237100"/>
            <a:ext cx="150344" cy="144045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390525" y="559267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pic>
        <p:nvPicPr>
          <p:cNvPr id="28" name="Picture 1" descr="C:\Users\piser\Desktop\screenshot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494" y="762089"/>
            <a:ext cx="5273506" cy="5454000"/>
          </a:xfrm>
          <a:prstGeom prst="rect">
            <a:avLst/>
          </a:prstGeom>
          <a:noFill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7538"/>
            <a:ext cx="534335" cy="534335"/>
          </a:xfrm>
          <a:prstGeom prst="rect">
            <a:avLst/>
          </a:prstGeom>
        </p:spPr>
      </p:pic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30225"/>
            <a:r>
              <a:rPr lang="en-GB" dirty="0" smtClean="0">
                <a:latin typeface="Calibri" panose="020F0502020204030204" pitchFamily="34" charset="0"/>
              </a:rPr>
              <a:t>Capture digital consumers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4298"/>
            <a:ext cx="607312" cy="583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4397" r="49965" b="5307"/>
          <a:stretch/>
        </p:blipFill>
        <p:spPr>
          <a:xfrm>
            <a:off x="3866668" y="749956"/>
            <a:ext cx="5277332" cy="5474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756" y="892165"/>
            <a:ext cx="3831172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Deliver </a:t>
            </a:r>
            <a:r>
              <a:rPr lang="en-GB" b="1" dirty="0" smtClean="0">
                <a:solidFill>
                  <a:schemeClr val="tx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next-generation customer experiences</a:t>
            </a:r>
            <a:endParaRPr lang="en-GB" b="1" dirty="0">
              <a:solidFill>
                <a:schemeClr val="tx2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endParaRPr lang="en-GB" sz="1600" b="1" dirty="0">
              <a:solidFill>
                <a:srgbClr val="00DEA5">
                  <a:lumMod val="75000"/>
                </a:srgbClr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Understand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the motivations of the ultimate driver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/>
            </a:r>
            <a:b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</a:b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of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market change – the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consumer</a:t>
            </a: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sz="105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Identify the requirements of the consumer of </a:t>
            </a:r>
            <a:b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</a:b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the future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sz="105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Anticipate customer needs and deliver next-generation products and services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sz="1200" dirty="0" smtClean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Identify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latest trends and attitudes with techno-economic data on markets and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consumers</a:t>
            </a: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Access expert reports and insights curating latest consumer surveys and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interviews</a:t>
            </a: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682" y="4309645"/>
            <a:ext cx="3851986" cy="19014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9" name="Freeform 11"/>
          <p:cNvSpPr>
            <a:spLocks/>
          </p:cNvSpPr>
          <p:nvPr/>
        </p:nvSpPr>
        <p:spPr bwMode="auto">
          <a:xfrm>
            <a:off x="390525" y="489322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30" name="Freeform 11"/>
          <p:cNvSpPr>
            <a:spLocks/>
          </p:cNvSpPr>
          <p:nvPr/>
        </p:nvSpPr>
        <p:spPr bwMode="auto">
          <a:xfrm>
            <a:off x="390525" y="5237100"/>
            <a:ext cx="150344" cy="144045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31" name="Freeform 17"/>
          <p:cNvSpPr>
            <a:spLocks/>
          </p:cNvSpPr>
          <p:nvPr/>
        </p:nvSpPr>
        <p:spPr bwMode="auto">
          <a:xfrm>
            <a:off x="390525" y="580156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4380063"/>
            <a:ext cx="128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Gain access to: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298" y="4810476"/>
            <a:ext cx="30946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</a:rPr>
              <a:t>Techno-economic data on 40+ countries</a:t>
            </a:r>
          </a:p>
          <a:p>
            <a:endParaRPr lang="en-GB" sz="1200" dirty="0" smtClean="0">
              <a:latin typeface="Calibri" panose="020F0502020204030204" pitchFamily="34" charset="0"/>
            </a:endParaRPr>
          </a:p>
          <a:p>
            <a:r>
              <a:rPr lang="en-IN" sz="1200" dirty="0">
                <a:latin typeface="Calibri" panose="020F0502020204030204" pitchFamily="34" charset="0"/>
              </a:rPr>
              <a:t>Consumer </a:t>
            </a:r>
            <a:r>
              <a:rPr lang="en-IN" sz="1200" dirty="0" smtClean="0">
                <a:latin typeface="Calibri" panose="020F0502020204030204" pitchFamily="34" charset="0"/>
              </a:rPr>
              <a:t>behavior </a:t>
            </a:r>
            <a:r>
              <a:rPr lang="en-IN" sz="1200" dirty="0">
                <a:latin typeface="Calibri" panose="020F0502020204030204" pitchFamily="34" charset="0"/>
              </a:rPr>
              <a:t>survey </a:t>
            </a:r>
            <a:r>
              <a:rPr lang="en-IN" sz="1200" dirty="0" smtClean="0">
                <a:latin typeface="Calibri" panose="020F0502020204030204" pitchFamily="34" charset="0"/>
              </a:rPr>
              <a:t>across 36 </a:t>
            </a:r>
            <a:r>
              <a:rPr lang="en-IN" sz="1200" dirty="0">
                <a:latin typeface="Calibri" panose="020F0502020204030204" pitchFamily="34" charset="0"/>
              </a:rPr>
              <a:t>countries &amp; 26,000 </a:t>
            </a:r>
            <a:r>
              <a:rPr lang="en-IN" sz="1200" dirty="0" smtClean="0">
                <a:latin typeface="Calibri" panose="020F0502020204030204" pitchFamily="34" charset="0"/>
              </a:rPr>
              <a:t>respondents  </a:t>
            </a:r>
            <a:endParaRPr lang="en-IN" sz="1200" dirty="0">
              <a:latin typeface="Calibri" panose="020F0502020204030204" pitchFamily="34" charset="0"/>
            </a:endParaRPr>
          </a:p>
          <a:p>
            <a:endParaRPr lang="en-GB" sz="1200" dirty="0" smtClean="0">
              <a:latin typeface="Calibri" panose="020F0502020204030204" pitchFamily="34" charset="0"/>
            </a:endParaRPr>
          </a:p>
          <a:p>
            <a:r>
              <a:rPr lang="en-GB" sz="1200" dirty="0" smtClean="0">
                <a:latin typeface="Calibri" panose="020F0502020204030204" pitchFamily="34" charset="0"/>
              </a:rPr>
              <a:t>Fintech </a:t>
            </a:r>
            <a:r>
              <a:rPr lang="en-GB" sz="1200" dirty="0">
                <a:latin typeface="Calibri" panose="020F0502020204030204" pitchFamily="34" charset="0"/>
              </a:rPr>
              <a:t>Adoption &amp; Awareness </a:t>
            </a:r>
            <a:r>
              <a:rPr lang="en-GB" sz="1200" dirty="0" smtClean="0">
                <a:latin typeface="Calibri" panose="020F0502020204030204" pitchFamily="34" charset="0"/>
              </a:rPr>
              <a:t>survey across 28 countries and 22,000 respondents   </a:t>
            </a:r>
            <a:endParaRPr lang="en-GB" sz="1200" dirty="0">
              <a:latin typeface="Calibri" panose="020F0502020204030204" pitchFamily="34" charset="0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ephanie.netchaeva\AppData\Local\Microsoft\Windows\Temporary Internet Files\Content.Outlook\FT4UP882\slide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4664"/>
            <a:ext cx="9488681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Succeeding in a disruptive world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object 2"/>
          <p:cNvSpPr/>
          <p:nvPr/>
        </p:nvSpPr>
        <p:spPr>
          <a:xfrm>
            <a:off x="5665" y="747326"/>
            <a:ext cx="9144279" cy="881474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917722"/>
            <a:ext cx="8753492" cy="71107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GB" sz="1800" spc="-2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Access a complete offering with the intelligence, insights and opinions that will enable your business to </a:t>
            </a:r>
            <a:r>
              <a:rPr lang="en-GB" sz="1800" spc="-2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/>
              </a:rPr>
              <a:t>win in a disruptive world.</a:t>
            </a:r>
          </a:p>
        </p:txBody>
      </p:sp>
      <p:sp>
        <p:nvSpPr>
          <p:cNvPr id="260" name="object 2"/>
          <p:cNvSpPr/>
          <p:nvPr/>
        </p:nvSpPr>
        <p:spPr>
          <a:xfrm>
            <a:off x="6084168" y="1628800"/>
            <a:ext cx="3047610" cy="4571903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</p:spPr>
        <p:txBody>
          <a:bodyPr wrap="square" lIns="0" tIns="0" rIns="0" bIns="0" rtlCol="0"/>
          <a:lstStyle/>
          <a:p>
            <a:pPr>
              <a:lnSpc>
                <a:spcPts val="1600"/>
              </a:lnSpc>
            </a:pPr>
            <a:endParaRPr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3" name="Text Box 29"/>
          <p:cNvSpPr txBox="1"/>
          <p:nvPr/>
        </p:nvSpPr>
        <p:spPr>
          <a:xfrm>
            <a:off x="4900843" y="3331840"/>
            <a:ext cx="933492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Latest technology news &amp; deals activity </a:t>
            </a:r>
            <a:r>
              <a:rPr lang="en-GB" sz="800" b="1" kern="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coverage</a:t>
            </a:r>
            <a:endParaRPr lang="en-GB" sz="800" b="1" kern="0" dirty="0">
              <a:solidFill>
                <a:srgbClr val="68737B"/>
              </a:solidFill>
              <a:latin typeface="Calibri" panose="020F0502020204030204" pitchFamily="34" charset="0"/>
              <a:ea typeface="Calibri"/>
              <a:cs typeface="Rubik-Medium"/>
            </a:endParaRPr>
          </a:p>
        </p:txBody>
      </p:sp>
      <p:sp>
        <p:nvSpPr>
          <p:cNvPr id="265" name="Text Box 69"/>
          <p:cNvSpPr txBox="1"/>
          <p:nvPr/>
        </p:nvSpPr>
        <p:spPr>
          <a:xfrm>
            <a:off x="4956342" y="5271216"/>
            <a:ext cx="864096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Top 100 Influencers per sector</a:t>
            </a:r>
          </a:p>
        </p:txBody>
      </p:sp>
      <p:grpSp>
        <p:nvGrpSpPr>
          <p:cNvPr id="278" name="117 Grupo"/>
          <p:cNvGrpSpPr/>
          <p:nvPr/>
        </p:nvGrpSpPr>
        <p:grpSpPr>
          <a:xfrm>
            <a:off x="5244198" y="4860751"/>
            <a:ext cx="293254" cy="360549"/>
            <a:chOff x="-2541588" y="4175125"/>
            <a:chExt cx="355601" cy="404813"/>
          </a:xfrm>
          <a:noFill/>
        </p:grpSpPr>
        <p:sp>
          <p:nvSpPr>
            <p:cNvPr id="279" name="Freeform 47"/>
            <p:cNvSpPr>
              <a:spLocks/>
            </p:cNvSpPr>
            <p:nvPr/>
          </p:nvSpPr>
          <p:spPr bwMode="auto">
            <a:xfrm>
              <a:off x="-2386013" y="4391025"/>
              <a:ext cx="147638" cy="147638"/>
            </a:xfrm>
            <a:custGeom>
              <a:avLst/>
              <a:gdLst/>
              <a:ahLst/>
              <a:cxnLst>
                <a:cxn ang="0">
                  <a:pos x="618" y="309"/>
                </a:cxn>
                <a:cxn ang="0">
                  <a:pos x="618" y="309"/>
                </a:cxn>
                <a:cxn ang="0">
                  <a:pos x="308" y="617"/>
                </a:cxn>
                <a:cxn ang="0">
                  <a:pos x="0" y="309"/>
                </a:cxn>
                <a:cxn ang="0">
                  <a:pos x="308" y="0"/>
                </a:cxn>
                <a:cxn ang="0">
                  <a:pos x="618" y="309"/>
                </a:cxn>
                <a:cxn ang="0">
                  <a:pos x="618" y="309"/>
                </a:cxn>
              </a:cxnLst>
              <a:rect l="0" t="0" r="r" b="b"/>
              <a:pathLst>
                <a:path w="618" h="617">
                  <a:moveTo>
                    <a:pt x="618" y="309"/>
                  </a:moveTo>
                  <a:lnTo>
                    <a:pt x="618" y="309"/>
                  </a:lnTo>
                  <a:cubicBezTo>
                    <a:pt x="618" y="479"/>
                    <a:pt x="478" y="617"/>
                    <a:pt x="308" y="617"/>
                  </a:cubicBezTo>
                  <a:cubicBezTo>
                    <a:pt x="138" y="617"/>
                    <a:pt x="0" y="479"/>
                    <a:pt x="0" y="309"/>
                  </a:cubicBezTo>
                  <a:cubicBezTo>
                    <a:pt x="0" y="138"/>
                    <a:pt x="138" y="0"/>
                    <a:pt x="308" y="0"/>
                  </a:cubicBezTo>
                  <a:cubicBezTo>
                    <a:pt x="478" y="0"/>
                    <a:pt x="618" y="138"/>
                    <a:pt x="618" y="309"/>
                  </a:cubicBezTo>
                  <a:lnTo>
                    <a:pt x="618" y="309"/>
                  </a:lnTo>
                  <a:close/>
                </a:path>
              </a:pathLst>
            </a:custGeom>
            <a:grpFill/>
            <a:ln w="19050" cap="rnd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48"/>
            <p:cNvSpPr>
              <a:spLocks/>
            </p:cNvSpPr>
            <p:nvPr/>
          </p:nvSpPr>
          <p:spPr bwMode="auto">
            <a:xfrm>
              <a:off x="-2254250" y="4510088"/>
              <a:ext cx="68263" cy="69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3" y="44"/>
                </a:cxn>
              </a:cxnLst>
              <a:rect l="0" t="0" r="r" b="b"/>
              <a:pathLst>
                <a:path w="43" h="44">
                  <a:moveTo>
                    <a:pt x="0" y="0"/>
                  </a:moveTo>
                  <a:lnTo>
                    <a:pt x="0" y="0"/>
                  </a:lnTo>
                  <a:lnTo>
                    <a:pt x="43" y="44"/>
                  </a:lnTo>
                </a:path>
              </a:pathLst>
            </a:custGeom>
            <a:grpFill/>
            <a:ln w="19050" cap="rnd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C2138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49"/>
            <p:cNvSpPr>
              <a:spLocks/>
            </p:cNvSpPr>
            <p:nvPr/>
          </p:nvSpPr>
          <p:spPr bwMode="auto">
            <a:xfrm>
              <a:off x="-2541588" y="4175125"/>
              <a:ext cx="273050" cy="320675"/>
            </a:xfrm>
            <a:custGeom>
              <a:avLst/>
              <a:gdLst/>
              <a:ahLst/>
              <a:cxnLst>
                <a:cxn ang="0">
                  <a:pos x="999" y="901"/>
                </a:cxn>
                <a:cxn ang="0">
                  <a:pos x="999" y="901"/>
                </a:cxn>
                <a:cxn ang="0">
                  <a:pos x="1139" y="445"/>
                </a:cxn>
                <a:cxn ang="0">
                  <a:pos x="650" y="0"/>
                </a:cxn>
                <a:cxn ang="0">
                  <a:pos x="117" y="357"/>
                </a:cxn>
                <a:cxn ang="0">
                  <a:pos x="117" y="579"/>
                </a:cxn>
                <a:cxn ang="0">
                  <a:pos x="27" y="757"/>
                </a:cxn>
                <a:cxn ang="0">
                  <a:pos x="48" y="826"/>
                </a:cxn>
                <a:cxn ang="0">
                  <a:pos x="108" y="864"/>
                </a:cxn>
                <a:cxn ang="0">
                  <a:pos x="120" y="934"/>
                </a:cxn>
                <a:cxn ang="0">
                  <a:pos x="149" y="996"/>
                </a:cxn>
                <a:cxn ang="0">
                  <a:pos x="224" y="1113"/>
                </a:cxn>
                <a:cxn ang="0">
                  <a:pos x="329" y="1113"/>
                </a:cxn>
                <a:cxn ang="0">
                  <a:pos x="384" y="1201"/>
                </a:cxn>
                <a:cxn ang="0">
                  <a:pos x="339" y="1334"/>
                </a:cxn>
                <a:cxn ang="0">
                  <a:pos x="674" y="1334"/>
                </a:cxn>
              </a:cxnLst>
              <a:rect l="0" t="0" r="r" b="b"/>
              <a:pathLst>
                <a:path w="1139" h="1334">
                  <a:moveTo>
                    <a:pt x="999" y="901"/>
                  </a:moveTo>
                  <a:lnTo>
                    <a:pt x="999" y="901"/>
                  </a:lnTo>
                  <a:cubicBezTo>
                    <a:pt x="1067" y="784"/>
                    <a:pt x="1139" y="635"/>
                    <a:pt x="1139" y="445"/>
                  </a:cubicBezTo>
                  <a:cubicBezTo>
                    <a:pt x="1139" y="93"/>
                    <a:pt x="872" y="0"/>
                    <a:pt x="650" y="0"/>
                  </a:cubicBezTo>
                  <a:cubicBezTo>
                    <a:pt x="339" y="0"/>
                    <a:pt x="117" y="115"/>
                    <a:pt x="117" y="357"/>
                  </a:cubicBezTo>
                  <a:lnTo>
                    <a:pt x="117" y="579"/>
                  </a:lnTo>
                  <a:cubicBezTo>
                    <a:pt x="117" y="600"/>
                    <a:pt x="70" y="714"/>
                    <a:pt x="27" y="757"/>
                  </a:cubicBezTo>
                  <a:cubicBezTo>
                    <a:pt x="8" y="776"/>
                    <a:pt x="0" y="812"/>
                    <a:pt x="48" y="826"/>
                  </a:cubicBezTo>
                  <a:cubicBezTo>
                    <a:pt x="90" y="837"/>
                    <a:pt x="103" y="834"/>
                    <a:pt x="108" y="864"/>
                  </a:cubicBezTo>
                  <a:cubicBezTo>
                    <a:pt x="112" y="892"/>
                    <a:pt x="95" y="926"/>
                    <a:pt x="120" y="934"/>
                  </a:cubicBezTo>
                  <a:cubicBezTo>
                    <a:pt x="145" y="944"/>
                    <a:pt x="122" y="972"/>
                    <a:pt x="149" y="996"/>
                  </a:cubicBezTo>
                  <a:cubicBezTo>
                    <a:pt x="167" y="1011"/>
                    <a:pt x="127" y="1113"/>
                    <a:pt x="224" y="1113"/>
                  </a:cubicBezTo>
                  <a:lnTo>
                    <a:pt x="329" y="1113"/>
                  </a:lnTo>
                  <a:cubicBezTo>
                    <a:pt x="382" y="1113"/>
                    <a:pt x="384" y="1149"/>
                    <a:pt x="384" y="1201"/>
                  </a:cubicBezTo>
                  <a:cubicBezTo>
                    <a:pt x="384" y="1253"/>
                    <a:pt x="339" y="1334"/>
                    <a:pt x="339" y="1334"/>
                  </a:cubicBezTo>
                  <a:lnTo>
                    <a:pt x="674" y="1334"/>
                  </a:lnTo>
                </a:path>
              </a:pathLst>
            </a:custGeom>
            <a:grpFill/>
            <a:ln w="19050" cap="flat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50"/>
            <p:cNvSpPr>
              <a:spLocks/>
            </p:cNvSpPr>
            <p:nvPr/>
          </p:nvSpPr>
          <p:spPr bwMode="auto">
            <a:xfrm>
              <a:off x="-2422525" y="4267200"/>
              <a:ext cx="52388" cy="52388"/>
            </a:xfrm>
            <a:custGeom>
              <a:avLst/>
              <a:gdLst/>
              <a:ahLst/>
              <a:cxnLst>
                <a:cxn ang="0">
                  <a:pos x="222" y="112"/>
                </a:cxn>
                <a:cxn ang="0">
                  <a:pos x="222" y="112"/>
                </a:cxn>
                <a:cxn ang="0">
                  <a:pos x="110" y="222"/>
                </a:cxn>
                <a:cxn ang="0">
                  <a:pos x="0" y="112"/>
                </a:cxn>
                <a:cxn ang="0">
                  <a:pos x="110" y="0"/>
                </a:cxn>
                <a:cxn ang="0">
                  <a:pos x="222" y="112"/>
                </a:cxn>
                <a:cxn ang="0">
                  <a:pos x="222" y="112"/>
                </a:cxn>
              </a:cxnLst>
              <a:rect l="0" t="0" r="r" b="b"/>
              <a:pathLst>
                <a:path w="222" h="222">
                  <a:moveTo>
                    <a:pt x="222" y="112"/>
                  </a:moveTo>
                  <a:lnTo>
                    <a:pt x="222" y="112"/>
                  </a:lnTo>
                  <a:cubicBezTo>
                    <a:pt x="222" y="173"/>
                    <a:pt x="172" y="222"/>
                    <a:pt x="110" y="222"/>
                  </a:cubicBezTo>
                  <a:cubicBezTo>
                    <a:pt x="50" y="222"/>
                    <a:pt x="0" y="173"/>
                    <a:pt x="0" y="112"/>
                  </a:cubicBezTo>
                  <a:cubicBezTo>
                    <a:pt x="0" y="50"/>
                    <a:pt x="50" y="0"/>
                    <a:pt x="110" y="0"/>
                  </a:cubicBezTo>
                  <a:cubicBezTo>
                    <a:pt x="172" y="0"/>
                    <a:pt x="222" y="50"/>
                    <a:pt x="222" y="112"/>
                  </a:cubicBezTo>
                  <a:lnTo>
                    <a:pt x="222" y="112"/>
                  </a:lnTo>
                  <a:close/>
                </a:path>
              </a:pathLst>
            </a:custGeom>
            <a:grpFill/>
            <a:ln w="19050" cap="flat">
              <a:solidFill>
                <a:schemeClr val="accent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51"/>
            <p:cNvSpPr>
              <a:spLocks/>
            </p:cNvSpPr>
            <p:nvPr/>
          </p:nvSpPr>
          <p:spPr bwMode="auto">
            <a:xfrm>
              <a:off x="-2478088" y="4213225"/>
              <a:ext cx="161925" cy="160338"/>
            </a:xfrm>
            <a:custGeom>
              <a:avLst/>
              <a:gdLst/>
              <a:ahLst/>
              <a:cxnLst>
                <a:cxn ang="0">
                  <a:pos x="675" y="422"/>
                </a:cxn>
                <a:cxn ang="0">
                  <a:pos x="675" y="422"/>
                </a:cxn>
                <a:cxn ang="0">
                  <a:pos x="599" y="379"/>
                </a:cxn>
                <a:cxn ang="0">
                  <a:pos x="604" y="334"/>
                </a:cxn>
                <a:cxn ang="0">
                  <a:pos x="599" y="284"/>
                </a:cxn>
                <a:cxn ang="0">
                  <a:pos x="667" y="244"/>
                </a:cxn>
                <a:cxn ang="0">
                  <a:pos x="579" y="88"/>
                </a:cxn>
                <a:cxn ang="0">
                  <a:pos x="509" y="130"/>
                </a:cxn>
                <a:cxn ang="0">
                  <a:pos x="425" y="82"/>
                </a:cxn>
                <a:cxn ang="0">
                  <a:pos x="425" y="0"/>
                </a:cxn>
                <a:cxn ang="0">
                  <a:pos x="249" y="0"/>
                </a:cxn>
                <a:cxn ang="0">
                  <a:pos x="249" y="82"/>
                </a:cxn>
                <a:cxn ang="0">
                  <a:pos x="165" y="128"/>
                </a:cxn>
                <a:cxn ang="0">
                  <a:pos x="97" y="88"/>
                </a:cxn>
                <a:cxn ang="0">
                  <a:pos x="9" y="244"/>
                </a:cxn>
                <a:cxn ang="0">
                  <a:pos x="75" y="282"/>
                </a:cxn>
                <a:cxn ang="0">
                  <a:pos x="70" y="334"/>
                </a:cxn>
                <a:cxn ang="0">
                  <a:pos x="75" y="380"/>
                </a:cxn>
                <a:cxn ang="0">
                  <a:pos x="0" y="422"/>
                </a:cxn>
                <a:cxn ang="0">
                  <a:pos x="90" y="577"/>
                </a:cxn>
                <a:cxn ang="0">
                  <a:pos x="162" y="535"/>
                </a:cxn>
                <a:cxn ang="0">
                  <a:pos x="249" y="584"/>
                </a:cxn>
                <a:cxn ang="0">
                  <a:pos x="249" y="667"/>
                </a:cxn>
                <a:cxn ang="0">
                  <a:pos x="425" y="667"/>
                </a:cxn>
                <a:cxn ang="0">
                  <a:pos x="425" y="584"/>
                </a:cxn>
                <a:cxn ang="0">
                  <a:pos x="512" y="534"/>
                </a:cxn>
                <a:cxn ang="0">
                  <a:pos x="585" y="577"/>
                </a:cxn>
                <a:cxn ang="0">
                  <a:pos x="675" y="422"/>
                </a:cxn>
                <a:cxn ang="0">
                  <a:pos x="675" y="422"/>
                </a:cxn>
              </a:cxnLst>
              <a:rect l="0" t="0" r="r" b="b"/>
              <a:pathLst>
                <a:path w="675" h="667">
                  <a:moveTo>
                    <a:pt x="675" y="422"/>
                  </a:moveTo>
                  <a:lnTo>
                    <a:pt x="675" y="422"/>
                  </a:lnTo>
                  <a:lnTo>
                    <a:pt x="599" y="379"/>
                  </a:lnTo>
                  <a:cubicBezTo>
                    <a:pt x="602" y="364"/>
                    <a:pt x="604" y="349"/>
                    <a:pt x="604" y="334"/>
                  </a:cubicBezTo>
                  <a:cubicBezTo>
                    <a:pt x="604" y="315"/>
                    <a:pt x="602" y="299"/>
                    <a:pt x="599" y="284"/>
                  </a:cubicBezTo>
                  <a:lnTo>
                    <a:pt x="667" y="244"/>
                  </a:lnTo>
                  <a:lnTo>
                    <a:pt x="579" y="88"/>
                  </a:lnTo>
                  <a:lnTo>
                    <a:pt x="509" y="130"/>
                  </a:lnTo>
                  <a:cubicBezTo>
                    <a:pt x="484" y="108"/>
                    <a:pt x="457" y="93"/>
                    <a:pt x="425" y="82"/>
                  </a:cubicBezTo>
                  <a:lnTo>
                    <a:pt x="425" y="0"/>
                  </a:lnTo>
                  <a:lnTo>
                    <a:pt x="249" y="0"/>
                  </a:lnTo>
                  <a:lnTo>
                    <a:pt x="249" y="82"/>
                  </a:lnTo>
                  <a:cubicBezTo>
                    <a:pt x="217" y="92"/>
                    <a:pt x="190" y="108"/>
                    <a:pt x="165" y="128"/>
                  </a:cubicBezTo>
                  <a:lnTo>
                    <a:pt x="97" y="88"/>
                  </a:lnTo>
                  <a:lnTo>
                    <a:pt x="9" y="244"/>
                  </a:lnTo>
                  <a:lnTo>
                    <a:pt x="75" y="282"/>
                  </a:lnTo>
                  <a:cubicBezTo>
                    <a:pt x="72" y="299"/>
                    <a:pt x="70" y="315"/>
                    <a:pt x="70" y="334"/>
                  </a:cubicBezTo>
                  <a:cubicBezTo>
                    <a:pt x="70" y="349"/>
                    <a:pt x="72" y="365"/>
                    <a:pt x="75" y="380"/>
                  </a:cubicBezTo>
                  <a:lnTo>
                    <a:pt x="0" y="422"/>
                  </a:lnTo>
                  <a:lnTo>
                    <a:pt x="90" y="577"/>
                  </a:lnTo>
                  <a:lnTo>
                    <a:pt x="162" y="535"/>
                  </a:lnTo>
                  <a:cubicBezTo>
                    <a:pt x="187" y="556"/>
                    <a:pt x="217" y="574"/>
                    <a:pt x="249" y="584"/>
                  </a:cubicBezTo>
                  <a:lnTo>
                    <a:pt x="249" y="667"/>
                  </a:lnTo>
                  <a:lnTo>
                    <a:pt x="425" y="667"/>
                  </a:lnTo>
                  <a:lnTo>
                    <a:pt x="425" y="584"/>
                  </a:lnTo>
                  <a:cubicBezTo>
                    <a:pt x="457" y="574"/>
                    <a:pt x="487" y="556"/>
                    <a:pt x="512" y="534"/>
                  </a:cubicBezTo>
                  <a:lnTo>
                    <a:pt x="585" y="577"/>
                  </a:lnTo>
                  <a:lnTo>
                    <a:pt x="675" y="422"/>
                  </a:lnTo>
                  <a:lnTo>
                    <a:pt x="675" y="422"/>
                  </a:lnTo>
                  <a:close/>
                </a:path>
              </a:pathLst>
            </a:custGeom>
            <a:grpFill/>
            <a:ln w="19050" cap="rnd">
              <a:solidFill>
                <a:schemeClr val="accent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14" name="Text Box 69"/>
          <p:cNvSpPr txBox="1"/>
          <p:nvPr/>
        </p:nvSpPr>
        <p:spPr>
          <a:xfrm>
            <a:off x="4970140" y="4437112"/>
            <a:ext cx="784272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500+ analyst opinions per year </a:t>
            </a:r>
          </a:p>
        </p:txBody>
      </p:sp>
      <p:grpSp>
        <p:nvGrpSpPr>
          <p:cNvPr id="320" name="316 Grupo"/>
          <p:cNvGrpSpPr/>
          <p:nvPr/>
        </p:nvGrpSpPr>
        <p:grpSpPr>
          <a:xfrm>
            <a:off x="5142955" y="2937656"/>
            <a:ext cx="421199" cy="389226"/>
            <a:chOff x="1279525" y="2493328"/>
            <a:chExt cx="776288" cy="795338"/>
          </a:xfrm>
          <a:solidFill>
            <a:schemeClr val="accent4"/>
          </a:solidFill>
        </p:grpSpPr>
        <p:sp>
          <p:nvSpPr>
            <p:cNvPr id="321" name="Freeform 226"/>
            <p:cNvSpPr>
              <a:spLocks/>
            </p:cNvSpPr>
            <p:nvPr/>
          </p:nvSpPr>
          <p:spPr bwMode="auto">
            <a:xfrm>
              <a:off x="1477838" y="3110866"/>
              <a:ext cx="216000" cy="25400"/>
            </a:xfrm>
            <a:custGeom>
              <a:avLst/>
              <a:gdLst/>
              <a:ahLst/>
              <a:cxnLst>
                <a:cxn ang="0">
                  <a:pos x="124" y="12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4" y="0"/>
                </a:cxn>
                <a:cxn ang="0">
                  <a:pos x="130" y="6"/>
                </a:cxn>
                <a:cxn ang="0">
                  <a:pos x="124" y="12"/>
                </a:cxn>
              </a:cxnLst>
              <a:rect l="0" t="0" r="r" b="b"/>
              <a:pathLst>
                <a:path w="130" h="12">
                  <a:moveTo>
                    <a:pt x="12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7" y="0"/>
                    <a:pt x="130" y="2"/>
                    <a:pt x="130" y="6"/>
                  </a:cubicBezTo>
                  <a:cubicBezTo>
                    <a:pt x="130" y="9"/>
                    <a:pt x="127" y="12"/>
                    <a:pt x="124" y="12"/>
                  </a:cubicBez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2" name="Freeform 227"/>
            <p:cNvSpPr>
              <a:spLocks/>
            </p:cNvSpPr>
            <p:nvPr/>
          </p:nvSpPr>
          <p:spPr bwMode="auto">
            <a:xfrm>
              <a:off x="1447800" y="2715261"/>
              <a:ext cx="449263" cy="266700"/>
            </a:xfrm>
            <a:custGeom>
              <a:avLst/>
              <a:gdLst/>
              <a:ahLst/>
              <a:cxnLst>
                <a:cxn ang="0">
                  <a:pos x="206" y="126"/>
                </a:cxn>
                <a:cxn ang="0">
                  <a:pos x="200" y="120"/>
                </a:cxn>
                <a:cxn ang="0">
                  <a:pos x="200" y="12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206" y="0"/>
                </a:cxn>
                <a:cxn ang="0">
                  <a:pos x="212" y="6"/>
                </a:cxn>
                <a:cxn ang="0">
                  <a:pos x="212" y="120"/>
                </a:cxn>
                <a:cxn ang="0">
                  <a:pos x="206" y="126"/>
                </a:cxn>
              </a:cxnLst>
              <a:rect l="0" t="0" r="r" b="b"/>
              <a:pathLst>
                <a:path w="212" h="126">
                  <a:moveTo>
                    <a:pt x="206" y="126"/>
                  </a:moveTo>
                  <a:cubicBezTo>
                    <a:pt x="203" y="126"/>
                    <a:pt x="200" y="123"/>
                    <a:pt x="200" y="120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9" y="0"/>
                    <a:pt x="212" y="3"/>
                    <a:pt x="212" y="6"/>
                  </a:cubicBezTo>
                  <a:cubicBezTo>
                    <a:pt x="212" y="120"/>
                    <a:pt x="212" y="120"/>
                    <a:pt x="212" y="120"/>
                  </a:cubicBezTo>
                  <a:cubicBezTo>
                    <a:pt x="212" y="123"/>
                    <a:pt x="209" y="126"/>
                    <a:pt x="206" y="126"/>
                  </a:cubicBez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3" name="Freeform 228"/>
            <p:cNvSpPr>
              <a:spLocks noEditPoints="1"/>
            </p:cNvSpPr>
            <p:nvPr/>
          </p:nvSpPr>
          <p:spPr bwMode="auto">
            <a:xfrm>
              <a:off x="1279525" y="2626678"/>
              <a:ext cx="236538" cy="509588"/>
            </a:xfrm>
            <a:custGeom>
              <a:avLst/>
              <a:gdLst/>
              <a:ahLst/>
              <a:cxnLst>
                <a:cxn ang="0">
                  <a:pos x="106" y="241"/>
                </a:cxn>
                <a:cxn ang="0">
                  <a:pos x="106" y="241"/>
                </a:cxn>
                <a:cxn ang="0">
                  <a:pos x="6" y="241"/>
                </a:cxn>
                <a:cxn ang="0">
                  <a:pos x="1" y="239"/>
                </a:cxn>
                <a:cxn ang="0">
                  <a:pos x="0" y="234"/>
                </a:cxn>
                <a:cxn ang="0">
                  <a:pos x="24" y="6"/>
                </a:cxn>
                <a:cxn ang="0">
                  <a:pos x="30" y="0"/>
                </a:cxn>
                <a:cxn ang="0">
                  <a:pos x="82" y="0"/>
                </a:cxn>
                <a:cxn ang="0">
                  <a:pos x="88" y="6"/>
                </a:cxn>
                <a:cxn ang="0">
                  <a:pos x="112" y="233"/>
                </a:cxn>
                <a:cxn ang="0">
                  <a:pos x="112" y="235"/>
                </a:cxn>
                <a:cxn ang="0">
                  <a:pos x="106" y="241"/>
                </a:cxn>
                <a:cxn ang="0">
                  <a:pos x="12" y="229"/>
                </a:cxn>
                <a:cxn ang="0">
                  <a:pos x="99" y="229"/>
                </a:cxn>
                <a:cxn ang="0">
                  <a:pos x="76" y="12"/>
                </a:cxn>
                <a:cxn ang="0">
                  <a:pos x="35" y="12"/>
                </a:cxn>
                <a:cxn ang="0">
                  <a:pos x="12" y="229"/>
                </a:cxn>
              </a:cxnLst>
              <a:rect l="0" t="0" r="r" b="b"/>
              <a:pathLst>
                <a:path w="112" h="241">
                  <a:moveTo>
                    <a:pt x="106" y="241"/>
                  </a:moveTo>
                  <a:cubicBezTo>
                    <a:pt x="106" y="241"/>
                    <a:pt x="106" y="241"/>
                    <a:pt x="106" y="241"/>
                  </a:cubicBezTo>
                  <a:cubicBezTo>
                    <a:pt x="6" y="241"/>
                    <a:pt x="6" y="241"/>
                    <a:pt x="6" y="241"/>
                  </a:cubicBezTo>
                  <a:cubicBezTo>
                    <a:pt x="4" y="241"/>
                    <a:pt x="2" y="240"/>
                    <a:pt x="1" y="239"/>
                  </a:cubicBezTo>
                  <a:cubicBezTo>
                    <a:pt x="0" y="237"/>
                    <a:pt x="0" y="236"/>
                    <a:pt x="0" y="234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3"/>
                    <a:pt x="27" y="0"/>
                    <a:pt x="30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5" y="0"/>
                    <a:pt x="87" y="3"/>
                    <a:pt x="88" y="6"/>
                  </a:cubicBezTo>
                  <a:cubicBezTo>
                    <a:pt x="112" y="233"/>
                    <a:pt x="112" y="233"/>
                    <a:pt x="112" y="233"/>
                  </a:cubicBezTo>
                  <a:cubicBezTo>
                    <a:pt x="112" y="234"/>
                    <a:pt x="112" y="234"/>
                    <a:pt x="112" y="235"/>
                  </a:cubicBezTo>
                  <a:cubicBezTo>
                    <a:pt x="112" y="238"/>
                    <a:pt x="109" y="241"/>
                    <a:pt x="106" y="241"/>
                  </a:cubicBezTo>
                  <a:moveTo>
                    <a:pt x="12" y="229"/>
                  </a:moveTo>
                  <a:cubicBezTo>
                    <a:pt x="99" y="229"/>
                    <a:pt x="99" y="229"/>
                    <a:pt x="99" y="229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35" y="12"/>
                    <a:pt x="35" y="12"/>
                    <a:pt x="35" y="12"/>
                  </a:cubicBezTo>
                  <a:lnTo>
                    <a:pt x="12" y="229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4" name="Freeform 229"/>
            <p:cNvSpPr>
              <a:spLocks noEditPoints="1"/>
            </p:cNvSpPr>
            <p:nvPr/>
          </p:nvSpPr>
          <p:spPr bwMode="auto">
            <a:xfrm>
              <a:off x="1406525" y="2493328"/>
              <a:ext cx="336550" cy="128588"/>
            </a:xfrm>
            <a:custGeom>
              <a:avLst/>
              <a:gdLst/>
              <a:ahLst/>
              <a:cxnLst>
                <a:cxn ang="0">
                  <a:pos x="99" y="61"/>
                </a:cxn>
                <a:cxn ang="0">
                  <a:pos x="45" y="45"/>
                </a:cxn>
                <a:cxn ang="0">
                  <a:pos x="6" y="32"/>
                </a:cxn>
                <a:cxn ang="0">
                  <a:pos x="1" y="28"/>
                </a:cxn>
                <a:cxn ang="0">
                  <a:pos x="2" y="22"/>
                </a:cxn>
                <a:cxn ang="0">
                  <a:pos x="55" y="0"/>
                </a:cxn>
                <a:cxn ang="0">
                  <a:pos x="90" y="13"/>
                </a:cxn>
                <a:cxn ang="0">
                  <a:pos x="122" y="24"/>
                </a:cxn>
                <a:cxn ang="0">
                  <a:pos x="150" y="17"/>
                </a:cxn>
                <a:cxn ang="0">
                  <a:pos x="157" y="18"/>
                </a:cxn>
                <a:cxn ang="0">
                  <a:pos x="159" y="25"/>
                </a:cxn>
                <a:cxn ang="0">
                  <a:pos x="99" y="61"/>
                </a:cxn>
                <a:cxn ang="0">
                  <a:pos x="22" y="21"/>
                </a:cxn>
                <a:cxn ang="0">
                  <a:pos x="52" y="35"/>
                </a:cxn>
                <a:cxn ang="0">
                  <a:pos x="99" y="49"/>
                </a:cxn>
                <a:cxn ang="0">
                  <a:pos x="138" y="34"/>
                </a:cxn>
                <a:cxn ang="0">
                  <a:pos x="122" y="36"/>
                </a:cxn>
                <a:cxn ang="0">
                  <a:pos x="83" y="23"/>
                </a:cxn>
                <a:cxn ang="0">
                  <a:pos x="55" y="12"/>
                </a:cxn>
                <a:cxn ang="0">
                  <a:pos x="22" y="21"/>
                </a:cxn>
              </a:cxnLst>
              <a:rect l="0" t="0" r="r" b="b"/>
              <a:pathLst>
                <a:path w="159" h="61">
                  <a:moveTo>
                    <a:pt x="99" y="61"/>
                  </a:moveTo>
                  <a:cubicBezTo>
                    <a:pt x="72" y="61"/>
                    <a:pt x="58" y="52"/>
                    <a:pt x="45" y="45"/>
                  </a:cubicBezTo>
                  <a:cubicBezTo>
                    <a:pt x="34" y="38"/>
                    <a:pt x="25" y="32"/>
                    <a:pt x="6" y="32"/>
                  </a:cubicBezTo>
                  <a:cubicBezTo>
                    <a:pt x="4" y="32"/>
                    <a:pt x="2" y="30"/>
                    <a:pt x="1" y="28"/>
                  </a:cubicBezTo>
                  <a:cubicBezTo>
                    <a:pt x="0" y="26"/>
                    <a:pt x="0" y="24"/>
                    <a:pt x="2" y="22"/>
                  </a:cubicBezTo>
                  <a:cubicBezTo>
                    <a:pt x="2" y="21"/>
                    <a:pt x="21" y="0"/>
                    <a:pt x="55" y="0"/>
                  </a:cubicBezTo>
                  <a:cubicBezTo>
                    <a:pt x="72" y="0"/>
                    <a:pt x="81" y="7"/>
                    <a:pt x="90" y="13"/>
                  </a:cubicBezTo>
                  <a:cubicBezTo>
                    <a:pt x="98" y="18"/>
                    <a:pt x="106" y="24"/>
                    <a:pt x="122" y="24"/>
                  </a:cubicBezTo>
                  <a:cubicBezTo>
                    <a:pt x="139" y="24"/>
                    <a:pt x="150" y="17"/>
                    <a:pt x="150" y="17"/>
                  </a:cubicBezTo>
                  <a:cubicBezTo>
                    <a:pt x="152" y="16"/>
                    <a:pt x="155" y="16"/>
                    <a:pt x="157" y="18"/>
                  </a:cubicBezTo>
                  <a:cubicBezTo>
                    <a:pt x="159" y="20"/>
                    <a:pt x="159" y="22"/>
                    <a:pt x="159" y="25"/>
                  </a:cubicBezTo>
                  <a:cubicBezTo>
                    <a:pt x="158" y="26"/>
                    <a:pt x="144" y="61"/>
                    <a:pt x="99" y="61"/>
                  </a:cubicBezTo>
                  <a:moveTo>
                    <a:pt x="22" y="21"/>
                  </a:moveTo>
                  <a:cubicBezTo>
                    <a:pt x="35" y="24"/>
                    <a:pt x="43" y="29"/>
                    <a:pt x="52" y="35"/>
                  </a:cubicBezTo>
                  <a:cubicBezTo>
                    <a:pt x="64" y="42"/>
                    <a:pt x="75" y="49"/>
                    <a:pt x="99" y="49"/>
                  </a:cubicBezTo>
                  <a:cubicBezTo>
                    <a:pt x="118" y="49"/>
                    <a:pt x="130" y="42"/>
                    <a:pt x="138" y="34"/>
                  </a:cubicBezTo>
                  <a:cubicBezTo>
                    <a:pt x="133" y="35"/>
                    <a:pt x="128" y="36"/>
                    <a:pt x="122" y="36"/>
                  </a:cubicBezTo>
                  <a:cubicBezTo>
                    <a:pt x="102" y="36"/>
                    <a:pt x="92" y="29"/>
                    <a:pt x="83" y="23"/>
                  </a:cubicBezTo>
                  <a:cubicBezTo>
                    <a:pt x="75" y="17"/>
                    <a:pt x="68" y="12"/>
                    <a:pt x="55" y="12"/>
                  </a:cubicBezTo>
                  <a:cubicBezTo>
                    <a:pt x="40" y="12"/>
                    <a:pt x="29" y="17"/>
                    <a:pt x="22" y="21"/>
                  </a:cubicBez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5" name="Freeform 230"/>
            <p:cNvSpPr>
              <a:spLocks noEditPoints="1"/>
            </p:cNvSpPr>
            <p:nvPr/>
          </p:nvSpPr>
          <p:spPr bwMode="auto">
            <a:xfrm>
              <a:off x="1704975" y="2780666"/>
              <a:ext cx="128588" cy="127000"/>
            </a:xfrm>
            <a:custGeom>
              <a:avLst/>
              <a:gdLst/>
              <a:ahLst/>
              <a:cxnLst>
                <a:cxn ang="0">
                  <a:pos x="55" y="60"/>
                </a:cxn>
                <a:cxn ang="0">
                  <a:pos x="6" y="60"/>
                </a:cxn>
                <a:cxn ang="0">
                  <a:pos x="0" y="54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55" y="0"/>
                </a:cxn>
                <a:cxn ang="0">
                  <a:pos x="61" y="6"/>
                </a:cxn>
                <a:cxn ang="0">
                  <a:pos x="61" y="54"/>
                </a:cxn>
                <a:cxn ang="0">
                  <a:pos x="55" y="60"/>
                </a:cxn>
                <a:cxn ang="0">
                  <a:pos x="12" y="48"/>
                </a:cxn>
                <a:cxn ang="0">
                  <a:pos x="49" y="48"/>
                </a:cxn>
                <a:cxn ang="0">
                  <a:pos x="49" y="12"/>
                </a:cxn>
                <a:cxn ang="0">
                  <a:pos x="12" y="12"/>
                </a:cxn>
                <a:cxn ang="0">
                  <a:pos x="12" y="48"/>
                </a:cxn>
              </a:cxnLst>
              <a:rect l="0" t="0" r="r" b="b"/>
              <a:pathLst>
                <a:path w="61" h="60">
                  <a:moveTo>
                    <a:pt x="55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3"/>
                    <a:pt x="61" y="6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1" y="57"/>
                    <a:pt x="58" y="60"/>
                    <a:pt x="55" y="60"/>
                  </a:cubicBezTo>
                  <a:moveTo>
                    <a:pt x="12" y="48"/>
                  </a:moveTo>
                  <a:cubicBezTo>
                    <a:pt x="49" y="48"/>
                    <a:pt x="49" y="48"/>
                    <a:pt x="49" y="48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48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6" name="Freeform 231"/>
            <p:cNvSpPr>
              <a:spLocks noEditPoints="1"/>
            </p:cNvSpPr>
            <p:nvPr/>
          </p:nvSpPr>
          <p:spPr bwMode="auto">
            <a:xfrm>
              <a:off x="1535112" y="2780666"/>
              <a:ext cx="131763" cy="127000"/>
            </a:xfrm>
            <a:custGeom>
              <a:avLst/>
              <a:gdLst/>
              <a:ahLst/>
              <a:cxnLst>
                <a:cxn ang="0">
                  <a:pos x="56" y="60"/>
                </a:cxn>
                <a:cxn ang="0">
                  <a:pos x="6" y="60"/>
                </a:cxn>
                <a:cxn ang="0">
                  <a:pos x="0" y="54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56" y="0"/>
                </a:cxn>
                <a:cxn ang="0">
                  <a:pos x="62" y="6"/>
                </a:cxn>
                <a:cxn ang="0">
                  <a:pos x="62" y="54"/>
                </a:cxn>
                <a:cxn ang="0">
                  <a:pos x="56" y="60"/>
                </a:cxn>
                <a:cxn ang="0">
                  <a:pos x="12" y="48"/>
                </a:cxn>
                <a:cxn ang="0">
                  <a:pos x="50" y="48"/>
                </a:cxn>
                <a:cxn ang="0">
                  <a:pos x="50" y="12"/>
                </a:cxn>
                <a:cxn ang="0">
                  <a:pos x="12" y="12"/>
                </a:cxn>
                <a:cxn ang="0">
                  <a:pos x="12" y="48"/>
                </a:cxn>
              </a:cxnLst>
              <a:rect l="0" t="0" r="r" b="b"/>
              <a:pathLst>
                <a:path w="62" h="60">
                  <a:moveTo>
                    <a:pt x="56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9" y="0"/>
                    <a:pt x="62" y="3"/>
                    <a:pt x="62" y="6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7"/>
                    <a:pt x="59" y="60"/>
                    <a:pt x="56" y="60"/>
                  </a:cubicBezTo>
                  <a:moveTo>
                    <a:pt x="12" y="48"/>
                  </a:moveTo>
                  <a:cubicBezTo>
                    <a:pt x="50" y="48"/>
                    <a:pt x="50" y="48"/>
                    <a:pt x="50" y="48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48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7" name="Freeform 232"/>
            <p:cNvSpPr>
              <a:spLocks noEditPoints="1"/>
            </p:cNvSpPr>
            <p:nvPr/>
          </p:nvSpPr>
          <p:spPr bwMode="auto">
            <a:xfrm>
              <a:off x="1535112" y="2942591"/>
              <a:ext cx="131763" cy="123825"/>
            </a:xfrm>
            <a:custGeom>
              <a:avLst/>
              <a:gdLst/>
              <a:ahLst/>
              <a:cxnLst>
                <a:cxn ang="0">
                  <a:pos x="56" y="59"/>
                </a:cxn>
                <a:cxn ang="0">
                  <a:pos x="6" y="59"/>
                </a:cxn>
                <a:cxn ang="0">
                  <a:pos x="0" y="53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56" y="0"/>
                </a:cxn>
                <a:cxn ang="0">
                  <a:pos x="62" y="6"/>
                </a:cxn>
                <a:cxn ang="0">
                  <a:pos x="62" y="53"/>
                </a:cxn>
                <a:cxn ang="0">
                  <a:pos x="56" y="59"/>
                </a:cxn>
                <a:cxn ang="0">
                  <a:pos x="12" y="47"/>
                </a:cxn>
                <a:cxn ang="0">
                  <a:pos x="50" y="47"/>
                </a:cxn>
                <a:cxn ang="0">
                  <a:pos x="50" y="12"/>
                </a:cxn>
                <a:cxn ang="0">
                  <a:pos x="12" y="12"/>
                </a:cxn>
                <a:cxn ang="0">
                  <a:pos x="12" y="47"/>
                </a:cxn>
              </a:cxnLst>
              <a:rect l="0" t="0" r="r" b="b"/>
              <a:pathLst>
                <a:path w="62" h="59">
                  <a:moveTo>
                    <a:pt x="56" y="59"/>
                  </a:move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7"/>
                    <a:pt x="0" y="5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9" y="0"/>
                    <a:pt x="62" y="3"/>
                    <a:pt x="62" y="6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2" y="57"/>
                    <a:pt x="59" y="59"/>
                    <a:pt x="56" y="59"/>
                  </a:cubicBezTo>
                  <a:moveTo>
                    <a:pt x="12" y="47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47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8" name="Freeform 234"/>
            <p:cNvSpPr>
              <a:spLocks/>
            </p:cNvSpPr>
            <p:nvPr/>
          </p:nvSpPr>
          <p:spPr bwMode="auto">
            <a:xfrm>
              <a:off x="1681162" y="2930757"/>
              <a:ext cx="325438" cy="327025"/>
            </a:xfrm>
            <a:custGeom>
              <a:avLst/>
              <a:gdLst/>
              <a:ahLst/>
              <a:cxnLst>
                <a:cxn ang="0">
                  <a:pos x="77" y="154"/>
                </a:cxn>
                <a:cxn ang="0">
                  <a:pos x="0" y="77"/>
                </a:cxn>
                <a:cxn ang="0">
                  <a:pos x="77" y="0"/>
                </a:cxn>
                <a:cxn ang="0">
                  <a:pos x="154" y="77"/>
                </a:cxn>
                <a:cxn ang="0">
                  <a:pos x="147" y="110"/>
                </a:cxn>
                <a:cxn ang="0">
                  <a:pos x="139" y="113"/>
                </a:cxn>
                <a:cxn ang="0">
                  <a:pos x="136" y="105"/>
                </a:cxn>
                <a:cxn ang="0">
                  <a:pos x="142" y="77"/>
                </a:cxn>
                <a:cxn ang="0">
                  <a:pos x="77" y="12"/>
                </a:cxn>
                <a:cxn ang="0">
                  <a:pos x="11" y="77"/>
                </a:cxn>
                <a:cxn ang="0">
                  <a:pos x="77" y="143"/>
                </a:cxn>
                <a:cxn ang="0">
                  <a:pos x="113" y="131"/>
                </a:cxn>
                <a:cxn ang="0">
                  <a:pos x="122" y="133"/>
                </a:cxn>
                <a:cxn ang="0">
                  <a:pos x="120" y="141"/>
                </a:cxn>
                <a:cxn ang="0">
                  <a:pos x="77" y="154"/>
                </a:cxn>
              </a:cxnLst>
              <a:rect l="0" t="0" r="r" b="b"/>
              <a:pathLst>
                <a:path w="154" h="154">
                  <a:moveTo>
                    <a:pt x="77" y="154"/>
                  </a:moveTo>
                  <a:cubicBezTo>
                    <a:pt x="34" y="154"/>
                    <a:pt x="0" y="120"/>
                    <a:pt x="0" y="77"/>
                  </a:cubicBezTo>
                  <a:cubicBezTo>
                    <a:pt x="0" y="35"/>
                    <a:pt x="34" y="0"/>
                    <a:pt x="77" y="0"/>
                  </a:cubicBezTo>
                  <a:cubicBezTo>
                    <a:pt x="119" y="0"/>
                    <a:pt x="154" y="35"/>
                    <a:pt x="154" y="77"/>
                  </a:cubicBezTo>
                  <a:cubicBezTo>
                    <a:pt x="154" y="89"/>
                    <a:pt x="151" y="100"/>
                    <a:pt x="147" y="110"/>
                  </a:cubicBezTo>
                  <a:cubicBezTo>
                    <a:pt x="145" y="113"/>
                    <a:pt x="142" y="114"/>
                    <a:pt x="139" y="113"/>
                  </a:cubicBezTo>
                  <a:cubicBezTo>
                    <a:pt x="136" y="111"/>
                    <a:pt x="135" y="108"/>
                    <a:pt x="136" y="105"/>
                  </a:cubicBezTo>
                  <a:cubicBezTo>
                    <a:pt x="140" y="96"/>
                    <a:pt x="142" y="87"/>
                    <a:pt x="142" y="77"/>
                  </a:cubicBezTo>
                  <a:cubicBezTo>
                    <a:pt x="142" y="41"/>
                    <a:pt x="113" y="12"/>
                    <a:pt x="77" y="12"/>
                  </a:cubicBezTo>
                  <a:cubicBezTo>
                    <a:pt x="41" y="12"/>
                    <a:pt x="11" y="41"/>
                    <a:pt x="11" y="77"/>
                  </a:cubicBezTo>
                  <a:cubicBezTo>
                    <a:pt x="11" y="113"/>
                    <a:pt x="41" y="143"/>
                    <a:pt x="77" y="143"/>
                  </a:cubicBezTo>
                  <a:cubicBezTo>
                    <a:pt x="90" y="143"/>
                    <a:pt x="103" y="139"/>
                    <a:pt x="113" y="131"/>
                  </a:cubicBezTo>
                  <a:cubicBezTo>
                    <a:pt x="116" y="130"/>
                    <a:pt x="120" y="130"/>
                    <a:pt x="122" y="133"/>
                  </a:cubicBezTo>
                  <a:cubicBezTo>
                    <a:pt x="123" y="136"/>
                    <a:pt x="123" y="139"/>
                    <a:pt x="120" y="141"/>
                  </a:cubicBezTo>
                  <a:cubicBezTo>
                    <a:pt x="107" y="150"/>
                    <a:pt x="92" y="154"/>
                    <a:pt x="77" y="154"/>
                  </a:cubicBez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9" name="Freeform 236"/>
            <p:cNvSpPr>
              <a:spLocks/>
            </p:cNvSpPr>
            <p:nvPr/>
          </p:nvSpPr>
          <p:spPr bwMode="auto">
            <a:xfrm>
              <a:off x="1751012" y="2933066"/>
              <a:ext cx="185738" cy="324000"/>
            </a:xfrm>
            <a:custGeom>
              <a:avLst/>
              <a:gdLst/>
              <a:ahLst/>
              <a:cxnLst>
                <a:cxn ang="0">
                  <a:pos x="44" y="154"/>
                </a:cxn>
                <a:cxn ang="0">
                  <a:pos x="0" y="77"/>
                </a:cxn>
                <a:cxn ang="0">
                  <a:pos x="44" y="0"/>
                </a:cxn>
                <a:cxn ang="0">
                  <a:pos x="88" y="77"/>
                </a:cxn>
                <a:cxn ang="0">
                  <a:pos x="88" y="94"/>
                </a:cxn>
                <a:cxn ang="0">
                  <a:pos x="82" y="99"/>
                </a:cxn>
                <a:cxn ang="0">
                  <a:pos x="76" y="94"/>
                </a:cxn>
                <a:cxn ang="0">
                  <a:pos x="76" y="77"/>
                </a:cxn>
                <a:cxn ang="0">
                  <a:pos x="44" y="12"/>
                </a:cxn>
                <a:cxn ang="0">
                  <a:pos x="12" y="77"/>
                </a:cxn>
                <a:cxn ang="0">
                  <a:pos x="44" y="143"/>
                </a:cxn>
                <a:cxn ang="0">
                  <a:pos x="50" y="149"/>
                </a:cxn>
                <a:cxn ang="0">
                  <a:pos x="44" y="154"/>
                </a:cxn>
              </a:cxnLst>
              <a:rect l="0" t="0" r="r" b="b"/>
              <a:pathLst>
                <a:path w="88" h="154">
                  <a:moveTo>
                    <a:pt x="44" y="154"/>
                  </a:moveTo>
                  <a:cubicBezTo>
                    <a:pt x="19" y="154"/>
                    <a:pt x="0" y="121"/>
                    <a:pt x="0" y="77"/>
                  </a:cubicBezTo>
                  <a:cubicBezTo>
                    <a:pt x="0" y="34"/>
                    <a:pt x="19" y="0"/>
                    <a:pt x="44" y="0"/>
                  </a:cubicBezTo>
                  <a:cubicBezTo>
                    <a:pt x="68" y="0"/>
                    <a:pt x="88" y="34"/>
                    <a:pt x="88" y="77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88" y="97"/>
                    <a:pt x="85" y="99"/>
                    <a:pt x="82" y="99"/>
                  </a:cubicBezTo>
                  <a:cubicBezTo>
                    <a:pt x="79" y="99"/>
                    <a:pt x="76" y="97"/>
                    <a:pt x="76" y="9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42"/>
                    <a:pt x="61" y="12"/>
                    <a:pt x="44" y="12"/>
                  </a:cubicBezTo>
                  <a:cubicBezTo>
                    <a:pt x="26" y="12"/>
                    <a:pt x="12" y="42"/>
                    <a:pt x="12" y="77"/>
                  </a:cubicBezTo>
                  <a:cubicBezTo>
                    <a:pt x="12" y="113"/>
                    <a:pt x="26" y="143"/>
                    <a:pt x="44" y="143"/>
                  </a:cubicBezTo>
                  <a:cubicBezTo>
                    <a:pt x="47" y="143"/>
                    <a:pt x="50" y="145"/>
                    <a:pt x="50" y="149"/>
                  </a:cubicBezTo>
                  <a:cubicBezTo>
                    <a:pt x="50" y="152"/>
                    <a:pt x="47" y="154"/>
                    <a:pt x="44" y="154"/>
                  </a:cubicBez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0" name="Freeform 237"/>
            <p:cNvSpPr>
              <a:spLocks/>
            </p:cNvSpPr>
            <p:nvPr/>
          </p:nvSpPr>
          <p:spPr bwMode="auto">
            <a:xfrm>
              <a:off x="1704975" y="3158491"/>
              <a:ext cx="1920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1" y="0"/>
                </a:cxn>
                <a:cxn ang="0">
                  <a:pos x="0" y="0"/>
                </a:cxn>
              </a:cxnLst>
              <a:rect l="0" t="0" r="r" b="b"/>
              <a:pathLst>
                <a:path w="121">
                  <a:moveTo>
                    <a:pt x="0" y="0"/>
                  </a:moveTo>
                  <a:lnTo>
                    <a:pt x="12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1" name="Line 238"/>
            <p:cNvSpPr>
              <a:spLocks noChangeShapeType="1"/>
            </p:cNvSpPr>
            <p:nvPr/>
          </p:nvSpPr>
          <p:spPr bwMode="auto">
            <a:xfrm>
              <a:off x="1704975" y="3158491"/>
              <a:ext cx="192088" cy="1588"/>
            </a:xfrm>
            <a:prstGeom prst="line">
              <a:avLst/>
            </a:pr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2" name="Freeform 239"/>
            <p:cNvSpPr>
              <a:spLocks/>
            </p:cNvSpPr>
            <p:nvPr/>
          </p:nvSpPr>
          <p:spPr bwMode="auto">
            <a:xfrm>
              <a:off x="1693862" y="3145791"/>
              <a:ext cx="215900" cy="25400"/>
            </a:xfrm>
            <a:custGeom>
              <a:avLst/>
              <a:gdLst/>
              <a:ahLst/>
              <a:cxnLst>
                <a:cxn ang="0">
                  <a:pos x="96" y="12"/>
                </a:cxn>
                <a:cxn ang="0">
                  <a:pos x="5" y="12"/>
                </a:cxn>
                <a:cxn ang="0">
                  <a:pos x="0" y="6"/>
                </a:cxn>
                <a:cxn ang="0">
                  <a:pos x="5" y="0"/>
                </a:cxn>
                <a:cxn ang="0">
                  <a:pos x="96" y="0"/>
                </a:cxn>
                <a:cxn ang="0">
                  <a:pos x="102" y="6"/>
                </a:cxn>
                <a:cxn ang="0">
                  <a:pos x="96" y="12"/>
                </a:cxn>
              </a:cxnLst>
              <a:rect l="0" t="0" r="r" b="b"/>
              <a:pathLst>
                <a:path w="102" h="12">
                  <a:moveTo>
                    <a:pt x="96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9" y="0"/>
                    <a:pt x="102" y="3"/>
                    <a:pt x="102" y="6"/>
                  </a:cubicBezTo>
                  <a:cubicBezTo>
                    <a:pt x="102" y="9"/>
                    <a:pt x="99" y="12"/>
                    <a:pt x="96" y="12"/>
                  </a:cubicBez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3" name="Freeform 240"/>
            <p:cNvSpPr>
              <a:spLocks/>
            </p:cNvSpPr>
            <p:nvPr/>
          </p:nvSpPr>
          <p:spPr bwMode="auto">
            <a:xfrm>
              <a:off x="1704975" y="3037841"/>
              <a:ext cx="2762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4" y="0"/>
                </a:cxn>
                <a:cxn ang="0">
                  <a:pos x="0" y="0"/>
                </a:cxn>
              </a:cxnLst>
              <a:rect l="0" t="0" r="r" b="b"/>
              <a:pathLst>
                <a:path w="174">
                  <a:moveTo>
                    <a:pt x="0" y="0"/>
                  </a:moveTo>
                  <a:lnTo>
                    <a:pt x="17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4" name="Line 241"/>
            <p:cNvSpPr>
              <a:spLocks noChangeShapeType="1"/>
            </p:cNvSpPr>
            <p:nvPr/>
          </p:nvSpPr>
          <p:spPr bwMode="auto">
            <a:xfrm>
              <a:off x="1704975" y="3037841"/>
              <a:ext cx="276225" cy="1588"/>
            </a:xfrm>
            <a:prstGeom prst="line">
              <a:avLst/>
            </a:pr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5" name="Freeform 242"/>
            <p:cNvSpPr>
              <a:spLocks/>
            </p:cNvSpPr>
            <p:nvPr/>
          </p:nvSpPr>
          <p:spPr bwMode="auto">
            <a:xfrm>
              <a:off x="1693862" y="3025141"/>
              <a:ext cx="300038" cy="254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5" y="12"/>
                </a:cxn>
                <a:cxn ang="0">
                  <a:pos x="0" y="6"/>
                </a:cxn>
                <a:cxn ang="0">
                  <a:pos x="5" y="0"/>
                </a:cxn>
                <a:cxn ang="0">
                  <a:pos x="136" y="0"/>
                </a:cxn>
                <a:cxn ang="0">
                  <a:pos x="142" y="6"/>
                </a:cxn>
                <a:cxn ang="0">
                  <a:pos x="136" y="12"/>
                </a:cxn>
              </a:cxnLst>
              <a:rect l="0" t="0" r="r" b="b"/>
              <a:pathLst>
                <a:path w="142" h="12">
                  <a:moveTo>
                    <a:pt x="136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9" y="0"/>
                    <a:pt x="142" y="3"/>
                    <a:pt x="142" y="6"/>
                  </a:cubicBezTo>
                  <a:cubicBezTo>
                    <a:pt x="142" y="9"/>
                    <a:pt x="139" y="12"/>
                    <a:pt x="136" y="12"/>
                  </a:cubicBez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6" name="Freeform 243"/>
            <p:cNvSpPr>
              <a:spLocks/>
            </p:cNvSpPr>
            <p:nvPr/>
          </p:nvSpPr>
          <p:spPr bwMode="auto">
            <a:xfrm>
              <a:off x="1844675" y="2945766"/>
              <a:ext cx="1588" cy="303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1"/>
                </a:cxn>
                <a:cxn ang="0">
                  <a:pos x="0" y="0"/>
                </a:cxn>
              </a:cxnLst>
              <a:rect l="0" t="0" r="r" b="b"/>
              <a:pathLst>
                <a:path h="191">
                  <a:moveTo>
                    <a:pt x="0" y="0"/>
                  </a:moveTo>
                  <a:lnTo>
                    <a:pt x="0" y="1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7" name="Line 244"/>
            <p:cNvSpPr>
              <a:spLocks noChangeShapeType="1"/>
            </p:cNvSpPr>
            <p:nvPr/>
          </p:nvSpPr>
          <p:spPr bwMode="auto">
            <a:xfrm>
              <a:off x="1844675" y="2945766"/>
              <a:ext cx="1588" cy="303213"/>
            </a:xfrm>
            <a:prstGeom prst="line">
              <a:avLst/>
            </a:pr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8" name="Freeform 245"/>
            <p:cNvSpPr>
              <a:spLocks/>
            </p:cNvSpPr>
            <p:nvPr/>
          </p:nvSpPr>
          <p:spPr bwMode="auto">
            <a:xfrm>
              <a:off x="1831975" y="2933066"/>
              <a:ext cx="25400" cy="320400"/>
            </a:xfrm>
            <a:custGeom>
              <a:avLst/>
              <a:gdLst/>
              <a:ahLst/>
              <a:cxnLst>
                <a:cxn ang="0">
                  <a:pos x="6" y="154"/>
                </a:cxn>
                <a:cxn ang="0">
                  <a:pos x="0" y="149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149"/>
                </a:cxn>
                <a:cxn ang="0">
                  <a:pos x="6" y="154"/>
                </a:cxn>
              </a:cxnLst>
              <a:rect l="0" t="0" r="r" b="b"/>
              <a:pathLst>
                <a:path w="12" h="154">
                  <a:moveTo>
                    <a:pt x="6" y="154"/>
                  </a:moveTo>
                  <a:cubicBezTo>
                    <a:pt x="3" y="154"/>
                    <a:pt x="0" y="152"/>
                    <a:pt x="0" y="14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2" y="152"/>
                    <a:pt x="9" y="154"/>
                    <a:pt x="6" y="154"/>
                  </a:cubicBez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9" name="Freeform 247"/>
            <p:cNvSpPr>
              <a:spLocks noEditPoints="1"/>
            </p:cNvSpPr>
            <p:nvPr/>
          </p:nvSpPr>
          <p:spPr bwMode="auto">
            <a:xfrm>
              <a:off x="1873250" y="3109278"/>
              <a:ext cx="182563" cy="179388"/>
            </a:xfrm>
            <a:custGeom>
              <a:avLst/>
              <a:gdLst/>
              <a:ahLst/>
              <a:cxnLst>
                <a:cxn ang="0">
                  <a:pos x="36" y="85"/>
                </a:cxn>
                <a:cxn ang="0">
                  <a:pos x="31" y="82"/>
                </a:cxn>
                <a:cxn ang="0">
                  <a:pos x="1" y="9"/>
                </a:cxn>
                <a:cxn ang="0">
                  <a:pos x="3" y="2"/>
                </a:cxn>
                <a:cxn ang="0">
                  <a:pos x="9" y="1"/>
                </a:cxn>
                <a:cxn ang="0">
                  <a:pos x="82" y="31"/>
                </a:cxn>
                <a:cxn ang="0">
                  <a:pos x="85" y="36"/>
                </a:cxn>
                <a:cxn ang="0">
                  <a:pos x="81" y="42"/>
                </a:cxn>
                <a:cxn ang="0">
                  <a:pos x="51" y="51"/>
                </a:cxn>
                <a:cxn ang="0">
                  <a:pos x="42" y="81"/>
                </a:cxn>
                <a:cxn ang="0">
                  <a:pos x="37" y="85"/>
                </a:cxn>
                <a:cxn ang="0">
                  <a:pos x="36" y="85"/>
                </a:cxn>
                <a:cxn ang="0">
                  <a:pos x="17" y="17"/>
                </a:cxn>
                <a:cxn ang="0">
                  <a:pos x="36" y="62"/>
                </a:cxn>
                <a:cxn ang="0">
                  <a:pos x="41" y="45"/>
                </a:cxn>
                <a:cxn ang="0">
                  <a:pos x="45" y="41"/>
                </a:cxn>
                <a:cxn ang="0">
                  <a:pos x="62" y="35"/>
                </a:cxn>
                <a:cxn ang="0">
                  <a:pos x="17" y="17"/>
                </a:cxn>
              </a:cxnLst>
              <a:rect l="0" t="0" r="r" b="b"/>
              <a:pathLst>
                <a:path w="86" h="85">
                  <a:moveTo>
                    <a:pt x="36" y="85"/>
                  </a:moveTo>
                  <a:cubicBezTo>
                    <a:pt x="34" y="85"/>
                    <a:pt x="32" y="84"/>
                    <a:pt x="31" y="8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4" y="1"/>
                    <a:pt x="7" y="0"/>
                    <a:pt x="9" y="1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4" y="32"/>
                    <a:pt x="86" y="34"/>
                    <a:pt x="85" y="36"/>
                  </a:cubicBezTo>
                  <a:cubicBezTo>
                    <a:pt x="85" y="39"/>
                    <a:pt x="84" y="41"/>
                    <a:pt x="81" y="42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4"/>
                    <a:pt x="39" y="85"/>
                    <a:pt x="37" y="85"/>
                  </a:cubicBezTo>
                  <a:cubicBezTo>
                    <a:pt x="37" y="85"/>
                    <a:pt x="37" y="85"/>
                    <a:pt x="36" y="85"/>
                  </a:cubicBezTo>
                  <a:moveTo>
                    <a:pt x="17" y="17"/>
                  </a:moveTo>
                  <a:cubicBezTo>
                    <a:pt x="36" y="62"/>
                    <a:pt x="36" y="62"/>
                    <a:pt x="36" y="62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2" y="43"/>
                    <a:pt x="43" y="42"/>
                    <a:pt x="45" y="41"/>
                  </a:cubicBezTo>
                  <a:cubicBezTo>
                    <a:pt x="62" y="35"/>
                    <a:pt x="62" y="35"/>
                    <a:pt x="62" y="35"/>
                  </a:cubicBezTo>
                  <a:lnTo>
                    <a:pt x="17" y="17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800" kern="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60" name="Slide Number Placeholder 4"/>
          <p:cNvSpPr txBox="1">
            <a:spLocks/>
          </p:cNvSpPr>
          <p:nvPr/>
        </p:nvSpPr>
        <p:spPr>
          <a:xfrm>
            <a:off x="8532440" y="6356350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2F705-7541-4F6E-B617-5EA21886A477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" name="object 4"/>
          <p:cNvSpPr txBox="1"/>
          <p:nvPr/>
        </p:nvSpPr>
        <p:spPr>
          <a:xfrm>
            <a:off x="251520" y="1941252"/>
            <a:ext cx="102705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100" b="1" spc="-5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COMPANIES</a:t>
            </a:r>
          </a:p>
        </p:txBody>
      </p:sp>
      <p:sp>
        <p:nvSpPr>
          <p:cNvPr id="362" name="object 4"/>
          <p:cNvSpPr txBox="1"/>
          <p:nvPr/>
        </p:nvSpPr>
        <p:spPr>
          <a:xfrm>
            <a:off x="4860032" y="1960468"/>
            <a:ext cx="101511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100" b="1" spc="-5" dirty="0">
                <a:latin typeface="Calibri"/>
                <a:ea typeface="Calibri"/>
                <a:cs typeface="Calibri"/>
              </a:rPr>
              <a:t>INTELLIGENCE</a:t>
            </a:r>
          </a:p>
        </p:txBody>
      </p:sp>
      <p:sp>
        <p:nvSpPr>
          <p:cNvPr id="363" name="object 4"/>
          <p:cNvSpPr txBox="1"/>
          <p:nvPr/>
        </p:nvSpPr>
        <p:spPr>
          <a:xfrm>
            <a:off x="3751337" y="1960468"/>
            <a:ext cx="927226" cy="172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100" b="1" spc="-5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CONSUMERS</a:t>
            </a:r>
          </a:p>
        </p:txBody>
      </p:sp>
      <p:sp>
        <p:nvSpPr>
          <p:cNvPr id="364" name="object 4"/>
          <p:cNvSpPr txBox="1"/>
          <p:nvPr/>
        </p:nvSpPr>
        <p:spPr>
          <a:xfrm>
            <a:off x="2680742" y="1946223"/>
            <a:ext cx="82523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100" b="1" spc="-5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INNOVATION</a:t>
            </a:r>
          </a:p>
        </p:txBody>
      </p:sp>
      <p:sp>
        <p:nvSpPr>
          <p:cNvPr id="365" name="26 Rectángulo"/>
          <p:cNvSpPr/>
          <p:nvPr/>
        </p:nvSpPr>
        <p:spPr>
          <a:xfrm>
            <a:off x="1547664" y="1898389"/>
            <a:ext cx="7633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/>
            <a:r>
              <a:rPr lang="en-US" sz="1100" b="1" spc="-5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MARKE</a:t>
            </a:r>
            <a:r>
              <a:rPr lang="en-US" sz="1100" b="1" spc="-2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</a:t>
            </a:r>
            <a:r>
              <a:rPr lang="en-US" sz="1100" b="1" spc="-5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</a:t>
            </a:r>
            <a:endParaRPr lang="en-US" sz="11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4" name="Text Box 65"/>
          <p:cNvSpPr txBox="1"/>
          <p:nvPr/>
        </p:nvSpPr>
        <p:spPr>
          <a:xfrm>
            <a:off x="224165" y="3284984"/>
            <a:ext cx="1143008" cy="2286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</a:rPr>
              <a:t>Start-ups </a:t>
            </a: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</a:rPr>
              <a:t>database of </a:t>
            </a:r>
            <a:r>
              <a:rPr lang="en-GB" sz="800" b="1" kern="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</a:rPr>
              <a:t>40,000</a:t>
            </a: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</a:rPr>
              <a:t>+ companies</a:t>
            </a:r>
          </a:p>
        </p:txBody>
      </p:sp>
      <p:grpSp>
        <p:nvGrpSpPr>
          <p:cNvPr id="300" name="130 Grupo"/>
          <p:cNvGrpSpPr/>
          <p:nvPr/>
        </p:nvGrpSpPr>
        <p:grpSpPr>
          <a:xfrm>
            <a:off x="573460" y="3789040"/>
            <a:ext cx="403225" cy="328613"/>
            <a:chOff x="2576513" y="2058987"/>
            <a:chExt cx="403225" cy="328613"/>
          </a:xfrm>
          <a:solidFill>
            <a:schemeClr val="accent2"/>
          </a:solidFill>
        </p:grpSpPr>
        <p:sp>
          <p:nvSpPr>
            <p:cNvPr id="301" name="Freeform 21"/>
            <p:cNvSpPr>
              <a:spLocks noEditPoints="1"/>
            </p:cNvSpPr>
            <p:nvPr/>
          </p:nvSpPr>
          <p:spPr bwMode="auto">
            <a:xfrm>
              <a:off x="2576513" y="2058987"/>
              <a:ext cx="403225" cy="328613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49"/>
                </a:cxn>
                <a:cxn ang="0">
                  <a:pos x="6" y="155"/>
                </a:cxn>
                <a:cxn ang="0">
                  <a:pos x="184" y="155"/>
                </a:cxn>
                <a:cxn ang="0">
                  <a:pos x="190" y="149"/>
                </a:cxn>
                <a:cxn ang="0">
                  <a:pos x="190" y="6"/>
                </a:cxn>
                <a:cxn ang="0">
                  <a:pos x="184" y="0"/>
                </a:cxn>
                <a:cxn ang="0">
                  <a:pos x="178" y="36"/>
                </a:cxn>
                <a:cxn ang="0">
                  <a:pos x="12" y="36"/>
                </a:cxn>
                <a:cxn ang="0">
                  <a:pos x="12" y="12"/>
                </a:cxn>
                <a:cxn ang="0">
                  <a:pos x="178" y="12"/>
                </a:cxn>
                <a:cxn ang="0">
                  <a:pos x="178" y="36"/>
                </a:cxn>
                <a:cxn ang="0">
                  <a:pos x="12" y="48"/>
                </a:cxn>
                <a:cxn ang="0">
                  <a:pos x="178" y="48"/>
                </a:cxn>
                <a:cxn ang="0">
                  <a:pos x="178" y="143"/>
                </a:cxn>
                <a:cxn ang="0">
                  <a:pos x="12" y="143"/>
                </a:cxn>
                <a:cxn ang="0">
                  <a:pos x="12" y="48"/>
                </a:cxn>
              </a:cxnLst>
              <a:rect l="0" t="0" r="r" b="b"/>
              <a:pathLst>
                <a:path w="190" h="155">
                  <a:moveTo>
                    <a:pt x="18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52"/>
                    <a:pt x="2" y="155"/>
                    <a:pt x="6" y="155"/>
                  </a:cubicBezTo>
                  <a:cubicBezTo>
                    <a:pt x="184" y="155"/>
                    <a:pt x="184" y="155"/>
                    <a:pt x="184" y="155"/>
                  </a:cubicBezTo>
                  <a:cubicBezTo>
                    <a:pt x="187" y="155"/>
                    <a:pt x="190" y="152"/>
                    <a:pt x="190" y="149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90" y="3"/>
                    <a:pt x="187" y="0"/>
                    <a:pt x="184" y="0"/>
                  </a:cubicBezTo>
                  <a:moveTo>
                    <a:pt x="178" y="36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78" y="12"/>
                    <a:pt x="178" y="12"/>
                    <a:pt x="178" y="12"/>
                  </a:cubicBezTo>
                  <a:lnTo>
                    <a:pt x="178" y="36"/>
                  </a:lnTo>
                  <a:close/>
                  <a:moveTo>
                    <a:pt x="12" y="48"/>
                  </a:moveTo>
                  <a:cubicBezTo>
                    <a:pt x="178" y="48"/>
                    <a:pt x="178" y="48"/>
                    <a:pt x="178" y="48"/>
                  </a:cubicBezTo>
                  <a:cubicBezTo>
                    <a:pt x="178" y="143"/>
                    <a:pt x="178" y="143"/>
                    <a:pt x="178" y="143"/>
                  </a:cubicBezTo>
                  <a:cubicBezTo>
                    <a:pt x="12" y="143"/>
                    <a:pt x="12" y="143"/>
                    <a:pt x="12" y="143"/>
                  </a:cubicBezTo>
                  <a:lnTo>
                    <a:pt x="12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2"/>
            <p:cNvSpPr>
              <a:spLocks/>
            </p:cNvSpPr>
            <p:nvPr/>
          </p:nvSpPr>
          <p:spPr bwMode="auto">
            <a:xfrm>
              <a:off x="2614613" y="2097087"/>
              <a:ext cx="23813" cy="25400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10" y="10"/>
                </a:cxn>
                <a:cxn ang="0">
                  <a:pos x="11" y="6"/>
                </a:cxn>
                <a:cxn ang="0">
                  <a:pos x="10" y="2"/>
                </a:cxn>
                <a:cxn ang="0">
                  <a:pos x="1" y="2"/>
                </a:cxn>
                <a:cxn ang="0">
                  <a:pos x="0" y="6"/>
                </a:cxn>
                <a:cxn ang="0">
                  <a:pos x="1" y="10"/>
                </a:cxn>
                <a:cxn ang="0">
                  <a:pos x="5" y="12"/>
                </a:cxn>
              </a:cxnLst>
              <a:rect l="0" t="0" r="r" b="b"/>
              <a:pathLst>
                <a:path w="11" h="12">
                  <a:moveTo>
                    <a:pt x="5" y="12"/>
                  </a:moveTo>
                  <a:cubicBezTo>
                    <a:pt x="7" y="12"/>
                    <a:pt x="9" y="11"/>
                    <a:pt x="10" y="10"/>
                  </a:cubicBezTo>
                  <a:cubicBezTo>
                    <a:pt x="11" y="9"/>
                    <a:pt x="11" y="8"/>
                    <a:pt x="11" y="6"/>
                  </a:cubicBezTo>
                  <a:cubicBezTo>
                    <a:pt x="11" y="4"/>
                    <a:pt x="11" y="3"/>
                    <a:pt x="10" y="2"/>
                  </a:cubicBezTo>
                  <a:cubicBezTo>
                    <a:pt x="7" y="0"/>
                    <a:pt x="3" y="0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2" y="11"/>
                    <a:pt x="4" y="12"/>
                    <a:pt x="5" y="1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3"/>
            <p:cNvSpPr>
              <a:spLocks/>
            </p:cNvSpPr>
            <p:nvPr/>
          </p:nvSpPr>
          <p:spPr bwMode="auto">
            <a:xfrm>
              <a:off x="2651125" y="2097087"/>
              <a:ext cx="25400" cy="25400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11" y="10"/>
                </a:cxn>
                <a:cxn ang="0">
                  <a:pos x="12" y="6"/>
                </a:cxn>
                <a:cxn ang="0">
                  <a:pos x="11" y="2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6" y="12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8" y="12"/>
                    <a:pt x="9" y="11"/>
                    <a:pt x="11" y="10"/>
                  </a:cubicBezTo>
                  <a:cubicBezTo>
                    <a:pt x="12" y="9"/>
                    <a:pt x="12" y="8"/>
                    <a:pt x="12" y="6"/>
                  </a:cubicBezTo>
                  <a:cubicBezTo>
                    <a:pt x="12" y="4"/>
                    <a:pt x="12" y="3"/>
                    <a:pt x="11" y="2"/>
                  </a:cubicBezTo>
                  <a:cubicBezTo>
                    <a:pt x="8" y="0"/>
                    <a:pt x="4" y="0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8"/>
                    <a:pt x="1" y="9"/>
                    <a:pt x="2" y="10"/>
                  </a:cubicBezTo>
                  <a:cubicBezTo>
                    <a:pt x="3" y="11"/>
                    <a:pt x="5" y="12"/>
                    <a:pt x="6" y="1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4"/>
            <p:cNvSpPr>
              <a:spLocks/>
            </p:cNvSpPr>
            <p:nvPr/>
          </p:nvSpPr>
          <p:spPr bwMode="auto">
            <a:xfrm>
              <a:off x="2689225" y="2097087"/>
              <a:ext cx="25400" cy="25400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10" y="10"/>
                </a:cxn>
                <a:cxn ang="0">
                  <a:pos x="12" y="6"/>
                </a:cxn>
                <a:cxn ang="0">
                  <a:pos x="10" y="2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6" y="12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8" y="12"/>
                    <a:pt x="9" y="11"/>
                    <a:pt x="10" y="10"/>
                  </a:cubicBezTo>
                  <a:cubicBezTo>
                    <a:pt x="11" y="9"/>
                    <a:pt x="12" y="8"/>
                    <a:pt x="12" y="6"/>
                  </a:cubicBezTo>
                  <a:cubicBezTo>
                    <a:pt x="12" y="4"/>
                    <a:pt x="11" y="3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8"/>
                    <a:pt x="1" y="9"/>
                    <a:pt x="2" y="10"/>
                  </a:cubicBezTo>
                  <a:cubicBezTo>
                    <a:pt x="3" y="11"/>
                    <a:pt x="5" y="12"/>
                    <a:pt x="6" y="1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5"/>
            <p:cNvSpPr>
              <a:spLocks/>
            </p:cNvSpPr>
            <p:nvPr/>
          </p:nvSpPr>
          <p:spPr bwMode="auto">
            <a:xfrm>
              <a:off x="2625725" y="2185987"/>
              <a:ext cx="303213" cy="138113"/>
            </a:xfrm>
            <a:custGeom>
              <a:avLst/>
              <a:gdLst/>
              <a:ahLst/>
              <a:cxnLst>
                <a:cxn ang="0">
                  <a:pos x="137" y="23"/>
                </a:cxn>
                <a:cxn ang="0">
                  <a:pos x="128" y="23"/>
                </a:cxn>
                <a:cxn ang="0">
                  <a:pos x="112" y="7"/>
                </a:cxn>
                <a:cxn ang="0">
                  <a:pos x="107" y="6"/>
                </a:cxn>
                <a:cxn ang="0">
                  <a:pos x="102" y="9"/>
                </a:cxn>
                <a:cxn ang="0">
                  <a:pos x="89" y="36"/>
                </a:cxn>
                <a:cxn ang="0">
                  <a:pos x="65" y="2"/>
                </a:cxn>
                <a:cxn ang="0">
                  <a:pos x="60" y="0"/>
                </a:cxn>
                <a:cxn ang="0">
                  <a:pos x="55" y="3"/>
                </a:cxn>
                <a:cxn ang="0">
                  <a:pos x="31" y="45"/>
                </a:cxn>
                <a:cxn ang="0">
                  <a:pos x="24" y="27"/>
                </a:cxn>
                <a:cxn ang="0">
                  <a:pos x="18" y="23"/>
                </a:cxn>
                <a:cxn ang="0">
                  <a:pos x="6" y="23"/>
                </a:cxn>
                <a:cxn ang="0">
                  <a:pos x="0" y="29"/>
                </a:cxn>
                <a:cxn ang="0">
                  <a:pos x="6" y="35"/>
                </a:cxn>
                <a:cxn ang="0">
                  <a:pos x="14" y="35"/>
                </a:cxn>
                <a:cxn ang="0">
                  <a:pos x="25" y="61"/>
                </a:cxn>
                <a:cxn ang="0">
                  <a:pos x="30" y="65"/>
                </a:cxn>
                <a:cxn ang="0">
                  <a:pos x="30" y="65"/>
                </a:cxn>
                <a:cxn ang="0">
                  <a:pos x="35" y="62"/>
                </a:cxn>
                <a:cxn ang="0">
                  <a:pos x="61" y="17"/>
                </a:cxn>
                <a:cxn ang="0">
                  <a:pos x="85" y="51"/>
                </a:cxn>
                <a:cxn ang="0">
                  <a:pos x="90" y="53"/>
                </a:cxn>
                <a:cxn ang="0">
                  <a:pos x="95" y="50"/>
                </a:cxn>
                <a:cxn ang="0">
                  <a:pos x="109" y="22"/>
                </a:cxn>
                <a:cxn ang="0">
                  <a:pos x="121" y="34"/>
                </a:cxn>
                <a:cxn ang="0">
                  <a:pos x="125" y="35"/>
                </a:cxn>
                <a:cxn ang="0">
                  <a:pos x="137" y="35"/>
                </a:cxn>
                <a:cxn ang="0">
                  <a:pos x="143" y="29"/>
                </a:cxn>
                <a:cxn ang="0">
                  <a:pos x="137" y="23"/>
                </a:cxn>
              </a:cxnLst>
              <a:rect l="0" t="0" r="r" b="b"/>
              <a:pathLst>
                <a:path w="143" h="65">
                  <a:moveTo>
                    <a:pt x="137" y="23"/>
                  </a:moveTo>
                  <a:cubicBezTo>
                    <a:pt x="128" y="23"/>
                    <a:pt x="128" y="23"/>
                    <a:pt x="128" y="23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0" y="6"/>
                    <a:pt x="108" y="5"/>
                    <a:pt x="107" y="6"/>
                  </a:cubicBezTo>
                  <a:cubicBezTo>
                    <a:pt x="105" y="6"/>
                    <a:pt x="103" y="7"/>
                    <a:pt x="102" y="9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4" y="0"/>
                    <a:pt x="62" y="0"/>
                    <a:pt x="60" y="0"/>
                  </a:cubicBezTo>
                  <a:cubicBezTo>
                    <a:pt x="58" y="0"/>
                    <a:pt x="56" y="1"/>
                    <a:pt x="55" y="3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5"/>
                    <a:pt x="21" y="23"/>
                    <a:pt x="18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3" y="23"/>
                    <a:pt x="0" y="26"/>
                    <a:pt x="0" y="29"/>
                  </a:cubicBezTo>
                  <a:cubicBezTo>
                    <a:pt x="0" y="33"/>
                    <a:pt x="3" y="35"/>
                    <a:pt x="6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6" y="63"/>
                    <a:pt x="28" y="65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2" y="65"/>
                    <a:pt x="34" y="64"/>
                    <a:pt x="35" y="62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6" y="52"/>
                    <a:pt x="88" y="53"/>
                    <a:pt x="90" y="53"/>
                  </a:cubicBezTo>
                  <a:cubicBezTo>
                    <a:pt x="92" y="53"/>
                    <a:pt x="94" y="52"/>
                    <a:pt x="95" y="50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21" y="34"/>
                    <a:pt x="121" y="34"/>
                    <a:pt x="121" y="34"/>
                  </a:cubicBezTo>
                  <a:cubicBezTo>
                    <a:pt x="122" y="35"/>
                    <a:pt x="124" y="35"/>
                    <a:pt x="125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41" y="35"/>
                    <a:pt x="143" y="33"/>
                    <a:pt x="143" y="29"/>
                  </a:cubicBezTo>
                  <a:cubicBezTo>
                    <a:pt x="143" y="26"/>
                    <a:pt x="141" y="23"/>
                    <a:pt x="137" y="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06" name="Text Box 72"/>
          <p:cNvSpPr txBox="1"/>
          <p:nvPr/>
        </p:nvSpPr>
        <p:spPr>
          <a:xfrm>
            <a:off x="357436" y="4149080"/>
            <a:ext cx="834434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50 Competitor Ecosystem  Reports per year</a:t>
            </a:r>
          </a:p>
        </p:txBody>
      </p:sp>
      <p:grpSp>
        <p:nvGrpSpPr>
          <p:cNvPr id="340" name="Group 339"/>
          <p:cNvGrpSpPr/>
          <p:nvPr/>
        </p:nvGrpSpPr>
        <p:grpSpPr>
          <a:xfrm>
            <a:off x="626233" y="2933666"/>
            <a:ext cx="338872" cy="285752"/>
            <a:chOff x="-2139032" y="2835294"/>
            <a:chExt cx="382588" cy="344488"/>
          </a:xfrm>
        </p:grpSpPr>
        <p:grpSp>
          <p:nvGrpSpPr>
            <p:cNvPr id="341" name="152 Grupo"/>
            <p:cNvGrpSpPr/>
            <p:nvPr/>
          </p:nvGrpSpPr>
          <p:grpSpPr>
            <a:xfrm>
              <a:off x="-2139032" y="2835294"/>
              <a:ext cx="382588" cy="344488"/>
              <a:chOff x="-2840038" y="1052513"/>
              <a:chExt cx="382588" cy="344488"/>
            </a:xfrm>
          </p:grpSpPr>
          <p:sp>
            <p:nvSpPr>
              <p:cNvPr id="343" name="Freeform 79"/>
              <p:cNvSpPr>
                <a:spLocks noEditPoints="1"/>
              </p:cNvSpPr>
              <p:nvPr/>
            </p:nvSpPr>
            <p:spPr bwMode="auto">
              <a:xfrm>
                <a:off x="-2840038" y="1052513"/>
                <a:ext cx="382588" cy="298450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0"/>
                  </a:cxn>
                  <a:cxn ang="0">
                    <a:pos x="0" y="15"/>
                  </a:cxn>
                  <a:cxn ang="0">
                    <a:pos x="0" y="278"/>
                  </a:cxn>
                  <a:cxn ang="0">
                    <a:pos x="15" y="294"/>
                  </a:cxn>
                  <a:cxn ang="0">
                    <a:pos x="371" y="294"/>
                  </a:cxn>
                  <a:cxn ang="0">
                    <a:pos x="387" y="278"/>
                  </a:cxn>
                  <a:cxn ang="0">
                    <a:pos x="387" y="15"/>
                  </a:cxn>
                  <a:cxn ang="0">
                    <a:pos x="371" y="0"/>
                  </a:cxn>
                  <a:cxn ang="0">
                    <a:pos x="15" y="0"/>
                  </a:cxn>
                  <a:cxn ang="0">
                    <a:pos x="360" y="257"/>
                  </a:cxn>
                  <a:cxn ang="0">
                    <a:pos x="360" y="257"/>
                  </a:cxn>
                  <a:cxn ang="0">
                    <a:pos x="344" y="273"/>
                  </a:cxn>
                  <a:cxn ang="0">
                    <a:pos x="42" y="273"/>
                  </a:cxn>
                  <a:cxn ang="0">
                    <a:pos x="27" y="257"/>
                  </a:cxn>
                  <a:cxn ang="0">
                    <a:pos x="27" y="35"/>
                  </a:cxn>
                  <a:cxn ang="0">
                    <a:pos x="42" y="20"/>
                  </a:cxn>
                  <a:cxn ang="0">
                    <a:pos x="344" y="20"/>
                  </a:cxn>
                  <a:cxn ang="0">
                    <a:pos x="360" y="35"/>
                  </a:cxn>
                  <a:cxn ang="0">
                    <a:pos x="360" y="257"/>
                  </a:cxn>
                </a:cxnLst>
                <a:rect l="0" t="0" r="r" b="b"/>
                <a:pathLst>
                  <a:path w="387" h="294">
                    <a:moveTo>
                      <a:pt x="15" y="0"/>
                    </a:moveTo>
                    <a:lnTo>
                      <a:pt x="15" y="0"/>
                    </a:lnTo>
                    <a:cubicBezTo>
                      <a:pt x="7" y="0"/>
                      <a:pt x="0" y="6"/>
                      <a:pt x="0" y="15"/>
                    </a:cubicBezTo>
                    <a:lnTo>
                      <a:pt x="0" y="278"/>
                    </a:lnTo>
                    <a:cubicBezTo>
                      <a:pt x="0" y="287"/>
                      <a:pt x="7" y="294"/>
                      <a:pt x="15" y="294"/>
                    </a:cubicBezTo>
                    <a:lnTo>
                      <a:pt x="371" y="294"/>
                    </a:lnTo>
                    <a:cubicBezTo>
                      <a:pt x="380" y="294"/>
                      <a:pt x="387" y="287"/>
                      <a:pt x="387" y="278"/>
                    </a:cubicBezTo>
                    <a:lnTo>
                      <a:pt x="387" y="15"/>
                    </a:lnTo>
                    <a:cubicBezTo>
                      <a:pt x="387" y="6"/>
                      <a:pt x="380" y="0"/>
                      <a:pt x="371" y="0"/>
                    </a:cubicBezTo>
                    <a:lnTo>
                      <a:pt x="15" y="0"/>
                    </a:lnTo>
                    <a:close/>
                    <a:moveTo>
                      <a:pt x="360" y="257"/>
                    </a:moveTo>
                    <a:lnTo>
                      <a:pt x="360" y="257"/>
                    </a:lnTo>
                    <a:cubicBezTo>
                      <a:pt x="360" y="266"/>
                      <a:pt x="353" y="273"/>
                      <a:pt x="344" y="273"/>
                    </a:cubicBezTo>
                    <a:lnTo>
                      <a:pt x="42" y="273"/>
                    </a:lnTo>
                    <a:cubicBezTo>
                      <a:pt x="34" y="273"/>
                      <a:pt x="27" y="266"/>
                      <a:pt x="27" y="257"/>
                    </a:cubicBezTo>
                    <a:lnTo>
                      <a:pt x="27" y="35"/>
                    </a:lnTo>
                    <a:cubicBezTo>
                      <a:pt x="27" y="27"/>
                      <a:pt x="34" y="20"/>
                      <a:pt x="42" y="20"/>
                    </a:cubicBezTo>
                    <a:lnTo>
                      <a:pt x="344" y="20"/>
                    </a:lnTo>
                    <a:cubicBezTo>
                      <a:pt x="353" y="20"/>
                      <a:pt x="360" y="27"/>
                      <a:pt x="360" y="35"/>
                    </a:cubicBezTo>
                    <a:lnTo>
                      <a:pt x="360" y="257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80"/>
              <p:cNvSpPr>
                <a:spLocks/>
              </p:cNvSpPr>
              <p:nvPr/>
            </p:nvSpPr>
            <p:spPr bwMode="auto">
              <a:xfrm>
                <a:off x="-2690813" y="1328738"/>
                <a:ext cx="80963" cy="6508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0" y="64"/>
                  </a:cxn>
                  <a:cxn ang="0">
                    <a:pos x="83" y="64"/>
                  </a:cxn>
                  <a:cxn ang="0">
                    <a:pos x="83" y="0"/>
                  </a:cxn>
                  <a:cxn ang="0">
                    <a:pos x="0" y="0"/>
                  </a:cxn>
                  <a:cxn ang="0">
                    <a:pos x="0" y="64"/>
                  </a:cxn>
                </a:cxnLst>
                <a:rect l="0" t="0" r="r" b="b"/>
                <a:pathLst>
                  <a:path w="83" h="64">
                    <a:moveTo>
                      <a:pt x="0" y="64"/>
                    </a:moveTo>
                    <a:lnTo>
                      <a:pt x="0" y="64"/>
                    </a:lnTo>
                    <a:lnTo>
                      <a:pt x="83" y="64"/>
                    </a:lnTo>
                    <a:lnTo>
                      <a:pt x="83" y="0"/>
                    </a:lnTo>
                    <a:lnTo>
                      <a:pt x="0" y="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81"/>
              <p:cNvSpPr>
                <a:spLocks/>
              </p:cNvSpPr>
              <p:nvPr/>
            </p:nvSpPr>
            <p:spPr bwMode="auto">
              <a:xfrm>
                <a:off x="-2754313" y="1376363"/>
                <a:ext cx="207963" cy="20638"/>
              </a:xfrm>
              <a:custGeom>
                <a:avLst/>
                <a:gdLst/>
                <a:ahLst/>
                <a:cxnLst>
                  <a:cxn ang="0">
                    <a:pos x="211" y="20"/>
                  </a:cxn>
                  <a:cxn ang="0">
                    <a:pos x="211" y="20"/>
                  </a:cxn>
                  <a:cxn ang="0">
                    <a:pos x="0" y="20"/>
                  </a:cxn>
                  <a:cxn ang="0">
                    <a:pos x="0" y="0"/>
                  </a:cxn>
                  <a:cxn ang="0">
                    <a:pos x="211" y="0"/>
                  </a:cxn>
                  <a:cxn ang="0">
                    <a:pos x="211" y="20"/>
                  </a:cxn>
                </a:cxnLst>
                <a:rect l="0" t="0" r="r" b="b"/>
                <a:pathLst>
                  <a:path w="211" h="20">
                    <a:moveTo>
                      <a:pt x="211" y="20"/>
                    </a:moveTo>
                    <a:lnTo>
                      <a:pt x="211" y="20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211" y="0"/>
                    </a:lnTo>
                    <a:lnTo>
                      <a:pt x="211" y="2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42" name="Freeform 351"/>
            <p:cNvSpPr>
              <a:spLocks/>
            </p:cNvSpPr>
            <p:nvPr/>
          </p:nvSpPr>
          <p:spPr bwMode="auto">
            <a:xfrm>
              <a:off x="-2020986" y="2913080"/>
              <a:ext cx="137859" cy="136833"/>
            </a:xfrm>
            <a:custGeom>
              <a:avLst/>
              <a:gdLst/>
              <a:ahLst/>
              <a:cxnLst>
                <a:cxn ang="0">
                  <a:pos x="17" y="249"/>
                </a:cxn>
                <a:cxn ang="0">
                  <a:pos x="17" y="194"/>
                </a:cxn>
                <a:cxn ang="0">
                  <a:pos x="65" y="152"/>
                </a:cxn>
                <a:cxn ang="0">
                  <a:pos x="77" y="155"/>
                </a:cxn>
                <a:cxn ang="0">
                  <a:pos x="88" y="152"/>
                </a:cxn>
                <a:cxn ang="0">
                  <a:pos x="138" y="192"/>
                </a:cxn>
                <a:cxn ang="0">
                  <a:pos x="138" y="194"/>
                </a:cxn>
                <a:cxn ang="0">
                  <a:pos x="161" y="216"/>
                </a:cxn>
                <a:cxn ang="0">
                  <a:pos x="183" y="194"/>
                </a:cxn>
                <a:cxn ang="0">
                  <a:pos x="182" y="186"/>
                </a:cxn>
                <a:cxn ang="0">
                  <a:pos x="241" y="104"/>
                </a:cxn>
                <a:cxn ang="0">
                  <a:pos x="242" y="105"/>
                </a:cxn>
                <a:cxn ang="0">
                  <a:pos x="264" y="82"/>
                </a:cxn>
                <a:cxn ang="0">
                  <a:pos x="242" y="60"/>
                </a:cxn>
                <a:cxn ang="0">
                  <a:pos x="220" y="82"/>
                </a:cxn>
                <a:cxn ang="0">
                  <a:pos x="223" y="94"/>
                </a:cxn>
                <a:cxn ang="0">
                  <a:pos x="166" y="172"/>
                </a:cxn>
                <a:cxn ang="0">
                  <a:pos x="161" y="171"/>
                </a:cxn>
                <a:cxn ang="0">
                  <a:pos x="149" y="174"/>
                </a:cxn>
                <a:cxn ang="0">
                  <a:pos x="99" y="134"/>
                </a:cxn>
                <a:cxn ang="0">
                  <a:pos x="99" y="133"/>
                </a:cxn>
                <a:cxn ang="0">
                  <a:pos x="77" y="111"/>
                </a:cxn>
                <a:cxn ang="0">
                  <a:pos x="55" y="133"/>
                </a:cxn>
                <a:cxn ang="0">
                  <a:pos x="55" y="134"/>
                </a:cxn>
                <a:cxn ang="0">
                  <a:pos x="17" y="167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266"/>
                </a:cxn>
                <a:cxn ang="0">
                  <a:pos x="265" y="266"/>
                </a:cxn>
                <a:cxn ang="0">
                  <a:pos x="265" y="249"/>
                </a:cxn>
                <a:cxn ang="0">
                  <a:pos x="17" y="249"/>
                </a:cxn>
              </a:cxnLst>
              <a:rect l="0" t="0" r="r" b="b"/>
              <a:pathLst>
                <a:path w="265" h="266">
                  <a:moveTo>
                    <a:pt x="17" y="249"/>
                  </a:moveTo>
                  <a:cubicBezTo>
                    <a:pt x="17" y="194"/>
                    <a:pt x="17" y="194"/>
                    <a:pt x="17" y="194"/>
                  </a:cubicBezTo>
                  <a:cubicBezTo>
                    <a:pt x="65" y="152"/>
                    <a:pt x="65" y="152"/>
                    <a:pt x="65" y="152"/>
                  </a:cubicBezTo>
                  <a:cubicBezTo>
                    <a:pt x="68" y="154"/>
                    <a:pt x="72" y="155"/>
                    <a:pt x="77" y="155"/>
                  </a:cubicBezTo>
                  <a:cubicBezTo>
                    <a:pt x="81" y="155"/>
                    <a:pt x="85" y="154"/>
                    <a:pt x="88" y="152"/>
                  </a:cubicBezTo>
                  <a:cubicBezTo>
                    <a:pt x="138" y="192"/>
                    <a:pt x="138" y="192"/>
                    <a:pt x="138" y="192"/>
                  </a:cubicBezTo>
                  <a:cubicBezTo>
                    <a:pt x="138" y="193"/>
                    <a:pt x="138" y="193"/>
                    <a:pt x="138" y="194"/>
                  </a:cubicBezTo>
                  <a:cubicBezTo>
                    <a:pt x="138" y="206"/>
                    <a:pt x="148" y="216"/>
                    <a:pt x="161" y="216"/>
                  </a:cubicBezTo>
                  <a:cubicBezTo>
                    <a:pt x="173" y="216"/>
                    <a:pt x="183" y="206"/>
                    <a:pt x="183" y="194"/>
                  </a:cubicBezTo>
                  <a:cubicBezTo>
                    <a:pt x="183" y="191"/>
                    <a:pt x="182" y="189"/>
                    <a:pt x="182" y="186"/>
                  </a:cubicBezTo>
                  <a:cubicBezTo>
                    <a:pt x="241" y="104"/>
                    <a:pt x="241" y="104"/>
                    <a:pt x="241" y="104"/>
                  </a:cubicBezTo>
                  <a:cubicBezTo>
                    <a:pt x="241" y="104"/>
                    <a:pt x="242" y="105"/>
                    <a:pt x="242" y="105"/>
                  </a:cubicBezTo>
                  <a:cubicBezTo>
                    <a:pt x="255" y="105"/>
                    <a:pt x="264" y="95"/>
                    <a:pt x="264" y="82"/>
                  </a:cubicBezTo>
                  <a:cubicBezTo>
                    <a:pt x="264" y="70"/>
                    <a:pt x="255" y="60"/>
                    <a:pt x="242" y="60"/>
                  </a:cubicBezTo>
                  <a:cubicBezTo>
                    <a:pt x="230" y="60"/>
                    <a:pt x="220" y="70"/>
                    <a:pt x="220" y="82"/>
                  </a:cubicBezTo>
                  <a:cubicBezTo>
                    <a:pt x="220" y="86"/>
                    <a:pt x="221" y="90"/>
                    <a:pt x="223" y="94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4" y="172"/>
                    <a:pt x="163" y="171"/>
                    <a:pt x="161" y="171"/>
                  </a:cubicBezTo>
                  <a:cubicBezTo>
                    <a:pt x="156" y="171"/>
                    <a:pt x="153" y="173"/>
                    <a:pt x="149" y="174"/>
                  </a:cubicBezTo>
                  <a:cubicBezTo>
                    <a:pt x="99" y="134"/>
                    <a:pt x="99" y="134"/>
                    <a:pt x="99" y="134"/>
                  </a:cubicBezTo>
                  <a:cubicBezTo>
                    <a:pt x="99" y="134"/>
                    <a:pt x="99" y="134"/>
                    <a:pt x="99" y="133"/>
                  </a:cubicBezTo>
                  <a:cubicBezTo>
                    <a:pt x="99" y="121"/>
                    <a:pt x="89" y="111"/>
                    <a:pt x="77" y="111"/>
                  </a:cubicBezTo>
                  <a:cubicBezTo>
                    <a:pt x="64" y="111"/>
                    <a:pt x="55" y="121"/>
                    <a:pt x="55" y="133"/>
                  </a:cubicBezTo>
                  <a:cubicBezTo>
                    <a:pt x="55" y="133"/>
                    <a:pt x="55" y="133"/>
                    <a:pt x="55" y="134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65" y="266"/>
                    <a:pt x="265" y="266"/>
                    <a:pt x="265" y="266"/>
                  </a:cubicBezTo>
                  <a:cubicBezTo>
                    <a:pt x="265" y="249"/>
                    <a:pt x="265" y="249"/>
                    <a:pt x="265" y="249"/>
                  </a:cubicBezTo>
                  <a:lnTo>
                    <a:pt x="17" y="24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 b="1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11" name="354 Grupo"/>
          <p:cNvGrpSpPr/>
          <p:nvPr/>
        </p:nvGrpSpPr>
        <p:grpSpPr>
          <a:xfrm>
            <a:off x="513397" y="4769361"/>
            <a:ext cx="463287" cy="397159"/>
            <a:chOff x="9785349" y="4363403"/>
            <a:chExt cx="600075" cy="598488"/>
          </a:xfrm>
          <a:solidFill>
            <a:schemeClr val="accent2"/>
          </a:solidFill>
        </p:grpSpPr>
        <p:sp>
          <p:nvSpPr>
            <p:cNvPr id="312" name="Freeform 1023"/>
            <p:cNvSpPr>
              <a:spLocks noEditPoints="1"/>
            </p:cNvSpPr>
            <p:nvPr/>
          </p:nvSpPr>
          <p:spPr bwMode="auto">
            <a:xfrm>
              <a:off x="9785349" y="4363403"/>
              <a:ext cx="600075" cy="598488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100" y="0"/>
                </a:cxn>
                <a:cxn ang="0">
                  <a:pos x="92" y="8"/>
                </a:cxn>
                <a:cxn ang="0">
                  <a:pos x="92" y="95"/>
                </a:cxn>
                <a:cxn ang="0">
                  <a:pos x="8" y="95"/>
                </a:cxn>
                <a:cxn ang="0">
                  <a:pos x="0" y="103"/>
                </a:cxn>
                <a:cxn ang="0">
                  <a:pos x="0" y="223"/>
                </a:cxn>
                <a:cxn ang="0">
                  <a:pos x="8" y="231"/>
                </a:cxn>
                <a:cxn ang="0">
                  <a:pos x="25" y="231"/>
                </a:cxn>
                <a:cxn ang="0">
                  <a:pos x="25" y="275"/>
                </a:cxn>
                <a:cxn ang="0">
                  <a:pos x="30" y="282"/>
                </a:cxn>
                <a:cxn ang="0">
                  <a:pos x="39" y="280"/>
                </a:cxn>
                <a:cxn ang="0">
                  <a:pos x="88" y="231"/>
                </a:cxn>
                <a:cxn ang="0">
                  <a:pos x="183" y="231"/>
                </a:cxn>
                <a:cxn ang="0">
                  <a:pos x="191" y="223"/>
                </a:cxn>
                <a:cxn ang="0">
                  <a:pos x="191" y="136"/>
                </a:cxn>
                <a:cxn ang="0">
                  <a:pos x="195" y="136"/>
                </a:cxn>
                <a:cxn ang="0">
                  <a:pos x="244" y="185"/>
                </a:cxn>
                <a:cxn ang="0">
                  <a:pos x="253" y="187"/>
                </a:cxn>
                <a:cxn ang="0">
                  <a:pos x="258" y="180"/>
                </a:cxn>
                <a:cxn ang="0">
                  <a:pos x="258" y="136"/>
                </a:cxn>
                <a:cxn ang="0">
                  <a:pos x="275" y="136"/>
                </a:cxn>
                <a:cxn ang="0">
                  <a:pos x="283" y="128"/>
                </a:cxn>
                <a:cxn ang="0">
                  <a:pos x="283" y="8"/>
                </a:cxn>
                <a:cxn ang="0">
                  <a:pos x="275" y="0"/>
                </a:cxn>
                <a:cxn ang="0">
                  <a:pos x="175" y="216"/>
                </a:cxn>
                <a:cxn ang="0">
                  <a:pos x="84" y="216"/>
                </a:cxn>
                <a:cxn ang="0">
                  <a:pos x="79" y="218"/>
                </a:cxn>
                <a:cxn ang="0">
                  <a:pos x="41" y="256"/>
                </a:cxn>
                <a:cxn ang="0">
                  <a:pos x="41" y="223"/>
                </a:cxn>
                <a:cxn ang="0">
                  <a:pos x="33" y="216"/>
                </a:cxn>
                <a:cxn ang="0">
                  <a:pos x="16" y="216"/>
                </a:cxn>
                <a:cxn ang="0">
                  <a:pos x="16" y="111"/>
                </a:cxn>
                <a:cxn ang="0">
                  <a:pos x="175" y="111"/>
                </a:cxn>
                <a:cxn ang="0">
                  <a:pos x="175" y="216"/>
                </a:cxn>
                <a:cxn ang="0">
                  <a:pos x="267" y="120"/>
                </a:cxn>
                <a:cxn ang="0">
                  <a:pos x="250" y="120"/>
                </a:cxn>
                <a:cxn ang="0">
                  <a:pos x="242" y="128"/>
                </a:cxn>
                <a:cxn ang="0">
                  <a:pos x="242" y="161"/>
                </a:cxn>
                <a:cxn ang="0">
                  <a:pos x="204" y="123"/>
                </a:cxn>
                <a:cxn ang="0">
                  <a:pos x="199" y="120"/>
                </a:cxn>
                <a:cxn ang="0">
                  <a:pos x="191" y="120"/>
                </a:cxn>
                <a:cxn ang="0">
                  <a:pos x="191" y="103"/>
                </a:cxn>
                <a:cxn ang="0">
                  <a:pos x="183" y="95"/>
                </a:cxn>
                <a:cxn ang="0">
                  <a:pos x="108" y="95"/>
                </a:cxn>
                <a:cxn ang="0">
                  <a:pos x="108" y="16"/>
                </a:cxn>
                <a:cxn ang="0">
                  <a:pos x="267" y="16"/>
                </a:cxn>
                <a:cxn ang="0">
                  <a:pos x="267" y="120"/>
                </a:cxn>
              </a:cxnLst>
              <a:rect l="0" t="0" r="r" b="b"/>
              <a:pathLst>
                <a:path w="283" h="283">
                  <a:moveTo>
                    <a:pt x="275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96" y="0"/>
                    <a:pt x="92" y="3"/>
                    <a:pt x="92" y="8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4" y="95"/>
                    <a:pt x="0" y="99"/>
                    <a:pt x="0" y="103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28"/>
                    <a:pt x="4" y="231"/>
                    <a:pt x="8" y="231"/>
                  </a:cubicBezTo>
                  <a:cubicBezTo>
                    <a:pt x="25" y="231"/>
                    <a:pt x="25" y="231"/>
                    <a:pt x="25" y="231"/>
                  </a:cubicBezTo>
                  <a:cubicBezTo>
                    <a:pt x="25" y="275"/>
                    <a:pt x="25" y="275"/>
                    <a:pt x="25" y="275"/>
                  </a:cubicBezTo>
                  <a:cubicBezTo>
                    <a:pt x="25" y="278"/>
                    <a:pt x="27" y="281"/>
                    <a:pt x="30" y="282"/>
                  </a:cubicBezTo>
                  <a:cubicBezTo>
                    <a:pt x="35" y="283"/>
                    <a:pt x="37" y="282"/>
                    <a:pt x="39" y="280"/>
                  </a:cubicBezTo>
                  <a:cubicBezTo>
                    <a:pt x="88" y="231"/>
                    <a:pt x="88" y="231"/>
                    <a:pt x="88" y="231"/>
                  </a:cubicBezTo>
                  <a:cubicBezTo>
                    <a:pt x="183" y="231"/>
                    <a:pt x="183" y="231"/>
                    <a:pt x="183" y="231"/>
                  </a:cubicBezTo>
                  <a:cubicBezTo>
                    <a:pt x="187" y="231"/>
                    <a:pt x="191" y="228"/>
                    <a:pt x="191" y="223"/>
                  </a:cubicBezTo>
                  <a:cubicBezTo>
                    <a:pt x="191" y="136"/>
                    <a:pt x="191" y="136"/>
                    <a:pt x="191" y="136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44" y="185"/>
                    <a:pt x="244" y="185"/>
                    <a:pt x="244" y="185"/>
                  </a:cubicBezTo>
                  <a:cubicBezTo>
                    <a:pt x="248" y="188"/>
                    <a:pt x="252" y="187"/>
                    <a:pt x="253" y="187"/>
                  </a:cubicBezTo>
                  <a:cubicBezTo>
                    <a:pt x="256" y="186"/>
                    <a:pt x="258" y="183"/>
                    <a:pt x="258" y="180"/>
                  </a:cubicBezTo>
                  <a:cubicBezTo>
                    <a:pt x="258" y="136"/>
                    <a:pt x="258" y="136"/>
                    <a:pt x="258" y="136"/>
                  </a:cubicBezTo>
                  <a:cubicBezTo>
                    <a:pt x="275" y="136"/>
                    <a:pt x="275" y="136"/>
                    <a:pt x="275" y="136"/>
                  </a:cubicBezTo>
                  <a:cubicBezTo>
                    <a:pt x="279" y="136"/>
                    <a:pt x="283" y="133"/>
                    <a:pt x="283" y="128"/>
                  </a:cubicBezTo>
                  <a:cubicBezTo>
                    <a:pt x="283" y="8"/>
                    <a:pt x="283" y="8"/>
                    <a:pt x="283" y="8"/>
                  </a:cubicBezTo>
                  <a:cubicBezTo>
                    <a:pt x="283" y="3"/>
                    <a:pt x="279" y="0"/>
                    <a:pt x="275" y="0"/>
                  </a:cubicBezTo>
                  <a:moveTo>
                    <a:pt x="175" y="216"/>
                  </a:moveTo>
                  <a:cubicBezTo>
                    <a:pt x="84" y="216"/>
                    <a:pt x="84" y="216"/>
                    <a:pt x="84" y="216"/>
                  </a:cubicBezTo>
                  <a:cubicBezTo>
                    <a:pt x="82" y="216"/>
                    <a:pt x="80" y="216"/>
                    <a:pt x="79" y="218"/>
                  </a:cubicBezTo>
                  <a:cubicBezTo>
                    <a:pt x="41" y="256"/>
                    <a:pt x="41" y="256"/>
                    <a:pt x="41" y="256"/>
                  </a:cubicBezTo>
                  <a:cubicBezTo>
                    <a:pt x="41" y="223"/>
                    <a:pt x="41" y="223"/>
                    <a:pt x="41" y="223"/>
                  </a:cubicBezTo>
                  <a:cubicBezTo>
                    <a:pt x="41" y="219"/>
                    <a:pt x="37" y="216"/>
                    <a:pt x="33" y="216"/>
                  </a:cubicBezTo>
                  <a:cubicBezTo>
                    <a:pt x="16" y="216"/>
                    <a:pt x="16" y="216"/>
                    <a:pt x="16" y="216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75" y="111"/>
                    <a:pt x="175" y="111"/>
                    <a:pt x="175" y="111"/>
                  </a:cubicBezTo>
                  <a:lnTo>
                    <a:pt x="175" y="216"/>
                  </a:lnTo>
                  <a:close/>
                  <a:moveTo>
                    <a:pt x="267" y="120"/>
                  </a:moveTo>
                  <a:cubicBezTo>
                    <a:pt x="250" y="120"/>
                    <a:pt x="250" y="120"/>
                    <a:pt x="250" y="120"/>
                  </a:cubicBezTo>
                  <a:cubicBezTo>
                    <a:pt x="246" y="120"/>
                    <a:pt x="242" y="124"/>
                    <a:pt x="242" y="128"/>
                  </a:cubicBezTo>
                  <a:cubicBezTo>
                    <a:pt x="242" y="161"/>
                    <a:pt x="242" y="161"/>
                    <a:pt x="242" y="161"/>
                  </a:cubicBezTo>
                  <a:cubicBezTo>
                    <a:pt x="204" y="123"/>
                    <a:pt x="204" y="123"/>
                    <a:pt x="204" y="123"/>
                  </a:cubicBezTo>
                  <a:cubicBezTo>
                    <a:pt x="203" y="121"/>
                    <a:pt x="201" y="120"/>
                    <a:pt x="199" y="120"/>
                  </a:cubicBezTo>
                  <a:cubicBezTo>
                    <a:pt x="191" y="120"/>
                    <a:pt x="191" y="120"/>
                    <a:pt x="191" y="120"/>
                  </a:cubicBezTo>
                  <a:cubicBezTo>
                    <a:pt x="191" y="103"/>
                    <a:pt x="191" y="103"/>
                    <a:pt x="191" y="103"/>
                  </a:cubicBezTo>
                  <a:cubicBezTo>
                    <a:pt x="191" y="99"/>
                    <a:pt x="187" y="95"/>
                    <a:pt x="183" y="95"/>
                  </a:cubicBezTo>
                  <a:cubicBezTo>
                    <a:pt x="108" y="95"/>
                    <a:pt x="108" y="95"/>
                    <a:pt x="108" y="95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267" y="16"/>
                    <a:pt x="267" y="16"/>
                    <a:pt x="267" y="16"/>
                  </a:cubicBezTo>
                  <a:lnTo>
                    <a:pt x="267" y="1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13" name="Freeform 1024"/>
            <p:cNvSpPr>
              <a:spLocks/>
            </p:cNvSpPr>
            <p:nvPr/>
          </p:nvSpPr>
          <p:spPr bwMode="auto">
            <a:xfrm>
              <a:off x="9915524" y="4638041"/>
              <a:ext cx="147638" cy="138113"/>
            </a:xfrm>
            <a:custGeom>
              <a:avLst/>
              <a:gdLst/>
              <a:ahLst/>
              <a:cxnLst>
                <a:cxn ang="0">
                  <a:pos x="21" y="63"/>
                </a:cxn>
                <a:cxn ang="0">
                  <a:pos x="27" y="65"/>
                </a:cxn>
                <a:cxn ang="0">
                  <a:pos x="32" y="63"/>
                </a:cxn>
                <a:cxn ang="0">
                  <a:pos x="66" y="15"/>
                </a:cxn>
                <a:cxn ang="0">
                  <a:pos x="66" y="3"/>
                </a:cxn>
                <a:cxn ang="0">
                  <a:pos x="55" y="3"/>
                </a:cxn>
                <a:cxn ang="0">
                  <a:pos x="27" y="45"/>
                </a:cxn>
                <a:cxn ang="0">
                  <a:pos x="15" y="30"/>
                </a:cxn>
                <a:cxn ang="0">
                  <a:pos x="3" y="30"/>
                </a:cxn>
                <a:cxn ang="0">
                  <a:pos x="3" y="42"/>
                </a:cxn>
                <a:cxn ang="0">
                  <a:pos x="21" y="63"/>
                </a:cxn>
              </a:cxnLst>
              <a:rect l="0" t="0" r="r" b="b"/>
              <a:pathLst>
                <a:path w="70" h="65">
                  <a:moveTo>
                    <a:pt x="21" y="63"/>
                  </a:moveTo>
                  <a:cubicBezTo>
                    <a:pt x="22" y="64"/>
                    <a:pt x="24" y="65"/>
                    <a:pt x="27" y="65"/>
                  </a:cubicBezTo>
                  <a:cubicBezTo>
                    <a:pt x="29" y="65"/>
                    <a:pt x="31" y="64"/>
                    <a:pt x="32" y="63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70" y="12"/>
                    <a:pt x="70" y="7"/>
                    <a:pt x="66" y="3"/>
                  </a:cubicBezTo>
                  <a:cubicBezTo>
                    <a:pt x="63" y="0"/>
                    <a:pt x="58" y="0"/>
                    <a:pt x="55" y="3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2" y="27"/>
                    <a:pt x="6" y="27"/>
                    <a:pt x="3" y="30"/>
                  </a:cubicBezTo>
                  <a:cubicBezTo>
                    <a:pt x="0" y="33"/>
                    <a:pt x="0" y="38"/>
                    <a:pt x="3" y="42"/>
                  </a:cubicBezTo>
                  <a:lnTo>
                    <a:pt x="21" y="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315" name="Text Box 69"/>
          <p:cNvSpPr txBox="1"/>
          <p:nvPr/>
        </p:nvSpPr>
        <p:spPr>
          <a:xfrm>
            <a:off x="334727" y="5167417"/>
            <a:ext cx="852897" cy="24665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Expert opinion </a:t>
            </a:r>
            <a:endParaRPr lang="en-GB" sz="800" b="1" kern="0" dirty="0" smtClean="0">
              <a:solidFill>
                <a:srgbClr val="68737B"/>
              </a:solidFill>
              <a:latin typeface="Calibri" panose="020F0502020204030204" pitchFamily="34" charset="0"/>
              <a:ea typeface="Calibri"/>
              <a:cs typeface="Rubik-Medium"/>
            </a:endParaRPr>
          </a:p>
          <a:p>
            <a:pPr algn="ctr">
              <a:defRPr/>
            </a:pPr>
            <a:r>
              <a:rPr lang="en-GB" sz="800" b="1" kern="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from </a:t>
            </a: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500+ GlobalData analysts</a:t>
            </a:r>
          </a:p>
        </p:txBody>
      </p:sp>
      <p:sp>
        <p:nvSpPr>
          <p:cNvPr id="262" name="Text Box 74"/>
          <p:cNvSpPr txBox="1"/>
          <p:nvPr/>
        </p:nvSpPr>
        <p:spPr>
          <a:xfrm>
            <a:off x="1506231" y="3278180"/>
            <a:ext cx="849703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Smart Money Investments</a:t>
            </a:r>
          </a:p>
        </p:txBody>
      </p:sp>
      <p:sp>
        <p:nvSpPr>
          <p:cNvPr id="298" name="Freeform 71"/>
          <p:cNvSpPr>
            <a:spLocks noEditPoints="1"/>
          </p:cNvSpPr>
          <p:nvPr/>
        </p:nvSpPr>
        <p:spPr bwMode="auto">
          <a:xfrm>
            <a:off x="1745011" y="2924944"/>
            <a:ext cx="381000" cy="296863"/>
          </a:xfrm>
          <a:custGeom>
            <a:avLst/>
            <a:gdLst/>
            <a:ahLst/>
            <a:cxnLst>
              <a:cxn ang="0">
                <a:pos x="169" y="213"/>
              </a:cxn>
              <a:cxn ang="0">
                <a:pos x="169" y="213"/>
              </a:cxn>
              <a:cxn ang="0">
                <a:pos x="85" y="298"/>
              </a:cxn>
              <a:cxn ang="0">
                <a:pos x="0" y="213"/>
              </a:cxn>
              <a:cxn ang="0">
                <a:pos x="85" y="129"/>
              </a:cxn>
              <a:cxn ang="0">
                <a:pos x="169" y="213"/>
              </a:cxn>
              <a:cxn ang="0">
                <a:pos x="169" y="213"/>
              </a:cxn>
              <a:cxn ang="0">
                <a:pos x="130" y="213"/>
              </a:cxn>
              <a:cxn ang="0">
                <a:pos x="130" y="213"/>
              </a:cxn>
              <a:cxn ang="0">
                <a:pos x="85" y="259"/>
              </a:cxn>
              <a:cxn ang="0">
                <a:pos x="350" y="213"/>
              </a:cxn>
              <a:cxn ang="0">
                <a:pos x="350" y="213"/>
              </a:cxn>
              <a:cxn ang="0">
                <a:pos x="304" y="259"/>
              </a:cxn>
              <a:cxn ang="0">
                <a:pos x="389" y="213"/>
              </a:cxn>
              <a:cxn ang="0">
                <a:pos x="389" y="213"/>
              </a:cxn>
              <a:cxn ang="0">
                <a:pos x="304" y="298"/>
              </a:cxn>
              <a:cxn ang="0">
                <a:pos x="220" y="213"/>
              </a:cxn>
              <a:cxn ang="0">
                <a:pos x="304" y="129"/>
              </a:cxn>
              <a:cxn ang="0">
                <a:pos x="389" y="213"/>
              </a:cxn>
              <a:cxn ang="0">
                <a:pos x="389" y="213"/>
              </a:cxn>
              <a:cxn ang="0">
                <a:pos x="169" y="214"/>
              </a:cxn>
              <a:cxn ang="0">
                <a:pos x="169" y="214"/>
              </a:cxn>
              <a:cxn ang="0">
                <a:pos x="169" y="49"/>
              </a:cxn>
              <a:cxn ang="0">
                <a:pos x="120" y="0"/>
              </a:cxn>
              <a:cxn ang="0">
                <a:pos x="77" y="27"/>
              </a:cxn>
              <a:cxn ang="0">
                <a:pos x="77" y="26"/>
              </a:cxn>
              <a:cxn ang="0">
                <a:pos x="77" y="27"/>
              </a:cxn>
              <a:cxn ang="0">
                <a:pos x="75" y="30"/>
              </a:cxn>
              <a:cxn ang="0">
                <a:pos x="7" y="181"/>
              </a:cxn>
              <a:cxn ang="0">
                <a:pos x="220" y="214"/>
              </a:cxn>
              <a:cxn ang="0">
                <a:pos x="220" y="214"/>
              </a:cxn>
              <a:cxn ang="0">
                <a:pos x="220" y="49"/>
              </a:cxn>
              <a:cxn ang="0">
                <a:pos x="269" y="0"/>
              </a:cxn>
              <a:cxn ang="0">
                <a:pos x="312" y="27"/>
              </a:cxn>
              <a:cxn ang="0">
                <a:pos x="312" y="26"/>
              </a:cxn>
              <a:cxn ang="0">
                <a:pos x="312" y="27"/>
              </a:cxn>
              <a:cxn ang="0">
                <a:pos x="314" y="30"/>
              </a:cxn>
              <a:cxn ang="0">
                <a:pos x="382" y="181"/>
              </a:cxn>
              <a:cxn ang="0">
                <a:pos x="169" y="57"/>
              </a:cxn>
              <a:cxn ang="0">
                <a:pos x="169" y="57"/>
              </a:cxn>
              <a:cxn ang="0">
                <a:pos x="194" y="52"/>
              </a:cxn>
              <a:cxn ang="0">
                <a:pos x="220" y="57"/>
              </a:cxn>
              <a:cxn ang="0">
                <a:pos x="169" y="135"/>
              </a:cxn>
              <a:cxn ang="0">
                <a:pos x="169" y="135"/>
              </a:cxn>
              <a:cxn ang="0">
                <a:pos x="194" y="129"/>
              </a:cxn>
              <a:cxn ang="0">
                <a:pos x="220" y="134"/>
              </a:cxn>
            </a:cxnLst>
            <a:rect l="0" t="0" r="r" b="b"/>
            <a:pathLst>
              <a:path w="389" h="298">
                <a:moveTo>
                  <a:pt x="169" y="213"/>
                </a:moveTo>
                <a:lnTo>
                  <a:pt x="169" y="213"/>
                </a:lnTo>
                <a:cubicBezTo>
                  <a:pt x="169" y="260"/>
                  <a:pt x="131" y="298"/>
                  <a:pt x="85" y="298"/>
                </a:cubicBezTo>
                <a:cubicBezTo>
                  <a:pt x="38" y="298"/>
                  <a:pt x="0" y="260"/>
                  <a:pt x="0" y="213"/>
                </a:cubicBezTo>
                <a:cubicBezTo>
                  <a:pt x="0" y="167"/>
                  <a:pt x="38" y="129"/>
                  <a:pt x="85" y="129"/>
                </a:cubicBezTo>
                <a:cubicBezTo>
                  <a:pt x="131" y="129"/>
                  <a:pt x="169" y="167"/>
                  <a:pt x="169" y="213"/>
                </a:cubicBezTo>
                <a:lnTo>
                  <a:pt x="169" y="213"/>
                </a:lnTo>
                <a:close/>
                <a:moveTo>
                  <a:pt x="130" y="213"/>
                </a:moveTo>
                <a:lnTo>
                  <a:pt x="130" y="213"/>
                </a:lnTo>
                <a:cubicBezTo>
                  <a:pt x="130" y="238"/>
                  <a:pt x="110" y="259"/>
                  <a:pt x="85" y="259"/>
                </a:cubicBezTo>
                <a:moveTo>
                  <a:pt x="350" y="213"/>
                </a:moveTo>
                <a:lnTo>
                  <a:pt x="350" y="213"/>
                </a:lnTo>
                <a:cubicBezTo>
                  <a:pt x="350" y="238"/>
                  <a:pt x="329" y="259"/>
                  <a:pt x="304" y="259"/>
                </a:cubicBezTo>
                <a:moveTo>
                  <a:pt x="389" y="213"/>
                </a:moveTo>
                <a:lnTo>
                  <a:pt x="389" y="213"/>
                </a:lnTo>
                <a:cubicBezTo>
                  <a:pt x="389" y="260"/>
                  <a:pt x="351" y="298"/>
                  <a:pt x="304" y="298"/>
                </a:cubicBezTo>
                <a:cubicBezTo>
                  <a:pt x="258" y="298"/>
                  <a:pt x="220" y="260"/>
                  <a:pt x="220" y="213"/>
                </a:cubicBezTo>
                <a:cubicBezTo>
                  <a:pt x="220" y="167"/>
                  <a:pt x="258" y="129"/>
                  <a:pt x="304" y="129"/>
                </a:cubicBezTo>
                <a:cubicBezTo>
                  <a:pt x="351" y="129"/>
                  <a:pt x="389" y="167"/>
                  <a:pt x="389" y="213"/>
                </a:cubicBezTo>
                <a:lnTo>
                  <a:pt x="389" y="213"/>
                </a:lnTo>
                <a:close/>
                <a:moveTo>
                  <a:pt x="169" y="214"/>
                </a:moveTo>
                <a:lnTo>
                  <a:pt x="169" y="214"/>
                </a:lnTo>
                <a:lnTo>
                  <a:pt x="169" y="49"/>
                </a:lnTo>
                <a:cubicBezTo>
                  <a:pt x="169" y="22"/>
                  <a:pt x="147" y="0"/>
                  <a:pt x="120" y="0"/>
                </a:cubicBezTo>
                <a:cubicBezTo>
                  <a:pt x="101" y="0"/>
                  <a:pt x="85" y="11"/>
                  <a:pt x="77" y="27"/>
                </a:cubicBezTo>
                <a:lnTo>
                  <a:pt x="77" y="26"/>
                </a:lnTo>
                <a:lnTo>
                  <a:pt x="77" y="27"/>
                </a:lnTo>
                <a:cubicBezTo>
                  <a:pt x="76" y="28"/>
                  <a:pt x="76" y="29"/>
                  <a:pt x="75" y="30"/>
                </a:cubicBezTo>
                <a:lnTo>
                  <a:pt x="7" y="181"/>
                </a:lnTo>
                <a:moveTo>
                  <a:pt x="220" y="214"/>
                </a:moveTo>
                <a:lnTo>
                  <a:pt x="220" y="214"/>
                </a:lnTo>
                <a:lnTo>
                  <a:pt x="220" y="49"/>
                </a:lnTo>
                <a:cubicBezTo>
                  <a:pt x="220" y="22"/>
                  <a:pt x="242" y="0"/>
                  <a:pt x="269" y="0"/>
                </a:cubicBezTo>
                <a:cubicBezTo>
                  <a:pt x="287" y="0"/>
                  <a:pt x="304" y="11"/>
                  <a:pt x="312" y="27"/>
                </a:cubicBezTo>
                <a:lnTo>
                  <a:pt x="312" y="26"/>
                </a:lnTo>
                <a:lnTo>
                  <a:pt x="312" y="27"/>
                </a:lnTo>
                <a:cubicBezTo>
                  <a:pt x="313" y="28"/>
                  <a:pt x="313" y="29"/>
                  <a:pt x="314" y="30"/>
                </a:cubicBezTo>
                <a:lnTo>
                  <a:pt x="382" y="181"/>
                </a:lnTo>
                <a:moveTo>
                  <a:pt x="169" y="57"/>
                </a:moveTo>
                <a:lnTo>
                  <a:pt x="169" y="57"/>
                </a:lnTo>
                <a:cubicBezTo>
                  <a:pt x="177" y="54"/>
                  <a:pt x="185" y="52"/>
                  <a:pt x="194" y="52"/>
                </a:cubicBezTo>
                <a:cubicBezTo>
                  <a:pt x="203" y="52"/>
                  <a:pt x="212" y="54"/>
                  <a:pt x="220" y="57"/>
                </a:cubicBezTo>
                <a:moveTo>
                  <a:pt x="169" y="135"/>
                </a:moveTo>
                <a:lnTo>
                  <a:pt x="169" y="135"/>
                </a:lnTo>
                <a:cubicBezTo>
                  <a:pt x="177" y="131"/>
                  <a:pt x="185" y="129"/>
                  <a:pt x="194" y="129"/>
                </a:cubicBezTo>
                <a:cubicBezTo>
                  <a:pt x="203" y="129"/>
                  <a:pt x="212" y="131"/>
                  <a:pt x="220" y="134"/>
                </a:cubicBezTo>
              </a:path>
            </a:pathLst>
          </a:custGeom>
          <a:noFill/>
          <a:ln w="19050" cap="rnd">
            <a:solidFill>
              <a:schemeClr val="accent5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1" name="Text Box 73"/>
          <p:cNvSpPr txBox="1"/>
          <p:nvPr/>
        </p:nvSpPr>
        <p:spPr>
          <a:xfrm>
            <a:off x="1394986" y="3949256"/>
            <a:ext cx="1088782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100+ Digital Trends Reports per year </a:t>
            </a:r>
          </a:p>
        </p:txBody>
      </p:sp>
      <p:sp>
        <p:nvSpPr>
          <p:cNvPr id="277" name="Text Box 78"/>
          <p:cNvSpPr txBox="1"/>
          <p:nvPr/>
        </p:nvSpPr>
        <p:spPr>
          <a:xfrm>
            <a:off x="1465310" y="5473275"/>
            <a:ext cx="89449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</a:rPr>
              <a:t>Tech Maturity Framework </a:t>
            </a:r>
          </a:p>
        </p:txBody>
      </p:sp>
      <p:grpSp>
        <p:nvGrpSpPr>
          <p:cNvPr id="285" name="118 Grupo"/>
          <p:cNvGrpSpPr/>
          <p:nvPr/>
        </p:nvGrpSpPr>
        <p:grpSpPr>
          <a:xfrm>
            <a:off x="1746330" y="4324887"/>
            <a:ext cx="325438" cy="327025"/>
            <a:chOff x="-1306513" y="4238625"/>
            <a:chExt cx="325438" cy="327025"/>
          </a:xfrm>
          <a:noFill/>
        </p:grpSpPr>
        <p:sp>
          <p:nvSpPr>
            <p:cNvPr id="286" name="Freeform 55"/>
            <p:cNvSpPr>
              <a:spLocks/>
            </p:cNvSpPr>
            <p:nvPr/>
          </p:nvSpPr>
          <p:spPr bwMode="auto">
            <a:xfrm>
              <a:off x="-1306513" y="4238625"/>
              <a:ext cx="107950" cy="327025"/>
            </a:xfrm>
            <a:custGeom>
              <a:avLst/>
              <a:gdLst/>
              <a:ahLst/>
              <a:cxnLst>
                <a:cxn ang="0">
                  <a:pos x="68" y="206"/>
                </a:cxn>
                <a:cxn ang="0">
                  <a:pos x="68" y="206"/>
                </a:cxn>
                <a:cxn ang="0">
                  <a:pos x="0" y="206"/>
                </a:cxn>
                <a:cxn ang="0">
                  <a:pos x="0" y="0"/>
                </a:cxn>
                <a:cxn ang="0">
                  <a:pos x="68" y="0"/>
                </a:cxn>
                <a:cxn ang="0">
                  <a:pos x="68" y="206"/>
                </a:cxn>
              </a:cxnLst>
              <a:rect l="0" t="0" r="r" b="b"/>
              <a:pathLst>
                <a:path w="68" h="206">
                  <a:moveTo>
                    <a:pt x="68" y="206"/>
                  </a:moveTo>
                  <a:lnTo>
                    <a:pt x="68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8" y="206"/>
                  </a:lnTo>
                  <a:close/>
                </a:path>
              </a:pathLst>
            </a:custGeom>
            <a:grp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56"/>
            <p:cNvSpPr>
              <a:spLocks/>
            </p:cNvSpPr>
            <p:nvPr/>
          </p:nvSpPr>
          <p:spPr bwMode="auto">
            <a:xfrm>
              <a:off x="-1306513" y="4283075"/>
              <a:ext cx="65088" cy="152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1" y="0"/>
                </a:cxn>
                <a:cxn ang="0">
                  <a:pos x="41" y="96"/>
                </a:cxn>
                <a:cxn ang="0">
                  <a:pos x="0" y="96"/>
                </a:cxn>
              </a:cxnLst>
              <a:rect l="0" t="0" r="r" b="b"/>
              <a:pathLst>
                <a:path w="41" h="96">
                  <a:moveTo>
                    <a:pt x="0" y="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96"/>
                  </a:lnTo>
                  <a:lnTo>
                    <a:pt x="0" y="96"/>
                  </a:lnTo>
                </a:path>
              </a:pathLst>
            </a:custGeom>
            <a:grp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57"/>
            <p:cNvSpPr>
              <a:spLocks/>
            </p:cNvSpPr>
            <p:nvPr/>
          </p:nvSpPr>
          <p:spPr bwMode="auto">
            <a:xfrm>
              <a:off x="-1274763" y="4478338"/>
              <a:ext cx="44450" cy="42862"/>
            </a:xfrm>
            <a:custGeom>
              <a:avLst/>
              <a:gdLst/>
              <a:ahLst/>
              <a:cxnLst>
                <a:cxn ang="0">
                  <a:pos x="179" y="91"/>
                </a:cxn>
                <a:cxn ang="0">
                  <a:pos x="179" y="91"/>
                </a:cxn>
                <a:cxn ang="0">
                  <a:pos x="89" y="179"/>
                </a:cxn>
                <a:cxn ang="0">
                  <a:pos x="0" y="91"/>
                </a:cxn>
                <a:cxn ang="0">
                  <a:pos x="89" y="0"/>
                </a:cxn>
                <a:cxn ang="0">
                  <a:pos x="179" y="91"/>
                </a:cxn>
                <a:cxn ang="0">
                  <a:pos x="179" y="91"/>
                </a:cxn>
              </a:cxnLst>
              <a:rect l="0" t="0" r="r" b="b"/>
              <a:pathLst>
                <a:path w="179" h="179">
                  <a:moveTo>
                    <a:pt x="179" y="91"/>
                  </a:moveTo>
                  <a:lnTo>
                    <a:pt x="179" y="91"/>
                  </a:lnTo>
                  <a:cubicBezTo>
                    <a:pt x="179" y="139"/>
                    <a:pt x="139" y="179"/>
                    <a:pt x="89" y="179"/>
                  </a:cubicBezTo>
                  <a:cubicBezTo>
                    <a:pt x="40" y="179"/>
                    <a:pt x="0" y="139"/>
                    <a:pt x="0" y="91"/>
                  </a:cubicBezTo>
                  <a:cubicBezTo>
                    <a:pt x="0" y="40"/>
                    <a:pt x="40" y="0"/>
                    <a:pt x="89" y="0"/>
                  </a:cubicBezTo>
                  <a:cubicBezTo>
                    <a:pt x="139" y="0"/>
                    <a:pt x="179" y="40"/>
                    <a:pt x="179" y="91"/>
                  </a:cubicBezTo>
                  <a:lnTo>
                    <a:pt x="179" y="91"/>
                  </a:lnTo>
                  <a:close/>
                </a:path>
              </a:pathLst>
            </a:custGeom>
            <a:grp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C2138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58"/>
            <p:cNvSpPr>
              <a:spLocks/>
            </p:cNvSpPr>
            <p:nvPr/>
          </p:nvSpPr>
          <p:spPr bwMode="auto">
            <a:xfrm>
              <a:off x="-1198563" y="4238625"/>
              <a:ext cx="109538" cy="3270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9" y="206"/>
                </a:cxn>
                <a:cxn ang="0">
                  <a:pos x="0" y="206"/>
                </a:cxn>
              </a:cxnLst>
              <a:rect l="0" t="0" r="r" b="b"/>
              <a:pathLst>
                <a:path w="69" h="206">
                  <a:moveTo>
                    <a:pt x="0" y="0"/>
                  </a:moveTo>
                  <a:lnTo>
                    <a:pt x="0" y="0"/>
                  </a:lnTo>
                  <a:lnTo>
                    <a:pt x="69" y="0"/>
                  </a:lnTo>
                  <a:lnTo>
                    <a:pt x="69" y="206"/>
                  </a:lnTo>
                  <a:lnTo>
                    <a:pt x="0" y="206"/>
                  </a:lnTo>
                </a:path>
              </a:pathLst>
            </a:custGeom>
            <a:grp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59"/>
            <p:cNvSpPr>
              <a:spLocks/>
            </p:cNvSpPr>
            <p:nvPr/>
          </p:nvSpPr>
          <p:spPr bwMode="auto">
            <a:xfrm>
              <a:off x="-1198563" y="4283075"/>
              <a:ext cx="65088" cy="152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1" y="0"/>
                </a:cxn>
                <a:cxn ang="0">
                  <a:pos x="41" y="96"/>
                </a:cxn>
                <a:cxn ang="0">
                  <a:pos x="0" y="96"/>
                </a:cxn>
              </a:cxnLst>
              <a:rect l="0" t="0" r="r" b="b"/>
              <a:pathLst>
                <a:path w="41" h="96">
                  <a:moveTo>
                    <a:pt x="0" y="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96"/>
                  </a:lnTo>
                  <a:lnTo>
                    <a:pt x="0" y="96"/>
                  </a:lnTo>
                </a:path>
              </a:pathLst>
            </a:custGeom>
            <a:grp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60"/>
            <p:cNvSpPr>
              <a:spLocks/>
            </p:cNvSpPr>
            <p:nvPr/>
          </p:nvSpPr>
          <p:spPr bwMode="auto">
            <a:xfrm>
              <a:off x="-1165225" y="4478338"/>
              <a:ext cx="42863" cy="42862"/>
            </a:xfrm>
            <a:custGeom>
              <a:avLst/>
              <a:gdLst/>
              <a:ahLst/>
              <a:cxnLst>
                <a:cxn ang="0">
                  <a:pos x="177" y="91"/>
                </a:cxn>
                <a:cxn ang="0">
                  <a:pos x="177" y="91"/>
                </a:cxn>
                <a:cxn ang="0">
                  <a:pos x="88" y="179"/>
                </a:cxn>
                <a:cxn ang="0">
                  <a:pos x="0" y="91"/>
                </a:cxn>
                <a:cxn ang="0">
                  <a:pos x="88" y="0"/>
                </a:cxn>
                <a:cxn ang="0">
                  <a:pos x="177" y="91"/>
                </a:cxn>
                <a:cxn ang="0">
                  <a:pos x="177" y="91"/>
                </a:cxn>
              </a:cxnLst>
              <a:rect l="0" t="0" r="r" b="b"/>
              <a:pathLst>
                <a:path w="177" h="179">
                  <a:moveTo>
                    <a:pt x="177" y="91"/>
                  </a:moveTo>
                  <a:lnTo>
                    <a:pt x="177" y="91"/>
                  </a:lnTo>
                  <a:cubicBezTo>
                    <a:pt x="177" y="139"/>
                    <a:pt x="138" y="179"/>
                    <a:pt x="88" y="179"/>
                  </a:cubicBezTo>
                  <a:cubicBezTo>
                    <a:pt x="40" y="179"/>
                    <a:pt x="0" y="139"/>
                    <a:pt x="0" y="91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8" y="0"/>
                    <a:pt x="177" y="40"/>
                    <a:pt x="177" y="91"/>
                  </a:cubicBezTo>
                  <a:lnTo>
                    <a:pt x="177" y="91"/>
                  </a:lnTo>
                  <a:close/>
                </a:path>
              </a:pathLst>
            </a:custGeom>
            <a:grp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C2138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61"/>
            <p:cNvSpPr>
              <a:spLocks/>
            </p:cNvSpPr>
            <p:nvPr/>
          </p:nvSpPr>
          <p:spPr bwMode="auto">
            <a:xfrm>
              <a:off x="-1089025" y="4238625"/>
              <a:ext cx="107950" cy="3270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8" y="0"/>
                </a:cxn>
                <a:cxn ang="0">
                  <a:pos x="68" y="206"/>
                </a:cxn>
                <a:cxn ang="0">
                  <a:pos x="0" y="206"/>
                </a:cxn>
              </a:cxnLst>
              <a:rect l="0" t="0" r="r" b="b"/>
              <a:pathLst>
                <a:path w="68" h="206">
                  <a:moveTo>
                    <a:pt x="0" y="0"/>
                  </a:moveTo>
                  <a:lnTo>
                    <a:pt x="0" y="0"/>
                  </a:lnTo>
                  <a:lnTo>
                    <a:pt x="68" y="0"/>
                  </a:lnTo>
                  <a:lnTo>
                    <a:pt x="68" y="206"/>
                  </a:lnTo>
                  <a:lnTo>
                    <a:pt x="0" y="206"/>
                  </a:lnTo>
                </a:path>
              </a:pathLst>
            </a:custGeom>
            <a:grp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62"/>
            <p:cNvSpPr>
              <a:spLocks/>
            </p:cNvSpPr>
            <p:nvPr/>
          </p:nvSpPr>
          <p:spPr bwMode="auto">
            <a:xfrm>
              <a:off x="-1089025" y="4283075"/>
              <a:ext cx="65088" cy="152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1" y="0"/>
                </a:cxn>
                <a:cxn ang="0">
                  <a:pos x="41" y="96"/>
                </a:cxn>
                <a:cxn ang="0">
                  <a:pos x="0" y="96"/>
                </a:cxn>
              </a:cxnLst>
              <a:rect l="0" t="0" r="r" b="b"/>
              <a:pathLst>
                <a:path w="41" h="96">
                  <a:moveTo>
                    <a:pt x="0" y="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96"/>
                  </a:lnTo>
                  <a:lnTo>
                    <a:pt x="0" y="96"/>
                  </a:lnTo>
                </a:path>
              </a:pathLst>
            </a:custGeom>
            <a:grp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63"/>
            <p:cNvSpPr>
              <a:spLocks/>
            </p:cNvSpPr>
            <p:nvPr/>
          </p:nvSpPr>
          <p:spPr bwMode="auto">
            <a:xfrm>
              <a:off x="-1057275" y="4478338"/>
              <a:ext cx="44450" cy="42862"/>
            </a:xfrm>
            <a:custGeom>
              <a:avLst/>
              <a:gdLst/>
              <a:ahLst/>
              <a:cxnLst>
                <a:cxn ang="0">
                  <a:pos x="179" y="91"/>
                </a:cxn>
                <a:cxn ang="0">
                  <a:pos x="179" y="91"/>
                </a:cxn>
                <a:cxn ang="0">
                  <a:pos x="91" y="179"/>
                </a:cxn>
                <a:cxn ang="0">
                  <a:pos x="0" y="91"/>
                </a:cxn>
                <a:cxn ang="0">
                  <a:pos x="91" y="0"/>
                </a:cxn>
                <a:cxn ang="0">
                  <a:pos x="179" y="91"/>
                </a:cxn>
                <a:cxn ang="0">
                  <a:pos x="179" y="91"/>
                </a:cxn>
              </a:cxnLst>
              <a:rect l="0" t="0" r="r" b="b"/>
              <a:pathLst>
                <a:path w="179" h="179">
                  <a:moveTo>
                    <a:pt x="179" y="91"/>
                  </a:moveTo>
                  <a:lnTo>
                    <a:pt x="179" y="91"/>
                  </a:lnTo>
                  <a:cubicBezTo>
                    <a:pt x="179" y="139"/>
                    <a:pt x="139" y="179"/>
                    <a:pt x="91" y="179"/>
                  </a:cubicBezTo>
                  <a:cubicBezTo>
                    <a:pt x="41" y="179"/>
                    <a:pt x="0" y="139"/>
                    <a:pt x="0" y="91"/>
                  </a:cubicBezTo>
                  <a:cubicBezTo>
                    <a:pt x="0" y="40"/>
                    <a:pt x="41" y="0"/>
                    <a:pt x="91" y="0"/>
                  </a:cubicBezTo>
                  <a:cubicBezTo>
                    <a:pt x="139" y="0"/>
                    <a:pt x="179" y="40"/>
                    <a:pt x="179" y="91"/>
                  </a:cubicBezTo>
                  <a:lnTo>
                    <a:pt x="179" y="91"/>
                  </a:lnTo>
                  <a:close/>
                </a:path>
              </a:pathLst>
            </a:custGeom>
            <a:grp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C21383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96" name="Freeform 67"/>
          <p:cNvSpPr>
            <a:spLocks noEditPoints="1"/>
          </p:cNvSpPr>
          <p:nvPr/>
        </p:nvSpPr>
        <p:spPr bwMode="auto">
          <a:xfrm>
            <a:off x="1775865" y="3573016"/>
            <a:ext cx="327025" cy="357188"/>
          </a:xfrm>
          <a:custGeom>
            <a:avLst/>
            <a:gdLst/>
            <a:ahLst/>
            <a:cxnLst>
              <a:cxn ang="0">
                <a:pos x="205" y="314"/>
              </a:cxn>
              <a:cxn ang="0">
                <a:pos x="205" y="314"/>
              </a:cxn>
              <a:cxn ang="0">
                <a:pos x="0" y="314"/>
              </a:cxn>
              <a:cxn ang="0">
                <a:pos x="0" y="0"/>
              </a:cxn>
              <a:cxn ang="0">
                <a:pos x="145" y="0"/>
              </a:cxn>
              <a:cxn ang="0">
                <a:pos x="242" y="96"/>
              </a:cxn>
              <a:cxn ang="0">
                <a:pos x="242" y="205"/>
              </a:cxn>
              <a:cxn ang="0">
                <a:pos x="145" y="0"/>
              </a:cxn>
              <a:cxn ang="0">
                <a:pos x="145" y="0"/>
              </a:cxn>
              <a:cxn ang="0">
                <a:pos x="145" y="96"/>
              </a:cxn>
              <a:cxn ang="0">
                <a:pos x="242" y="96"/>
              </a:cxn>
              <a:cxn ang="0">
                <a:pos x="302" y="266"/>
              </a:cxn>
              <a:cxn ang="0">
                <a:pos x="302" y="266"/>
              </a:cxn>
              <a:cxn ang="0">
                <a:pos x="242" y="326"/>
              </a:cxn>
              <a:cxn ang="0">
                <a:pos x="181" y="266"/>
              </a:cxn>
              <a:cxn ang="0">
                <a:pos x="242" y="205"/>
              </a:cxn>
              <a:cxn ang="0">
                <a:pos x="302" y="266"/>
              </a:cxn>
              <a:cxn ang="0">
                <a:pos x="302" y="266"/>
              </a:cxn>
              <a:cxn ang="0">
                <a:pos x="285" y="309"/>
              </a:cxn>
              <a:cxn ang="0">
                <a:pos x="285" y="309"/>
              </a:cxn>
              <a:cxn ang="0">
                <a:pos x="338" y="362"/>
              </a:cxn>
            </a:cxnLst>
            <a:rect l="0" t="0" r="r" b="b"/>
            <a:pathLst>
              <a:path w="338" h="362">
                <a:moveTo>
                  <a:pt x="205" y="314"/>
                </a:moveTo>
                <a:lnTo>
                  <a:pt x="205" y="314"/>
                </a:lnTo>
                <a:lnTo>
                  <a:pt x="0" y="314"/>
                </a:lnTo>
                <a:lnTo>
                  <a:pt x="0" y="0"/>
                </a:lnTo>
                <a:lnTo>
                  <a:pt x="145" y="0"/>
                </a:lnTo>
                <a:lnTo>
                  <a:pt x="242" y="96"/>
                </a:lnTo>
                <a:lnTo>
                  <a:pt x="242" y="205"/>
                </a:lnTo>
                <a:moveTo>
                  <a:pt x="145" y="0"/>
                </a:moveTo>
                <a:lnTo>
                  <a:pt x="145" y="0"/>
                </a:lnTo>
                <a:lnTo>
                  <a:pt x="145" y="96"/>
                </a:lnTo>
                <a:lnTo>
                  <a:pt x="242" y="96"/>
                </a:lnTo>
                <a:moveTo>
                  <a:pt x="302" y="266"/>
                </a:moveTo>
                <a:lnTo>
                  <a:pt x="302" y="266"/>
                </a:lnTo>
                <a:cubicBezTo>
                  <a:pt x="302" y="299"/>
                  <a:pt x="275" y="326"/>
                  <a:pt x="242" y="326"/>
                </a:cubicBezTo>
                <a:cubicBezTo>
                  <a:pt x="208" y="326"/>
                  <a:pt x="181" y="299"/>
                  <a:pt x="181" y="266"/>
                </a:cubicBezTo>
                <a:cubicBezTo>
                  <a:pt x="181" y="232"/>
                  <a:pt x="208" y="205"/>
                  <a:pt x="242" y="205"/>
                </a:cubicBezTo>
                <a:cubicBezTo>
                  <a:pt x="275" y="205"/>
                  <a:pt x="302" y="232"/>
                  <a:pt x="302" y="266"/>
                </a:cubicBezTo>
                <a:lnTo>
                  <a:pt x="302" y="266"/>
                </a:lnTo>
                <a:close/>
                <a:moveTo>
                  <a:pt x="285" y="309"/>
                </a:moveTo>
                <a:lnTo>
                  <a:pt x="285" y="309"/>
                </a:lnTo>
                <a:lnTo>
                  <a:pt x="338" y="362"/>
                </a:lnTo>
              </a:path>
            </a:pathLst>
          </a:custGeom>
          <a:noFill/>
          <a:ln w="19050" cap="rnd">
            <a:solidFill>
              <a:schemeClr val="accent5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7" name="Text Box 75"/>
          <p:cNvSpPr txBox="1"/>
          <p:nvPr/>
        </p:nvSpPr>
        <p:spPr>
          <a:xfrm>
            <a:off x="1408333" y="4680373"/>
            <a:ext cx="999662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00" b="1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</a:rPr>
              <a:t>50+ monthly newsletters across core verticals per year </a:t>
            </a:r>
          </a:p>
        </p:txBody>
      </p:sp>
      <p:sp>
        <p:nvSpPr>
          <p:cNvPr id="350" name="Freeform 351"/>
          <p:cNvSpPr>
            <a:spLocks/>
          </p:cNvSpPr>
          <p:nvPr/>
        </p:nvSpPr>
        <p:spPr bwMode="auto">
          <a:xfrm>
            <a:off x="1783736" y="5108333"/>
            <a:ext cx="305902" cy="302352"/>
          </a:xfrm>
          <a:custGeom>
            <a:avLst/>
            <a:gdLst/>
            <a:ahLst/>
            <a:cxnLst>
              <a:cxn ang="0">
                <a:pos x="17" y="249"/>
              </a:cxn>
              <a:cxn ang="0">
                <a:pos x="17" y="194"/>
              </a:cxn>
              <a:cxn ang="0">
                <a:pos x="65" y="152"/>
              </a:cxn>
              <a:cxn ang="0">
                <a:pos x="77" y="155"/>
              </a:cxn>
              <a:cxn ang="0">
                <a:pos x="88" y="152"/>
              </a:cxn>
              <a:cxn ang="0">
                <a:pos x="138" y="192"/>
              </a:cxn>
              <a:cxn ang="0">
                <a:pos x="138" y="194"/>
              </a:cxn>
              <a:cxn ang="0">
                <a:pos x="161" y="216"/>
              </a:cxn>
              <a:cxn ang="0">
                <a:pos x="183" y="194"/>
              </a:cxn>
              <a:cxn ang="0">
                <a:pos x="182" y="186"/>
              </a:cxn>
              <a:cxn ang="0">
                <a:pos x="241" y="104"/>
              </a:cxn>
              <a:cxn ang="0">
                <a:pos x="242" y="105"/>
              </a:cxn>
              <a:cxn ang="0">
                <a:pos x="264" y="82"/>
              </a:cxn>
              <a:cxn ang="0">
                <a:pos x="242" y="60"/>
              </a:cxn>
              <a:cxn ang="0">
                <a:pos x="220" y="82"/>
              </a:cxn>
              <a:cxn ang="0">
                <a:pos x="223" y="94"/>
              </a:cxn>
              <a:cxn ang="0">
                <a:pos x="166" y="172"/>
              </a:cxn>
              <a:cxn ang="0">
                <a:pos x="161" y="171"/>
              </a:cxn>
              <a:cxn ang="0">
                <a:pos x="149" y="174"/>
              </a:cxn>
              <a:cxn ang="0">
                <a:pos x="99" y="134"/>
              </a:cxn>
              <a:cxn ang="0">
                <a:pos x="99" y="133"/>
              </a:cxn>
              <a:cxn ang="0">
                <a:pos x="77" y="111"/>
              </a:cxn>
              <a:cxn ang="0">
                <a:pos x="55" y="133"/>
              </a:cxn>
              <a:cxn ang="0">
                <a:pos x="55" y="134"/>
              </a:cxn>
              <a:cxn ang="0">
                <a:pos x="17" y="167"/>
              </a:cxn>
              <a:cxn ang="0">
                <a:pos x="17" y="0"/>
              </a:cxn>
              <a:cxn ang="0">
                <a:pos x="0" y="0"/>
              </a:cxn>
              <a:cxn ang="0">
                <a:pos x="0" y="266"/>
              </a:cxn>
              <a:cxn ang="0">
                <a:pos x="265" y="266"/>
              </a:cxn>
              <a:cxn ang="0">
                <a:pos x="265" y="249"/>
              </a:cxn>
              <a:cxn ang="0">
                <a:pos x="17" y="249"/>
              </a:cxn>
            </a:cxnLst>
            <a:rect l="0" t="0" r="r" b="b"/>
            <a:pathLst>
              <a:path w="265" h="266">
                <a:moveTo>
                  <a:pt x="17" y="249"/>
                </a:moveTo>
                <a:cubicBezTo>
                  <a:pt x="17" y="194"/>
                  <a:pt x="17" y="194"/>
                  <a:pt x="17" y="194"/>
                </a:cubicBezTo>
                <a:cubicBezTo>
                  <a:pt x="65" y="152"/>
                  <a:pt x="65" y="152"/>
                  <a:pt x="65" y="152"/>
                </a:cubicBezTo>
                <a:cubicBezTo>
                  <a:pt x="68" y="154"/>
                  <a:pt x="72" y="155"/>
                  <a:pt x="77" y="155"/>
                </a:cubicBezTo>
                <a:cubicBezTo>
                  <a:pt x="81" y="155"/>
                  <a:pt x="85" y="154"/>
                  <a:pt x="88" y="152"/>
                </a:cubicBezTo>
                <a:cubicBezTo>
                  <a:pt x="138" y="192"/>
                  <a:pt x="138" y="192"/>
                  <a:pt x="138" y="192"/>
                </a:cubicBezTo>
                <a:cubicBezTo>
                  <a:pt x="138" y="193"/>
                  <a:pt x="138" y="193"/>
                  <a:pt x="138" y="194"/>
                </a:cubicBezTo>
                <a:cubicBezTo>
                  <a:pt x="138" y="206"/>
                  <a:pt x="148" y="216"/>
                  <a:pt x="161" y="216"/>
                </a:cubicBezTo>
                <a:cubicBezTo>
                  <a:pt x="173" y="216"/>
                  <a:pt x="183" y="206"/>
                  <a:pt x="183" y="194"/>
                </a:cubicBezTo>
                <a:cubicBezTo>
                  <a:pt x="183" y="191"/>
                  <a:pt x="182" y="189"/>
                  <a:pt x="182" y="186"/>
                </a:cubicBezTo>
                <a:cubicBezTo>
                  <a:pt x="241" y="104"/>
                  <a:pt x="241" y="104"/>
                  <a:pt x="241" y="104"/>
                </a:cubicBezTo>
                <a:cubicBezTo>
                  <a:pt x="241" y="104"/>
                  <a:pt x="242" y="105"/>
                  <a:pt x="242" y="105"/>
                </a:cubicBezTo>
                <a:cubicBezTo>
                  <a:pt x="255" y="105"/>
                  <a:pt x="264" y="95"/>
                  <a:pt x="264" y="82"/>
                </a:cubicBezTo>
                <a:cubicBezTo>
                  <a:pt x="264" y="70"/>
                  <a:pt x="255" y="60"/>
                  <a:pt x="242" y="60"/>
                </a:cubicBezTo>
                <a:cubicBezTo>
                  <a:pt x="230" y="60"/>
                  <a:pt x="220" y="70"/>
                  <a:pt x="220" y="82"/>
                </a:cubicBezTo>
                <a:cubicBezTo>
                  <a:pt x="220" y="86"/>
                  <a:pt x="221" y="90"/>
                  <a:pt x="223" y="94"/>
                </a:cubicBezTo>
                <a:cubicBezTo>
                  <a:pt x="166" y="172"/>
                  <a:pt x="166" y="172"/>
                  <a:pt x="166" y="172"/>
                </a:cubicBezTo>
                <a:cubicBezTo>
                  <a:pt x="164" y="172"/>
                  <a:pt x="163" y="171"/>
                  <a:pt x="161" y="171"/>
                </a:cubicBezTo>
                <a:cubicBezTo>
                  <a:pt x="156" y="171"/>
                  <a:pt x="153" y="173"/>
                  <a:pt x="149" y="174"/>
                </a:cubicBezTo>
                <a:cubicBezTo>
                  <a:pt x="99" y="134"/>
                  <a:pt x="99" y="134"/>
                  <a:pt x="99" y="134"/>
                </a:cubicBezTo>
                <a:cubicBezTo>
                  <a:pt x="99" y="134"/>
                  <a:pt x="99" y="134"/>
                  <a:pt x="99" y="133"/>
                </a:cubicBezTo>
                <a:cubicBezTo>
                  <a:pt x="99" y="121"/>
                  <a:pt x="89" y="111"/>
                  <a:pt x="77" y="111"/>
                </a:cubicBezTo>
                <a:cubicBezTo>
                  <a:pt x="64" y="111"/>
                  <a:pt x="55" y="121"/>
                  <a:pt x="55" y="133"/>
                </a:cubicBezTo>
                <a:cubicBezTo>
                  <a:pt x="55" y="133"/>
                  <a:pt x="55" y="133"/>
                  <a:pt x="55" y="134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17" y="0"/>
                  <a:pt x="17" y="0"/>
                  <a:pt x="1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66"/>
                  <a:pt x="0" y="266"/>
                  <a:pt x="0" y="266"/>
                </a:cubicBezTo>
                <a:cubicBezTo>
                  <a:pt x="265" y="266"/>
                  <a:pt x="265" y="266"/>
                  <a:pt x="265" y="266"/>
                </a:cubicBezTo>
                <a:cubicBezTo>
                  <a:pt x="265" y="249"/>
                  <a:pt x="265" y="249"/>
                  <a:pt x="265" y="249"/>
                </a:cubicBezTo>
                <a:lnTo>
                  <a:pt x="17" y="249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800" dirty="0">
              <a:solidFill>
                <a:srgbClr val="2F283C"/>
              </a:solidFill>
              <a:latin typeface="Calibri" panose="020F0502020204030204" pitchFamily="34" charset="0"/>
            </a:endParaRPr>
          </a:p>
        </p:txBody>
      </p:sp>
      <p:grpSp>
        <p:nvGrpSpPr>
          <p:cNvPr id="270" name="Group 269"/>
          <p:cNvGrpSpPr/>
          <p:nvPr/>
        </p:nvGrpSpPr>
        <p:grpSpPr>
          <a:xfrm>
            <a:off x="2941030" y="4869160"/>
            <a:ext cx="325143" cy="260352"/>
            <a:chOff x="5192713" y="4617410"/>
            <a:chExt cx="406400" cy="334962"/>
          </a:xfrm>
          <a:solidFill>
            <a:schemeClr val="accent3"/>
          </a:solidFill>
        </p:grpSpPr>
        <p:sp>
          <p:nvSpPr>
            <p:cNvPr id="271" name="Freeform 19"/>
            <p:cNvSpPr>
              <a:spLocks noEditPoints="1"/>
            </p:cNvSpPr>
            <p:nvPr/>
          </p:nvSpPr>
          <p:spPr bwMode="auto">
            <a:xfrm>
              <a:off x="5192713" y="4617410"/>
              <a:ext cx="406400" cy="334962"/>
            </a:xfrm>
            <a:custGeom>
              <a:avLst/>
              <a:gdLst/>
              <a:ahLst/>
              <a:cxnLst>
                <a:cxn ang="0">
                  <a:pos x="557" y="462"/>
                </a:cxn>
                <a:cxn ang="0">
                  <a:pos x="557" y="462"/>
                </a:cxn>
                <a:cxn ang="0">
                  <a:pos x="36" y="462"/>
                </a:cxn>
                <a:cxn ang="0">
                  <a:pos x="36" y="184"/>
                </a:cxn>
                <a:cxn ang="0">
                  <a:pos x="557" y="185"/>
                </a:cxn>
                <a:cxn ang="0">
                  <a:pos x="557" y="460"/>
                </a:cxn>
                <a:cxn ang="0">
                  <a:pos x="557" y="462"/>
                </a:cxn>
                <a:cxn ang="0">
                  <a:pos x="207" y="36"/>
                </a:cxn>
                <a:cxn ang="0">
                  <a:pos x="207" y="36"/>
                </a:cxn>
                <a:cxn ang="0">
                  <a:pos x="207" y="73"/>
                </a:cxn>
                <a:cxn ang="0">
                  <a:pos x="225" y="92"/>
                </a:cxn>
                <a:cxn ang="0">
                  <a:pos x="557" y="93"/>
                </a:cxn>
                <a:cxn ang="0">
                  <a:pos x="557" y="148"/>
                </a:cxn>
                <a:cxn ang="0">
                  <a:pos x="36" y="147"/>
                </a:cxn>
                <a:cxn ang="0">
                  <a:pos x="36" y="36"/>
                </a:cxn>
                <a:cxn ang="0">
                  <a:pos x="207" y="36"/>
                </a:cxn>
                <a:cxn ang="0">
                  <a:pos x="576" y="56"/>
                </a:cxn>
                <a:cxn ang="0">
                  <a:pos x="576" y="56"/>
                </a:cxn>
                <a:cxn ang="0">
                  <a:pos x="244" y="55"/>
                </a:cxn>
                <a:cxn ang="0">
                  <a:pos x="244" y="18"/>
                </a:cxn>
                <a:cxn ang="0">
                  <a:pos x="225" y="0"/>
                </a:cxn>
                <a:cxn ang="0">
                  <a:pos x="18" y="0"/>
                </a:cxn>
                <a:cxn ang="0">
                  <a:pos x="0" y="18"/>
                </a:cxn>
                <a:cxn ang="0">
                  <a:pos x="0" y="462"/>
                </a:cxn>
                <a:cxn ang="0">
                  <a:pos x="37" y="499"/>
                </a:cxn>
                <a:cxn ang="0">
                  <a:pos x="564" y="499"/>
                </a:cxn>
                <a:cxn ang="0">
                  <a:pos x="594" y="460"/>
                </a:cxn>
                <a:cxn ang="0">
                  <a:pos x="594" y="74"/>
                </a:cxn>
                <a:cxn ang="0">
                  <a:pos x="576" y="56"/>
                </a:cxn>
              </a:cxnLst>
              <a:rect l="0" t="0" r="r" b="b"/>
              <a:pathLst>
                <a:path w="594" h="499">
                  <a:moveTo>
                    <a:pt x="557" y="462"/>
                  </a:moveTo>
                  <a:lnTo>
                    <a:pt x="557" y="462"/>
                  </a:lnTo>
                  <a:lnTo>
                    <a:pt x="36" y="462"/>
                  </a:lnTo>
                  <a:lnTo>
                    <a:pt x="36" y="184"/>
                  </a:lnTo>
                  <a:lnTo>
                    <a:pt x="557" y="185"/>
                  </a:lnTo>
                  <a:lnTo>
                    <a:pt x="557" y="460"/>
                  </a:lnTo>
                  <a:lnTo>
                    <a:pt x="557" y="462"/>
                  </a:lnTo>
                  <a:close/>
                  <a:moveTo>
                    <a:pt x="207" y="36"/>
                  </a:moveTo>
                  <a:lnTo>
                    <a:pt x="207" y="36"/>
                  </a:lnTo>
                  <a:lnTo>
                    <a:pt x="207" y="73"/>
                  </a:lnTo>
                  <a:cubicBezTo>
                    <a:pt x="207" y="83"/>
                    <a:pt x="215" y="92"/>
                    <a:pt x="225" y="92"/>
                  </a:cubicBezTo>
                  <a:lnTo>
                    <a:pt x="557" y="93"/>
                  </a:lnTo>
                  <a:lnTo>
                    <a:pt x="557" y="148"/>
                  </a:lnTo>
                  <a:lnTo>
                    <a:pt x="36" y="147"/>
                  </a:lnTo>
                  <a:lnTo>
                    <a:pt x="36" y="36"/>
                  </a:lnTo>
                  <a:lnTo>
                    <a:pt x="207" y="36"/>
                  </a:lnTo>
                  <a:close/>
                  <a:moveTo>
                    <a:pt x="576" y="56"/>
                  </a:moveTo>
                  <a:lnTo>
                    <a:pt x="576" y="56"/>
                  </a:lnTo>
                  <a:lnTo>
                    <a:pt x="244" y="55"/>
                  </a:lnTo>
                  <a:lnTo>
                    <a:pt x="244" y="18"/>
                  </a:lnTo>
                  <a:cubicBezTo>
                    <a:pt x="244" y="9"/>
                    <a:pt x="235" y="0"/>
                    <a:pt x="225" y="0"/>
                  </a:cubicBezTo>
                  <a:lnTo>
                    <a:pt x="18" y="0"/>
                  </a:lnTo>
                  <a:cubicBezTo>
                    <a:pt x="8" y="0"/>
                    <a:pt x="0" y="9"/>
                    <a:pt x="0" y="18"/>
                  </a:cubicBezTo>
                  <a:lnTo>
                    <a:pt x="0" y="462"/>
                  </a:lnTo>
                  <a:cubicBezTo>
                    <a:pt x="0" y="482"/>
                    <a:pt x="16" y="499"/>
                    <a:pt x="37" y="499"/>
                  </a:cubicBezTo>
                  <a:lnTo>
                    <a:pt x="564" y="499"/>
                  </a:lnTo>
                  <a:cubicBezTo>
                    <a:pt x="576" y="499"/>
                    <a:pt x="594" y="494"/>
                    <a:pt x="594" y="460"/>
                  </a:cubicBezTo>
                  <a:lnTo>
                    <a:pt x="594" y="74"/>
                  </a:lnTo>
                  <a:cubicBezTo>
                    <a:pt x="594" y="64"/>
                    <a:pt x="586" y="56"/>
                    <a:pt x="576" y="5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auto">
            <a:xfrm>
              <a:off x="5268913" y="4844422"/>
              <a:ext cx="254000" cy="58737"/>
            </a:xfrm>
            <a:custGeom>
              <a:avLst/>
              <a:gdLst/>
              <a:ahLst/>
              <a:cxnLst>
                <a:cxn ang="0">
                  <a:pos x="353" y="0"/>
                </a:cxn>
                <a:cxn ang="0">
                  <a:pos x="353" y="0"/>
                </a:cxn>
                <a:cxn ang="0">
                  <a:pos x="335" y="19"/>
                </a:cxn>
                <a:cxn ang="0">
                  <a:pos x="304" y="49"/>
                </a:cxn>
                <a:cxn ang="0">
                  <a:pos x="68" y="49"/>
                </a:cxn>
                <a:cxn ang="0">
                  <a:pos x="37" y="19"/>
                </a:cxn>
                <a:cxn ang="0">
                  <a:pos x="18" y="0"/>
                </a:cxn>
                <a:cxn ang="0">
                  <a:pos x="0" y="19"/>
                </a:cxn>
                <a:cxn ang="0">
                  <a:pos x="68" y="86"/>
                </a:cxn>
                <a:cxn ang="0">
                  <a:pos x="304" y="86"/>
                </a:cxn>
                <a:cxn ang="0">
                  <a:pos x="372" y="19"/>
                </a:cxn>
                <a:cxn ang="0">
                  <a:pos x="353" y="0"/>
                </a:cxn>
              </a:cxnLst>
              <a:rect l="0" t="0" r="r" b="b"/>
              <a:pathLst>
                <a:path w="372" h="86">
                  <a:moveTo>
                    <a:pt x="353" y="0"/>
                  </a:moveTo>
                  <a:lnTo>
                    <a:pt x="353" y="0"/>
                  </a:lnTo>
                  <a:cubicBezTo>
                    <a:pt x="343" y="0"/>
                    <a:pt x="335" y="9"/>
                    <a:pt x="335" y="19"/>
                  </a:cubicBezTo>
                  <a:cubicBezTo>
                    <a:pt x="335" y="35"/>
                    <a:pt x="321" y="49"/>
                    <a:pt x="304" y="49"/>
                  </a:cubicBezTo>
                  <a:lnTo>
                    <a:pt x="68" y="49"/>
                  </a:lnTo>
                  <a:cubicBezTo>
                    <a:pt x="51" y="49"/>
                    <a:pt x="37" y="35"/>
                    <a:pt x="37" y="19"/>
                  </a:cubicBezTo>
                  <a:cubicBezTo>
                    <a:pt x="37" y="9"/>
                    <a:pt x="2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56"/>
                    <a:pt x="30" y="86"/>
                    <a:pt x="68" y="86"/>
                  </a:cubicBezTo>
                  <a:lnTo>
                    <a:pt x="304" y="86"/>
                  </a:lnTo>
                  <a:cubicBezTo>
                    <a:pt x="341" y="86"/>
                    <a:pt x="372" y="56"/>
                    <a:pt x="372" y="19"/>
                  </a:cubicBezTo>
                  <a:cubicBezTo>
                    <a:pt x="372" y="9"/>
                    <a:pt x="364" y="0"/>
                    <a:pt x="35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auto">
            <a:xfrm>
              <a:off x="5351463" y="4768222"/>
              <a:ext cx="88900" cy="92075"/>
            </a:xfrm>
            <a:custGeom>
              <a:avLst/>
              <a:gdLst/>
              <a:ahLst/>
              <a:cxnLst>
                <a:cxn ang="0">
                  <a:pos x="53" y="131"/>
                </a:cxn>
                <a:cxn ang="0">
                  <a:pos x="53" y="131"/>
                </a:cxn>
                <a:cxn ang="0">
                  <a:pos x="66" y="137"/>
                </a:cxn>
                <a:cxn ang="0">
                  <a:pos x="79" y="131"/>
                </a:cxn>
                <a:cxn ang="0">
                  <a:pos x="125" y="86"/>
                </a:cxn>
                <a:cxn ang="0">
                  <a:pos x="125" y="60"/>
                </a:cxn>
                <a:cxn ang="0">
                  <a:pos x="99" y="60"/>
                </a:cxn>
                <a:cxn ang="0">
                  <a:pos x="85" y="73"/>
                </a:cxn>
                <a:cxn ang="0">
                  <a:pos x="85" y="19"/>
                </a:cxn>
                <a:cxn ang="0">
                  <a:pos x="67" y="0"/>
                </a:cxn>
                <a:cxn ang="0">
                  <a:pos x="48" y="19"/>
                </a:cxn>
                <a:cxn ang="0">
                  <a:pos x="48" y="74"/>
                </a:cxn>
                <a:cxn ang="0">
                  <a:pos x="33" y="59"/>
                </a:cxn>
                <a:cxn ang="0">
                  <a:pos x="7" y="59"/>
                </a:cxn>
                <a:cxn ang="0">
                  <a:pos x="7" y="85"/>
                </a:cxn>
                <a:cxn ang="0">
                  <a:pos x="53" y="131"/>
                </a:cxn>
              </a:cxnLst>
              <a:rect l="0" t="0" r="r" b="b"/>
              <a:pathLst>
                <a:path w="132" h="137">
                  <a:moveTo>
                    <a:pt x="53" y="131"/>
                  </a:moveTo>
                  <a:lnTo>
                    <a:pt x="53" y="131"/>
                  </a:lnTo>
                  <a:cubicBezTo>
                    <a:pt x="57" y="135"/>
                    <a:pt x="62" y="137"/>
                    <a:pt x="66" y="137"/>
                  </a:cubicBezTo>
                  <a:cubicBezTo>
                    <a:pt x="71" y="137"/>
                    <a:pt x="76" y="135"/>
                    <a:pt x="79" y="131"/>
                  </a:cubicBezTo>
                  <a:lnTo>
                    <a:pt x="125" y="86"/>
                  </a:lnTo>
                  <a:cubicBezTo>
                    <a:pt x="132" y="79"/>
                    <a:pt x="132" y="67"/>
                    <a:pt x="125" y="60"/>
                  </a:cubicBezTo>
                  <a:cubicBezTo>
                    <a:pt x="117" y="53"/>
                    <a:pt x="106" y="53"/>
                    <a:pt x="99" y="60"/>
                  </a:cubicBezTo>
                  <a:lnTo>
                    <a:pt x="85" y="73"/>
                  </a:lnTo>
                  <a:lnTo>
                    <a:pt x="85" y="19"/>
                  </a:lnTo>
                  <a:cubicBezTo>
                    <a:pt x="85" y="9"/>
                    <a:pt x="77" y="0"/>
                    <a:pt x="67" y="0"/>
                  </a:cubicBezTo>
                  <a:cubicBezTo>
                    <a:pt x="57" y="0"/>
                    <a:pt x="48" y="9"/>
                    <a:pt x="48" y="19"/>
                  </a:cubicBezTo>
                  <a:lnTo>
                    <a:pt x="48" y="74"/>
                  </a:lnTo>
                  <a:lnTo>
                    <a:pt x="33" y="59"/>
                  </a:lnTo>
                  <a:cubicBezTo>
                    <a:pt x="26" y="52"/>
                    <a:pt x="14" y="52"/>
                    <a:pt x="7" y="59"/>
                  </a:cubicBezTo>
                  <a:cubicBezTo>
                    <a:pt x="0" y="66"/>
                    <a:pt x="0" y="78"/>
                    <a:pt x="7" y="85"/>
                  </a:cubicBezTo>
                  <a:lnTo>
                    <a:pt x="53" y="13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74" name="Freeform 25"/>
          <p:cNvSpPr>
            <a:spLocks noEditPoints="1"/>
          </p:cNvSpPr>
          <p:nvPr/>
        </p:nvSpPr>
        <p:spPr bwMode="auto">
          <a:xfrm>
            <a:off x="2899574" y="2955897"/>
            <a:ext cx="347774" cy="302982"/>
          </a:xfrm>
          <a:custGeom>
            <a:avLst/>
            <a:gdLst/>
            <a:ahLst/>
            <a:cxnLst>
              <a:cxn ang="0">
                <a:pos x="632" y="686"/>
              </a:cxn>
              <a:cxn ang="0">
                <a:pos x="632" y="410"/>
              </a:cxn>
              <a:cxn ang="0">
                <a:pos x="632" y="686"/>
              </a:cxn>
              <a:cxn ang="0">
                <a:pos x="90" y="533"/>
              </a:cxn>
              <a:cxn ang="0">
                <a:pos x="246" y="670"/>
              </a:cxn>
              <a:cxn ang="0">
                <a:pos x="246" y="71"/>
              </a:cxn>
              <a:cxn ang="0">
                <a:pos x="182" y="208"/>
              </a:cxn>
              <a:cxn ang="0">
                <a:pos x="246" y="71"/>
              </a:cxn>
              <a:cxn ang="0">
                <a:pos x="652" y="208"/>
              </a:cxn>
              <a:cxn ang="0">
                <a:pos x="495" y="71"/>
              </a:cxn>
              <a:cxn ang="0">
                <a:pos x="458" y="487"/>
              </a:cxn>
              <a:cxn ang="0">
                <a:pos x="394" y="487"/>
              </a:cxn>
              <a:cxn ang="0">
                <a:pos x="522" y="255"/>
              </a:cxn>
              <a:cxn ang="0">
                <a:pos x="534" y="392"/>
              </a:cxn>
              <a:cxn ang="0">
                <a:pos x="394" y="533"/>
              </a:cxn>
              <a:cxn ang="0">
                <a:pos x="449" y="533"/>
              </a:cxn>
              <a:cxn ang="0">
                <a:pos x="495" y="671"/>
              </a:cxn>
              <a:cxn ang="0">
                <a:pos x="394" y="533"/>
              </a:cxn>
              <a:cxn ang="0">
                <a:pos x="348" y="533"/>
              </a:cxn>
              <a:cxn ang="0">
                <a:pos x="231" y="533"/>
              </a:cxn>
              <a:cxn ang="0">
                <a:pos x="348" y="50"/>
              </a:cxn>
              <a:cxn ang="0">
                <a:pos x="348" y="208"/>
              </a:cxn>
              <a:cxn ang="0">
                <a:pos x="348" y="50"/>
              </a:cxn>
              <a:cxn ang="0">
                <a:pos x="511" y="208"/>
              </a:cxn>
              <a:cxn ang="0">
                <a:pos x="394" y="50"/>
              </a:cxn>
              <a:cxn ang="0">
                <a:pos x="208" y="371"/>
              </a:cxn>
              <a:cxn ang="0">
                <a:pos x="219" y="255"/>
              </a:cxn>
              <a:cxn ang="0">
                <a:pos x="348" y="487"/>
              </a:cxn>
              <a:cxn ang="0">
                <a:pos x="208" y="371"/>
              </a:cxn>
              <a:cxn ang="0">
                <a:pos x="46" y="371"/>
              </a:cxn>
              <a:cxn ang="0">
                <a:pos x="171" y="255"/>
              </a:cxn>
              <a:cxn ang="0">
                <a:pos x="171" y="487"/>
              </a:cxn>
              <a:cxn ang="0">
                <a:pos x="46" y="371"/>
              </a:cxn>
              <a:cxn ang="0">
                <a:pos x="632" y="363"/>
              </a:cxn>
              <a:cxn ang="0">
                <a:pos x="580" y="371"/>
              </a:cxn>
              <a:cxn ang="0">
                <a:pos x="674" y="255"/>
              </a:cxn>
              <a:cxn ang="0">
                <a:pos x="695" y="375"/>
              </a:cxn>
              <a:cxn ang="0">
                <a:pos x="925" y="781"/>
              </a:cxn>
              <a:cxn ang="0">
                <a:pos x="789" y="645"/>
              </a:cxn>
              <a:cxn ang="0">
                <a:pos x="741" y="399"/>
              </a:cxn>
              <a:cxn ang="0">
                <a:pos x="711" y="223"/>
              </a:cxn>
              <a:cxn ang="0">
                <a:pos x="371" y="0"/>
              </a:cxn>
              <a:cxn ang="0">
                <a:pos x="30" y="223"/>
              </a:cxn>
              <a:cxn ang="0">
                <a:pos x="30" y="518"/>
              </a:cxn>
              <a:cxn ang="0">
                <a:pos x="371" y="742"/>
              </a:cxn>
              <a:cxn ang="0">
                <a:pos x="632" y="732"/>
              </a:cxn>
              <a:cxn ang="0">
                <a:pos x="892" y="814"/>
              </a:cxn>
              <a:cxn ang="0">
                <a:pos x="925" y="814"/>
              </a:cxn>
            </a:cxnLst>
            <a:rect l="0" t="0" r="r" b="b"/>
            <a:pathLst>
              <a:path w="934" h="820">
                <a:moveTo>
                  <a:pt x="632" y="686"/>
                </a:moveTo>
                <a:lnTo>
                  <a:pt x="632" y="686"/>
                </a:lnTo>
                <a:cubicBezTo>
                  <a:pt x="556" y="686"/>
                  <a:pt x="494" y="624"/>
                  <a:pt x="494" y="548"/>
                </a:cubicBezTo>
                <a:cubicBezTo>
                  <a:pt x="494" y="472"/>
                  <a:pt x="556" y="410"/>
                  <a:pt x="632" y="410"/>
                </a:cubicBezTo>
                <a:cubicBezTo>
                  <a:pt x="709" y="410"/>
                  <a:pt x="771" y="472"/>
                  <a:pt x="771" y="548"/>
                </a:cubicBezTo>
                <a:cubicBezTo>
                  <a:pt x="771" y="624"/>
                  <a:pt x="709" y="686"/>
                  <a:pt x="632" y="686"/>
                </a:cubicBezTo>
                <a:close/>
                <a:moveTo>
                  <a:pt x="90" y="533"/>
                </a:moveTo>
                <a:lnTo>
                  <a:pt x="90" y="533"/>
                </a:lnTo>
                <a:lnTo>
                  <a:pt x="182" y="533"/>
                </a:lnTo>
                <a:cubicBezTo>
                  <a:pt x="197" y="588"/>
                  <a:pt x="219" y="635"/>
                  <a:pt x="246" y="670"/>
                </a:cubicBezTo>
                <a:cubicBezTo>
                  <a:pt x="180" y="643"/>
                  <a:pt x="125" y="594"/>
                  <a:pt x="90" y="533"/>
                </a:cubicBezTo>
                <a:close/>
                <a:moveTo>
                  <a:pt x="246" y="71"/>
                </a:moveTo>
                <a:lnTo>
                  <a:pt x="246" y="71"/>
                </a:lnTo>
                <a:cubicBezTo>
                  <a:pt x="219" y="106"/>
                  <a:pt x="197" y="153"/>
                  <a:pt x="182" y="208"/>
                </a:cubicBezTo>
                <a:lnTo>
                  <a:pt x="90" y="208"/>
                </a:lnTo>
                <a:cubicBezTo>
                  <a:pt x="125" y="147"/>
                  <a:pt x="180" y="98"/>
                  <a:pt x="246" y="71"/>
                </a:cubicBezTo>
                <a:close/>
                <a:moveTo>
                  <a:pt x="652" y="208"/>
                </a:moveTo>
                <a:lnTo>
                  <a:pt x="652" y="208"/>
                </a:lnTo>
                <a:lnTo>
                  <a:pt x="560" y="208"/>
                </a:lnTo>
                <a:cubicBezTo>
                  <a:pt x="545" y="153"/>
                  <a:pt x="523" y="106"/>
                  <a:pt x="495" y="71"/>
                </a:cubicBezTo>
                <a:cubicBezTo>
                  <a:pt x="561" y="98"/>
                  <a:pt x="616" y="147"/>
                  <a:pt x="652" y="208"/>
                </a:cubicBezTo>
                <a:close/>
                <a:moveTo>
                  <a:pt x="458" y="487"/>
                </a:moveTo>
                <a:lnTo>
                  <a:pt x="458" y="487"/>
                </a:lnTo>
                <a:lnTo>
                  <a:pt x="394" y="487"/>
                </a:lnTo>
                <a:lnTo>
                  <a:pt x="394" y="255"/>
                </a:lnTo>
                <a:lnTo>
                  <a:pt x="522" y="255"/>
                </a:lnTo>
                <a:cubicBezTo>
                  <a:pt x="530" y="291"/>
                  <a:pt x="534" y="330"/>
                  <a:pt x="534" y="371"/>
                </a:cubicBezTo>
                <a:lnTo>
                  <a:pt x="534" y="392"/>
                </a:lnTo>
                <a:cubicBezTo>
                  <a:pt x="499" y="414"/>
                  <a:pt x="472" y="447"/>
                  <a:pt x="458" y="487"/>
                </a:cubicBezTo>
                <a:close/>
                <a:moveTo>
                  <a:pt x="394" y="533"/>
                </a:moveTo>
                <a:lnTo>
                  <a:pt x="394" y="533"/>
                </a:lnTo>
                <a:lnTo>
                  <a:pt x="449" y="533"/>
                </a:lnTo>
                <a:cubicBezTo>
                  <a:pt x="448" y="538"/>
                  <a:pt x="448" y="543"/>
                  <a:pt x="448" y="548"/>
                </a:cubicBezTo>
                <a:cubicBezTo>
                  <a:pt x="448" y="595"/>
                  <a:pt x="466" y="638"/>
                  <a:pt x="495" y="671"/>
                </a:cubicBezTo>
                <a:cubicBezTo>
                  <a:pt x="463" y="684"/>
                  <a:pt x="429" y="692"/>
                  <a:pt x="394" y="694"/>
                </a:cubicBezTo>
                <a:lnTo>
                  <a:pt x="394" y="533"/>
                </a:lnTo>
                <a:close/>
                <a:moveTo>
                  <a:pt x="348" y="533"/>
                </a:moveTo>
                <a:lnTo>
                  <a:pt x="348" y="533"/>
                </a:lnTo>
                <a:lnTo>
                  <a:pt x="348" y="691"/>
                </a:lnTo>
                <a:cubicBezTo>
                  <a:pt x="298" y="677"/>
                  <a:pt x="255" y="616"/>
                  <a:pt x="231" y="533"/>
                </a:cubicBezTo>
                <a:lnTo>
                  <a:pt x="348" y="533"/>
                </a:lnTo>
                <a:close/>
                <a:moveTo>
                  <a:pt x="348" y="50"/>
                </a:moveTo>
                <a:lnTo>
                  <a:pt x="348" y="50"/>
                </a:lnTo>
                <a:lnTo>
                  <a:pt x="348" y="208"/>
                </a:lnTo>
                <a:lnTo>
                  <a:pt x="231" y="208"/>
                </a:lnTo>
                <a:cubicBezTo>
                  <a:pt x="255" y="125"/>
                  <a:pt x="298" y="64"/>
                  <a:pt x="348" y="50"/>
                </a:cubicBezTo>
                <a:close/>
                <a:moveTo>
                  <a:pt x="511" y="208"/>
                </a:moveTo>
                <a:lnTo>
                  <a:pt x="511" y="208"/>
                </a:lnTo>
                <a:lnTo>
                  <a:pt x="394" y="208"/>
                </a:lnTo>
                <a:lnTo>
                  <a:pt x="394" y="50"/>
                </a:lnTo>
                <a:cubicBezTo>
                  <a:pt x="443" y="64"/>
                  <a:pt x="486" y="125"/>
                  <a:pt x="511" y="208"/>
                </a:cubicBezTo>
                <a:close/>
                <a:moveTo>
                  <a:pt x="208" y="371"/>
                </a:moveTo>
                <a:lnTo>
                  <a:pt x="208" y="371"/>
                </a:lnTo>
                <a:cubicBezTo>
                  <a:pt x="208" y="330"/>
                  <a:pt x="212" y="291"/>
                  <a:pt x="219" y="255"/>
                </a:cubicBezTo>
                <a:lnTo>
                  <a:pt x="348" y="255"/>
                </a:lnTo>
                <a:lnTo>
                  <a:pt x="348" y="487"/>
                </a:lnTo>
                <a:lnTo>
                  <a:pt x="219" y="487"/>
                </a:lnTo>
                <a:cubicBezTo>
                  <a:pt x="212" y="450"/>
                  <a:pt x="208" y="411"/>
                  <a:pt x="208" y="371"/>
                </a:cubicBezTo>
                <a:close/>
                <a:moveTo>
                  <a:pt x="46" y="371"/>
                </a:moveTo>
                <a:lnTo>
                  <a:pt x="46" y="371"/>
                </a:lnTo>
                <a:cubicBezTo>
                  <a:pt x="46" y="330"/>
                  <a:pt x="54" y="291"/>
                  <a:pt x="68" y="255"/>
                </a:cubicBezTo>
                <a:lnTo>
                  <a:pt x="171" y="255"/>
                </a:lnTo>
                <a:cubicBezTo>
                  <a:pt x="165" y="291"/>
                  <a:pt x="161" y="330"/>
                  <a:pt x="161" y="371"/>
                </a:cubicBezTo>
                <a:cubicBezTo>
                  <a:pt x="161" y="411"/>
                  <a:pt x="165" y="450"/>
                  <a:pt x="171" y="487"/>
                </a:cubicBezTo>
                <a:lnTo>
                  <a:pt x="68" y="487"/>
                </a:lnTo>
                <a:cubicBezTo>
                  <a:pt x="54" y="450"/>
                  <a:pt x="46" y="411"/>
                  <a:pt x="46" y="371"/>
                </a:cubicBezTo>
                <a:close/>
                <a:moveTo>
                  <a:pt x="632" y="363"/>
                </a:moveTo>
                <a:lnTo>
                  <a:pt x="632" y="363"/>
                </a:lnTo>
                <a:cubicBezTo>
                  <a:pt x="614" y="363"/>
                  <a:pt x="597" y="366"/>
                  <a:pt x="580" y="371"/>
                </a:cubicBezTo>
                <a:lnTo>
                  <a:pt x="580" y="371"/>
                </a:lnTo>
                <a:cubicBezTo>
                  <a:pt x="580" y="330"/>
                  <a:pt x="577" y="291"/>
                  <a:pt x="570" y="255"/>
                </a:cubicBezTo>
                <a:lnTo>
                  <a:pt x="674" y="255"/>
                </a:lnTo>
                <a:cubicBezTo>
                  <a:pt x="688" y="291"/>
                  <a:pt x="696" y="330"/>
                  <a:pt x="696" y="371"/>
                </a:cubicBezTo>
                <a:cubicBezTo>
                  <a:pt x="696" y="372"/>
                  <a:pt x="695" y="373"/>
                  <a:pt x="695" y="375"/>
                </a:cubicBezTo>
                <a:cubicBezTo>
                  <a:pt x="676" y="367"/>
                  <a:pt x="655" y="363"/>
                  <a:pt x="632" y="363"/>
                </a:cubicBezTo>
                <a:close/>
                <a:moveTo>
                  <a:pt x="925" y="781"/>
                </a:moveTo>
                <a:lnTo>
                  <a:pt x="925" y="781"/>
                </a:lnTo>
                <a:lnTo>
                  <a:pt x="789" y="645"/>
                </a:lnTo>
                <a:cubicBezTo>
                  <a:pt x="807" y="617"/>
                  <a:pt x="817" y="583"/>
                  <a:pt x="817" y="548"/>
                </a:cubicBezTo>
                <a:cubicBezTo>
                  <a:pt x="817" y="487"/>
                  <a:pt x="787" y="432"/>
                  <a:pt x="741" y="399"/>
                </a:cubicBezTo>
                <a:cubicBezTo>
                  <a:pt x="741" y="389"/>
                  <a:pt x="742" y="380"/>
                  <a:pt x="742" y="371"/>
                </a:cubicBezTo>
                <a:cubicBezTo>
                  <a:pt x="742" y="318"/>
                  <a:pt x="731" y="268"/>
                  <a:pt x="711" y="223"/>
                </a:cubicBezTo>
                <a:cubicBezTo>
                  <a:pt x="711" y="222"/>
                  <a:pt x="711" y="222"/>
                  <a:pt x="710" y="221"/>
                </a:cubicBezTo>
                <a:cubicBezTo>
                  <a:pt x="653" y="91"/>
                  <a:pt x="522" y="0"/>
                  <a:pt x="371" y="0"/>
                </a:cubicBezTo>
                <a:cubicBezTo>
                  <a:pt x="219" y="0"/>
                  <a:pt x="89" y="90"/>
                  <a:pt x="31" y="221"/>
                </a:cubicBezTo>
                <a:cubicBezTo>
                  <a:pt x="31" y="222"/>
                  <a:pt x="30" y="222"/>
                  <a:pt x="30" y="223"/>
                </a:cubicBezTo>
                <a:cubicBezTo>
                  <a:pt x="10" y="268"/>
                  <a:pt x="0" y="318"/>
                  <a:pt x="0" y="371"/>
                </a:cubicBezTo>
                <a:cubicBezTo>
                  <a:pt x="0" y="423"/>
                  <a:pt x="10" y="473"/>
                  <a:pt x="30" y="518"/>
                </a:cubicBezTo>
                <a:cubicBezTo>
                  <a:pt x="30" y="519"/>
                  <a:pt x="31" y="520"/>
                  <a:pt x="31" y="520"/>
                </a:cubicBezTo>
                <a:cubicBezTo>
                  <a:pt x="89" y="651"/>
                  <a:pt x="219" y="742"/>
                  <a:pt x="371" y="742"/>
                </a:cubicBezTo>
                <a:cubicBezTo>
                  <a:pt x="427" y="742"/>
                  <a:pt x="484" y="729"/>
                  <a:pt x="534" y="704"/>
                </a:cubicBezTo>
                <a:cubicBezTo>
                  <a:pt x="563" y="722"/>
                  <a:pt x="596" y="732"/>
                  <a:pt x="632" y="732"/>
                </a:cubicBezTo>
                <a:cubicBezTo>
                  <a:pt x="682" y="732"/>
                  <a:pt x="726" y="713"/>
                  <a:pt x="759" y="681"/>
                </a:cubicBezTo>
                <a:lnTo>
                  <a:pt x="892" y="814"/>
                </a:lnTo>
                <a:cubicBezTo>
                  <a:pt x="896" y="818"/>
                  <a:pt x="902" y="820"/>
                  <a:pt x="908" y="820"/>
                </a:cubicBezTo>
                <a:cubicBezTo>
                  <a:pt x="914" y="820"/>
                  <a:pt x="920" y="818"/>
                  <a:pt x="925" y="814"/>
                </a:cubicBezTo>
                <a:cubicBezTo>
                  <a:pt x="934" y="805"/>
                  <a:pt x="934" y="790"/>
                  <a:pt x="925" y="781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6" name="Freeform 43"/>
          <p:cNvSpPr>
            <a:spLocks noEditPoints="1"/>
          </p:cNvSpPr>
          <p:nvPr/>
        </p:nvSpPr>
        <p:spPr bwMode="auto">
          <a:xfrm>
            <a:off x="2964425" y="3847667"/>
            <a:ext cx="218073" cy="27310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361"/>
              </a:cxn>
              <a:cxn ang="0">
                <a:pos x="265" y="361"/>
              </a:cxn>
              <a:cxn ang="0">
                <a:pos x="265" y="96"/>
              </a:cxn>
              <a:cxn ang="0">
                <a:pos x="168" y="0"/>
              </a:cxn>
              <a:cxn ang="0">
                <a:pos x="0" y="0"/>
              </a:cxn>
              <a:cxn ang="0">
                <a:pos x="0" y="0"/>
              </a:cxn>
              <a:cxn ang="0">
                <a:pos x="168" y="0"/>
              </a:cxn>
              <a:cxn ang="0">
                <a:pos x="168" y="0"/>
              </a:cxn>
              <a:cxn ang="0">
                <a:pos x="168" y="96"/>
              </a:cxn>
              <a:cxn ang="0">
                <a:pos x="265" y="96"/>
              </a:cxn>
              <a:cxn ang="0">
                <a:pos x="203" y="223"/>
              </a:cxn>
              <a:cxn ang="0">
                <a:pos x="203" y="223"/>
              </a:cxn>
              <a:cxn ang="0">
                <a:pos x="179" y="280"/>
              </a:cxn>
              <a:cxn ang="0">
                <a:pos x="126" y="301"/>
              </a:cxn>
              <a:cxn ang="0">
                <a:pos x="48" y="223"/>
              </a:cxn>
              <a:cxn ang="0">
                <a:pos x="126" y="145"/>
              </a:cxn>
              <a:cxn ang="0">
                <a:pos x="132" y="145"/>
              </a:cxn>
              <a:cxn ang="0">
                <a:pos x="132" y="223"/>
              </a:cxn>
              <a:cxn ang="0">
                <a:pos x="132" y="223"/>
              </a:cxn>
              <a:cxn ang="0">
                <a:pos x="216" y="223"/>
              </a:cxn>
              <a:cxn ang="0">
                <a:pos x="132" y="133"/>
              </a:cxn>
              <a:cxn ang="0">
                <a:pos x="132" y="223"/>
              </a:cxn>
              <a:cxn ang="0">
                <a:pos x="132" y="223"/>
              </a:cxn>
            </a:cxnLst>
            <a:rect l="0" t="0" r="r" b="b"/>
            <a:pathLst>
              <a:path w="265" h="361">
                <a:moveTo>
                  <a:pt x="0" y="0"/>
                </a:moveTo>
                <a:lnTo>
                  <a:pt x="0" y="0"/>
                </a:lnTo>
                <a:lnTo>
                  <a:pt x="0" y="361"/>
                </a:lnTo>
                <a:lnTo>
                  <a:pt x="265" y="361"/>
                </a:lnTo>
                <a:lnTo>
                  <a:pt x="265" y="96"/>
                </a:lnTo>
                <a:lnTo>
                  <a:pt x="168" y="0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68" y="0"/>
                </a:moveTo>
                <a:lnTo>
                  <a:pt x="168" y="0"/>
                </a:lnTo>
                <a:lnTo>
                  <a:pt x="168" y="96"/>
                </a:lnTo>
                <a:lnTo>
                  <a:pt x="265" y="96"/>
                </a:lnTo>
                <a:moveTo>
                  <a:pt x="203" y="223"/>
                </a:moveTo>
                <a:lnTo>
                  <a:pt x="203" y="223"/>
                </a:lnTo>
                <a:cubicBezTo>
                  <a:pt x="203" y="246"/>
                  <a:pt x="194" y="266"/>
                  <a:pt x="179" y="280"/>
                </a:cubicBezTo>
                <a:cubicBezTo>
                  <a:pt x="165" y="293"/>
                  <a:pt x="146" y="301"/>
                  <a:pt x="126" y="301"/>
                </a:cubicBezTo>
                <a:cubicBezTo>
                  <a:pt x="83" y="301"/>
                  <a:pt x="48" y="266"/>
                  <a:pt x="48" y="223"/>
                </a:cubicBezTo>
                <a:cubicBezTo>
                  <a:pt x="48" y="180"/>
                  <a:pt x="83" y="145"/>
                  <a:pt x="126" y="145"/>
                </a:cubicBezTo>
                <a:lnTo>
                  <a:pt x="132" y="145"/>
                </a:lnTo>
                <a:moveTo>
                  <a:pt x="132" y="223"/>
                </a:moveTo>
                <a:lnTo>
                  <a:pt x="132" y="223"/>
                </a:lnTo>
                <a:lnTo>
                  <a:pt x="216" y="223"/>
                </a:lnTo>
                <a:cubicBezTo>
                  <a:pt x="216" y="175"/>
                  <a:pt x="179" y="136"/>
                  <a:pt x="132" y="133"/>
                </a:cubicBezTo>
                <a:lnTo>
                  <a:pt x="132" y="223"/>
                </a:lnTo>
                <a:lnTo>
                  <a:pt x="132" y="223"/>
                </a:lnTo>
                <a:close/>
              </a:path>
            </a:pathLst>
          </a:custGeom>
          <a:noFill/>
          <a:ln w="19050" cap="rnd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5" name="Text Box 76"/>
          <p:cNvSpPr txBox="1"/>
          <p:nvPr/>
        </p:nvSpPr>
        <p:spPr>
          <a:xfrm>
            <a:off x="2605777" y="3305034"/>
            <a:ext cx="891647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00" b="1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</a:rPr>
              <a:t>Over </a:t>
            </a:r>
            <a:r>
              <a:rPr lang="en-GB" sz="800" b="1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</a:rPr>
              <a:t>1,500 </a:t>
            </a:r>
            <a:r>
              <a:rPr lang="en-GB" sz="800" b="1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</a:rPr>
              <a:t>innovation profiles </a:t>
            </a:r>
          </a:p>
        </p:txBody>
      </p:sp>
      <p:sp>
        <p:nvSpPr>
          <p:cNvPr id="299" name="Text Box 77"/>
          <p:cNvSpPr txBox="1"/>
          <p:nvPr/>
        </p:nvSpPr>
        <p:spPr>
          <a:xfrm>
            <a:off x="2686717" y="5172378"/>
            <a:ext cx="852275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00" b="1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Innovation Landscape Reports </a:t>
            </a:r>
          </a:p>
        </p:txBody>
      </p:sp>
      <p:sp>
        <p:nvSpPr>
          <p:cNvPr id="317" name="Text Box 77"/>
          <p:cNvSpPr txBox="1"/>
          <p:nvPr/>
        </p:nvSpPr>
        <p:spPr>
          <a:xfrm>
            <a:off x="2749793" y="4153952"/>
            <a:ext cx="687132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00" b="1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50 Disruptor Case Studies per year </a:t>
            </a:r>
          </a:p>
        </p:txBody>
      </p:sp>
      <p:sp>
        <p:nvSpPr>
          <p:cNvPr id="275" name="Text Box 79"/>
          <p:cNvSpPr txBox="1"/>
          <p:nvPr/>
        </p:nvSpPr>
        <p:spPr>
          <a:xfrm>
            <a:off x="3779912" y="4525193"/>
            <a:ext cx="936104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Techno </a:t>
            </a:r>
            <a:r>
              <a:rPr lang="en-GB" sz="800" b="1" kern="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Economic </a:t>
            </a: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Data  for 40+ countries </a:t>
            </a:r>
          </a:p>
        </p:txBody>
      </p:sp>
      <p:grpSp>
        <p:nvGrpSpPr>
          <p:cNvPr id="307" name="164 Grupo"/>
          <p:cNvGrpSpPr/>
          <p:nvPr/>
        </p:nvGrpSpPr>
        <p:grpSpPr>
          <a:xfrm>
            <a:off x="4041017" y="4169707"/>
            <a:ext cx="396259" cy="329323"/>
            <a:chOff x="665163" y="3055937"/>
            <a:chExt cx="469900" cy="390525"/>
          </a:xfrm>
          <a:solidFill>
            <a:schemeClr val="accent6"/>
          </a:solidFill>
        </p:grpSpPr>
        <p:sp>
          <p:nvSpPr>
            <p:cNvPr id="308" name="Freeform 14"/>
            <p:cNvSpPr>
              <a:spLocks/>
            </p:cNvSpPr>
            <p:nvPr/>
          </p:nvSpPr>
          <p:spPr bwMode="auto">
            <a:xfrm>
              <a:off x="736600" y="3055937"/>
              <a:ext cx="317500" cy="193675"/>
            </a:xfrm>
            <a:custGeom>
              <a:avLst/>
              <a:gdLst/>
              <a:ahLst/>
              <a:cxnLst>
                <a:cxn ang="0">
                  <a:pos x="6" y="91"/>
                </a:cxn>
                <a:cxn ang="0">
                  <a:pos x="9" y="90"/>
                </a:cxn>
                <a:cxn ang="0">
                  <a:pos x="59" y="46"/>
                </a:cxn>
                <a:cxn ang="0">
                  <a:pos x="91" y="62"/>
                </a:cxn>
                <a:cxn ang="0">
                  <a:pos x="96" y="61"/>
                </a:cxn>
                <a:cxn ang="0">
                  <a:pos x="140" y="17"/>
                </a:cxn>
                <a:cxn ang="0">
                  <a:pos x="140" y="30"/>
                </a:cxn>
                <a:cxn ang="0">
                  <a:pos x="145" y="35"/>
                </a:cxn>
                <a:cxn ang="0">
                  <a:pos x="150" y="30"/>
                </a:cxn>
                <a:cxn ang="0">
                  <a:pos x="150" y="5"/>
                </a:cxn>
                <a:cxn ang="0">
                  <a:pos x="150" y="3"/>
                </a:cxn>
                <a:cxn ang="0">
                  <a:pos x="149" y="2"/>
                </a:cxn>
                <a:cxn ang="0">
                  <a:pos x="149" y="2"/>
                </a:cxn>
                <a:cxn ang="0">
                  <a:pos x="148" y="2"/>
                </a:cxn>
                <a:cxn ang="0">
                  <a:pos x="147" y="1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15" y="5"/>
                </a:cxn>
                <a:cxn ang="0">
                  <a:pos x="120" y="10"/>
                </a:cxn>
                <a:cxn ang="0">
                  <a:pos x="133" y="10"/>
                </a:cxn>
                <a:cxn ang="0">
                  <a:pos x="92" y="51"/>
                </a:cxn>
                <a:cxn ang="0">
                  <a:pos x="60" y="36"/>
                </a:cxn>
                <a:cxn ang="0">
                  <a:pos x="55" y="36"/>
                </a:cxn>
                <a:cxn ang="0">
                  <a:pos x="2" y="83"/>
                </a:cxn>
                <a:cxn ang="0">
                  <a:pos x="2" y="90"/>
                </a:cxn>
                <a:cxn ang="0">
                  <a:pos x="6" y="91"/>
                </a:cxn>
              </a:cxnLst>
              <a:rect l="0" t="0" r="r" b="b"/>
              <a:pathLst>
                <a:path w="150" h="91">
                  <a:moveTo>
                    <a:pt x="6" y="91"/>
                  </a:moveTo>
                  <a:cubicBezTo>
                    <a:pt x="7" y="91"/>
                    <a:pt x="8" y="91"/>
                    <a:pt x="9" y="90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2" y="63"/>
                    <a:pt x="95" y="62"/>
                    <a:pt x="96" y="61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30"/>
                    <a:pt x="140" y="30"/>
                    <a:pt x="140" y="30"/>
                  </a:cubicBezTo>
                  <a:cubicBezTo>
                    <a:pt x="140" y="33"/>
                    <a:pt x="142" y="35"/>
                    <a:pt x="145" y="35"/>
                  </a:cubicBezTo>
                  <a:cubicBezTo>
                    <a:pt x="148" y="35"/>
                    <a:pt x="150" y="33"/>
                    <a:pt x="150" y="30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0" y="5"/>
                    <a:pt x="150" y="4"/>
                    <a:pt x="150" y="3"/>
                  </a:cubicBezTo>
                  <a:cubicBezTo>
                    <a:pt x="149" y="3"/>
                    <a:pt x="149" y="2"/>
                    <a:pt x="149" y="2"/>
                  </a:cubicBezTo>
                  <a:cubicBezTo>
                    <a:pt x="149" y="2"/>
                    <a:pt x="149" y="2"/>
                    <a:pt x="149" y="2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1"/>
                    <a:pt x="147" y="1"/>
                    <a:pt x="147" y="1"/>
                  </a:cubicBezTo>
                  <a:cubicBezTo>
                    <a:pt x="146" y="0"/>
                    <a:pt x="146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8" y="0"/>
                    <a:pt x="115" y="2"/>
                    <a:pt x="115" y="5"/>
                  </a:cubicBezTo>
                  <a:cubicBezTo>
                    <a:pt x="115" y="8"/>
                    <a:pt x="118" y="10"/>
                    <a:pt x="120" y="10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8" y="35"/>
                    <a:pt x="56" y="35"/>
                    <a:pt x="55" y="36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0" y="84"/>
                    <a:pt x="0" y="88"/>
                    <a:pt x="2" y="90"/>
                  </a:cubicBezTo>
                  <a:cubicBezTo>
                    <a:pt x="3" y="91"/>
                    <a:pt x="4" y="91"/>
                    <a:pt x="6" y="9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22AE7D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15"/>
            <p:cNvSpPr>
              <a:spLocks noEditPoints="1"/>
            </p:cNvSpPr>
            <p:nvPr/>
          </p:nvSpPr>
          <p:spPr bwMode="auto">
            <a:xfrm>
              <a:off x="665163" y="3179762"/>
              <a:ext cx="469900" cy="266700"/>
            </a:xfrm>
            <a:custGeom>
              <a:avLst/>
              <a:gdLst/>
              <a:ahLst/>
              <a:cxnLst>
                <a:cxn ang="0">
                  <a:pos x="217" y="116"/>
                </a:cxn>
                <a:cxn ang="0">
                  <a:pos x="196" y="116"/>
                </a:cxn>
                <a:cxn ang="0">
                  <a:pos x="196" y="5"/>
                </a:cxn>
                <a:cxn ang="0">
                  <a:pos x="191" y="0"/>
                </a:cxn>
                <a:cxn ang="0">
                  <a:pos x="167" y="0"/>
                </a:cxn>
                <a:cxn ang="0">
                  <a:pos x="162" y="5"/>
                </a:cxn>
                <a:cxn ang="0">
                  <a:pos x="162" y="116"/>
                </a:cxn>
                <a:cxn ang="0">
                  <a:pos x="149" y="116"/>
                </a:cxn>
                <a:cxn ang="0">
                  <a:pos x="149" y="63"/>
                </a:cxn>
                <a:cxn ang="0">
                  <a:pos x="144" y="58"/>
                </a:cxn>
                <a:cxn ang="0">
                  <a:pos x="121" y="58"/>
                </a:cxn>
                <a:cxn ang="0">
                  <a:pos x="116" y="63"/>
                </a:cxn>
                <a:cxn ang="0">
                  <a:pos x="116" y="116"/>
                </a:cxn>
                <a:cxn ang="0">
                  <a:pos x="103" y="116"/>
                </a:cxn>
                <a:cxn ang="0">
                  <a:pos x="103" y="46"/>
                </a:cxn>
                <a:cxn ang="0">
                  <a:pos x="98" y="41"/>
                </a:cxn>
                <a:cxn ang="0">
                  <a:pos x="75" y="41"/>
                </a:cxn>
                <a:cxn ang="0">
                  <a:pos x="70" y="46"/>
                </a:cxn>
                <a:cxn ang="0">
                  <a:pos x="70" y="116"/>
                </a:cxn>
                <a:cxn ang="0">
                  <a:pos x="56" y="116"/>
                </a:cxn>
                <a:cxn ang="0">
                  <a:pos x="56" y="86"/>
                </a:cxn>
                <a:cxn ang="0">
                  <a:pos x="51" y="81"/>
                </a:cxn>
                <a:cxn ang="0">
                  <a:pos x="28" y="81"/>
                </a:cxn>
                <a:cxn ang="0">
                  <a:pos x="23" y="86"/>
                </a:cxn>
                <a:cxn ang="0">
                  <a:pos x="23" y="116"/>
                </a:cxn>
                <a:cxn ang="0">
                  <a:pos x="5" y="116"/>
                </a:cxn>
                <a:cxn ang="0">
                  <a:pos x="0" y="121"/>
                </a:cxn>
                <a:cxn ang="0">
                  <a:pos x="5" y="126"/>
                </a:cxn>
                <a:cxn ang="0">
                  <a:pos x="217" y="126"/>
                </a:cxn>
                <a:cxn ang="0">
                  <a:pos x="222" y="121"/>
                </a:cxn>
                <a:cxn ang="0">
                  <a:pos x="217" y="116"/>
                </a:cxn>
                <a:cxn ang="0">
                  <a:pos x="172" y="10"/>
                </a:cxn>
                <a:cxn ang="0">
                  <a:pos x="186" y="10"/>
                </a:cxn>
                <a:cxn ang="0">
                  <a:pos x="186" y="116"/>
                </a:cxn>
                <a:cxn ang="0">
                  <a:pos x="172" y="116"/>
                </a:cxn>
                <a:cxn ang="0">
                  <a:pos x="172" y="10"/>
                </a:cxn>
                <a:cxn ang="0">
                  <a:pos x="126" y="68"/>
                </a:cxn>
                <a:cxn ang="0">
                  <a:pos x="139" y="68"/>
                </a:cxn>
                <a:cxn ang="0">
                  <a:pos x="139" y="116"/>
                </a:cxn>
                <a:cxn ang="0">
                  <a:pos x="126" y="116"/>
                </a:cxn>
                <a:cxn ang="0">
                  <a:pos x="126" y="68"/>
                </a:cxn>
                <a:cxn ang="0">
                  <a:pos x="80" y="51"/>
                </a:cxn>
                <a:cxn ang="0">
                  <a:pos x="93" y="51"/>
                </a:cxn>
                <a:cxn ang="0">
                  <a:pos x="93" y="116"/>
                </a:cxn>
                <a:cxn ang="0">
                  <a:pos x="80" y="116"/>
                </a:cxn>
                <a:cxn ang="0">
                  <a:pos x="80" y="51"/>
                </a:cxn>
                <a:cxn ang="0">
                  <a:pos x="33" y="91"/>
                </a:cxn>
                <a:cxn ang="0">
                  <a:pos x="46" y="91"/>
                </a:cxn>
                <a:cxn ang="0">
                  <a:pos x="46" y="116"/>
                </a:cxn>
                <a:cxn ang="0">
                  <a:pos x="33" y="116"/>
                </a:cxn>
                <a:cxn ang="0">
                  <a:pos x="33" y="91"/>
                </a:cxn>
              </a:cxnLst>
              <a:rect l="0" t="0" r="r" b="b"/>
              <a:pathLst>
                <a:path w="222" h="126">
                  <a:moveTo>
                    <a:pt x="217" y="116"/>
                  </a:moveTo>
                  <a:cubicBezTo>
                    <a:pt x="196" y="116"/>
                    <a:pt x="196" y="116"/>
                    <a:pt x="196" y="116"/>
                  </a:cubicBezTo>
                  <a:cubicBezTo>
                    <a:pt x="196" y="5"/>
                    <a:pt x="196" y="5"/>
                    <a:pt x="196" y="5"/>
                  </a:cubicBezTo>
                  <a:cubicBezTo>
                    <a:pt x="196" y="2"/>
                    <a:pt x="193" y="0"/>
                    <a:pt x="19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5" y="0"/>
                    <a:pt x="162" y="2"/>
                    <a:pt x="162" y="5"/>
                  </a:cubicBezTo>
                  <a:cubicBezTo>
                    <a:pt x="162" y="116"/>
                    <a:pt x="162" y="116"/>
                    <a:pt x="162" y="116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9" y="60"/>
                    <a:pt x="147" y="58"/>
                    <a:pt x="144" y="58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18" y="58"/>
                    <a:pt x="116" y="60"/>
                    <a:pt x="116" y="63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03" y="116"/>
                    <a:pt x="103" y="116"/>
                    <a:pt x="103" y="11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43"/>
                    <a:pt x="101" y="41"/>
                    <a:pt x="98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2" y="41"/>
                    <a:pt x="70" y="43"/>
                    <a:pt x="70" y="4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4"/>
                    <a:pt x="54" y="81"/>
                    <a:pt x="51" y="81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5" y="81"/>
                    <a:pt x="23" y="84"/>
                    <a:pt x="23" y="86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2" y="116"/>
                    <a:pt x="0" y="118"/>
                    <a:pt x="0" y="121"/>
                  </a:cubicBezTo>
                  <a:cubicBezTo>
                    <a:pt x="0" y="124"/>
                    <a:pt x="2" y="126"/>
                    <a:pt x="5" y="126"/>
                  </a:cubicBezTo>
                  <a:cubicBezTo>
                    <a:pt x="217" y="126"/>
                    <a:pt x="217" y="126"/>
                    <a:pt x="217" y="126"/>
                  </a:cubicBezTo>
                  <a:cubicBezTo>
                    <a:pt x="219" y="126"/>
                    <a:pt x="222" y="124"/>
                    <a:pt x="222" y="121"/>
                  </a:cubicBezTo>
                  <a:cubicBezTo>
                    <a:pt x="222" y="118"/>
                    <a:pt x="219" y="116"/>
                    <a:pt x="217" y="116"/>
                  </a:cubicBezTo>
                  <a:moveTo>
                    <a:pt x="172" y="10"/>
                  </a:moveTo>
                  <a:cubicBezTo>
                    <a:pt x="186" y="10"/>
                    <a:pt x="186" y="10"/>
                    <a:pt x="186" y="10"/>
                  </a:cubicBezTo>
                  <a:cubicBezTo>
                    <a:pt x="186" y="116"/>
                    <a:pt x="186" y="116"/>
                    <a:pt x="186" y="116"/>
                  </a:cubicBezTo>
                  <a:cubicBezTo>
                    <a:pt x="172" y="116"/>
                    <a:pt x="172" y="116"/>
                    <a:pt x="172" y="116"/>
                  </a:cubicBezTo>
                  <a:lnTo>
                    <a:pt x="172" y="10"/>
                  </a:lnTo>
                  <a:close/>
                  <a:moveTo>
                    <a:pt x="126" y="68"/>
                  </a:moveTo>
                  <a:cubicBezTo>
                    <a:pt x="139" y="68"/>
                    <a:pt x="139" y="68"/>
                    <a:pt x="139" y="68"/>
                  </a:cubicBezTo>
                  <a:cubicBezTo>
                    <a:pt x="139" y="116"/>
                    <a:pt x="139" y="116"/>
                    <a:pt x="139" y="116"/>
                  </a:cubicBezTo>
                  <a:cubicBezTo>
                    <a:pt x="126" y="116"/>
                    <a:pt x="126" y="116"/>
                    <a:pt x="126" y="116"/>
                  </a:cubicBezTo>
                  <a:lnTo>
                    <a:pt x="126" y="68"/>
                  </a:lnTo>
                  <a:close/>
                  <a:moveTo>
                    <a:pt x="80" y="51"/>
                  </a:moveTo>
                  <a:cubicBezTo>
                    <a:pt x="93" y="51"/>
                    <a:pt x="93" y="51"/>
                    <a:pt x="93" y="51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80" y="116"/>
                    <a:pt x="80" y="116"/>
                    <a:pt x="80" y="116"/>
                  </a:cubicBezTo>
                  <a:lnTo>
                    <a:pt x="80" y="51"/>
                  </a:lnTo>
                  <a:close/>
                  <a:moveTo>
                    <a:pt x="33" y="91"/>
                  </a:moveTo>
                  <a:cubicBezTo>
                    <a:pt x="46" y="91"/>
                    <a:pt x="46" y="91"/>
                    <a:pt x="46" y="91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33" y="116"/>
                    <a:pt x="33" y="116"/>
                    <a:pt x="33" y="116"/>
                  </a:cubicBezTo>
                  <a:lnTo>
                    <a:pt x="33" y="9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22AE7D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84" name="Text Box 80"/>
          <p:cNvSpPr txBox="1"/>
          <p:nvPr/>
        </p:nvSpPr>
        <p:spPr>
          <a:xfrm>
            <a:off x="3834957" y="3660448"/>
            <a:ext cx="759986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800" b="1" kern="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Consumer </a:t>
            </a:r>
            <a:r>
              <a:rPr lang="en-GB" sz="800" b="1" kern="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Rubik-Medium"/>
              </a:rPr>
              <a:t>Survey Data &amp; Adoption Studies </a:t>
            </a:r>
          </a:p>
        </p:txBody>
      </p:sp>
      <p:grpSp>
        <p:nvGrpSpPr>
          <p:cNvPr id="354" name="258 Grupo"/>
          <p:cNvGrpSpPr/>
          <p:nvPr/>
        </p:nvGrpSpPr>
        <p:grpSpPr>
          <a:xfrm>
            <a:off x="4087232" y="3284984"/>
            <a:ext cx="349715" cy="372286"/>
            <a:chOff x="-3489325" y="1800226"/>
            <a:chExt cx="585788" cy="663575"/>
          </a:xfrm>
          <a:solidFill>
            <a:schemeClr val="accent6"/>
          </a:solidFill>
        </p:grpSpPr>
        <p:sp>
          <p:nvSpPr>
            <p:cNvPr id="355" name="Freeform 227"/>
            <p:cNvSpPr>
              <a:spLocks/>
            </p:cNvSpPr>
            <p:nvPr/>
          </p:nvSpPr>
          <p:spPr bwMode="auto">
            <a:xfrm>
              <a:off x="-3370263" y="1800226"/>
              <a:ext cx="203200" cy="238125"/>
            </a:xfrm>
            <a:custGeom>
              <a:avLst/>
              <a:gdLst/>
              <a:ahLst/>
              <a:cxnLst>
                <a:cxn ang="0">
                  <a:pos x="88" y="112"/>
                </a:cxn>
                <a:cxn ang="0">
                  <a:pos x="80" y="104"/>
                </a:cxn>
                <a:cxn ang="0">
                  <a:pos x="80" y="48"/>
                </a:cxn>
                <a:cxn ang="0">
                  <a:pos x="48" y="16"/>
                </a:cxn>
                <a:cxn ang="0">
                  <a:pos x="16" y="48"/>
                </a:cxn>
                <a:cxn ang="0">
                  <a:pos x="16" y="104"/>
                </a:cxn>
                <a:cxn ang="0">
                  <a:pos x="8" y="112"/>
                </a:cxn>
                <a:cxn ang="0">
                  <a:pos x="0" y="104"/>
                </a:cxn>
                <a:cxn ang="0">
                  <a:pos x="0" y="48"/>
                </a:cxn>
                <a:cxn ang="0">
                  <a:pos x="48" y="0"/>
                </a:cxn>
                <a:cxn ang="0">
                  <a:pos x="96" y="48"/>
                </a:cxn>
                <a:cxn ang="0">
                  <a:pos x="96" y="104"/>
                </a:cxn>
                <a:cxn ang="0">
                  <a:pos x="88" y="112"/>
                </a:cxn>
              </a:cxnLst>
              <a:rect l="0" t="0" r="r" b="b"/>
              <a:pathLst>
                <a:path w="96" h="112">
                  <a:moveTo>
                    <a:pt x="88" y="112"/>
                  </a:moveTo>
                  <a:cubicBezTo>
                    <a:pt x="84" y="112"/>
                    <a:pt x="80" y="109"/>
                    <a:pt x="80" y="104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0" y="31"/>
                    <a:pt x="66" y="16"/>
                    <a:pt x="48" y="16"/>
                  </a:cubicBezTo>
                  <a:cubicBezTo>
                    <a:pt x="31" y="16"/>
                    <a:pt x="16" y="31"/>
                    <a:pt x="16" y="4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9"/>
                    <a:pt x="13" y="112"/>
                    <a:pt x="8" y="112"/>
                  </a:cubicBezTo>
                  <a:cubicBezTo>
                    <a:pt x="4" y="112"/>
                    <a:pt x="0" y="109"/>
                    <a:pt x="0" y="10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9"/>
                    <a:pt x="93" y="112"/>
                    <a:pt x="88" y="1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6" name="Freeform 228"/>
            <p:cNvSpPr>
              <a:spLocks/>
            </p:cNvSpPr>
            <p:nvPr/>
          </p:nvSpPr>
          <p:spPr bwMode="auto">
            <a:xfrm>
              <a:off x="-3489325" y="1936751"/>
              <a:ext cx="433388" cy="407988"/>
            </a:xfrm>
            <a:custGeom>
              <a:avLst/>
              <a:gdLst/>
              <a:ahLst/>
              <a:cxnLst>
                <a:cxn ang="0">
                  <a:pos x="101" y="176"/>
                </a:cxn>
                <a:cxn ang="0">
                  <a:pos x="17" y="176"/>
                </a:cxn>
                <a:cxn ang="0">
                  <a:pos x="24" y="16"/>
                </a:cxn>
                <a:cxn ang="0">
                  <a:pos x="185" y="16"/>
                </a:cxn>
                <a:cxn ang="0">
                  <a:pos x="188" y="81"/>
                </a:cxn>
                <a:cxn ang="0">
                  <a:pos x="204" y="94"/>
                </a:cxn>
                <a:cxn ang="0">
                  <a:pos x="200" y="8"/>
                </a:cxn>
                <a:cxn ang="0">
                  <a:pos x="192" y="0"/>
                </a:cxn>
                <a:cxn ang="0">
                  <a:pos x="16" y="0"/>
                </a:cxn>
                <a:cxn ang="0">
                  <a:pos x="8" y="8"/>
                </a:cxn>
                <a:cxn ang="0">
                  <a:pos x="0" y="184"/>
                </a:cxn>
                <a:cxn ang="0">
                  <a:pos x="2" y="190"/>
                </a:cxn>
                <a:cxn ang="0">
                  <a:pos x="8" y="192"/>
                </a:cxn>
                <a:cxn ang="0">
                  <a:pos x="122" y="192"/>
                </a:cxn>
                <a:cxn ang="0">
                  <a:pos x="102" y="177"/>
                </a:cxn>
                <a:cxn ang="0">
                  <a:pos x="101" y="176"/>
                </a:cxn>
              </a:cxnLst>
              <a:rect l="0" t="0" r="r" b="b"/>
              <a:pathLst>
                <a:path w="204" h="192">
                  <a:moveTo>
                    <a:pt x="101" y="176"/>
                  </a:moveTo>
                  <a:cubicBezTo>
                    <a:pt x="17" y="176"/>
                    <a:pt x="17" y="176"/>
                    <a:pt x="17" y="17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8" y="81"/>
                    <a:pt x="188" y="81"/>
                    <a:pt x="188" y="81"/>
                  </a:cubicBezTo>
                  <a:cubicBezTo>
                    <a:pt x="193" y="85"/>
                    <a:pt x="199" y="90"/>
                    <a:pt x="204" y="94"/>
                  </a:cubicBezTo>
                  <a:cubicBezTo>
                    <a:pt x="200" y="8"/>
                    <a:pt x="200" y="8"/>
                    <a:pt x="200" y="8"/>
                  </a:cubicBezTo>
                  <a:cubicBezTo>
                    <a:pt x="200" y="4"/>
                    <a:pt x="197" y="0"/>
                    <a:pt x="19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8" y="4"/>
                    <a:pt x="8" y="8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6"/>
                    <a:pt x="1" y="188"/>
                    <a:pt x="2" y="190"/>
                  </a:cubicBezTo>
                  <a:cubicBezTo>
                    <a:pt x="4" y="191"/>
                    <a:pt x="6" y="192"/>
                    <a:pt x="8" y="192"/>
                  </a:cubicBezTo>
                  <a:cubicBezTo>
                    <a:pt x="122" y="192"/>
                    <a:pt x="122" y="192"/>
                    <a:pt x="122" y="192"/>
                  </a:cubicBezTo>
                  <a:cubicBezTo>
                    <a:pt x="115" y="187"/>
                    <a:pt x="109" y="182"/>
                    <a:pt x="102" y="177"/>
                  </a:cubicBezTo>
                  <a:cubicBezTo>
                    <a:pt x="101" y="177"/>
                    <a:pt x="101" y="177"/>
                    <a:pt x="101" y="17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7" name="Freeform 229"/>
            <p:cNvSpPr>
              <a:spLocks noEditPoints="1"/>
            </p:cNvSpPr>
            <p:nvPr/>
          </p:nvSpPr>
          <p:spPr bwMode="auto">
            <a:xfrm>
              <a:off x="-3306763" y="2082801"/>
              <a:ext cx="306388" cy="306388"/>
            </a:xfrm>
            <a:custGeom>
              <a:avLst/>
              <a:gdLst/>
              <a:ahLst/>
              <a:cxnLst>
                <a:cxn ang="0">
                  <a:pos x="72" y="144"/>
                </a:cxn>
                <a:cxn ang="0">
                  <a:pos x="0" y="72"/>
                </a:cxn>
                <a:cxn ang="0">
                  <a:pos x="72" y="0"/>
                </a:cxn>
                <a:cxn ang="0">
                  <a:pos x="144" y="72"/>
                </a:cxn>
                <a:cxn ang="0">
                  <a:pos x="72" y="144"/>
                </a:cxn>
                <a:cxn ang="0">
                  <a:pos x="72" y="16"/>
                </a:cxn>
                <a:cxn ang="0">
                  <a:pos x="16" y="72"/>
                </a:cxn>
                <a:cxn ang="0">
                  <a:pos x="72" y="128"/>
                </a:cxn>
                <a:cxn ang="0">
                  <a:pos x="128" y="72"/>
                </a:cxn>
                <a:cxn ang="0">
                  <a:pos x="72" y="16"/>
                </a:cxn>
              </a:cxnLst>
              <a:rect l="0" t="0" r="r" b="b"/>
              <a:pathLst>
                <a:path w="144" h="144">
                  <a:moveTo>
                    <a:pt x="72" y="144"/>
                  </a:moveTo>
                  <a:cubicBezTo>
                    <a:pt x="32" y="144"/>
                    <a:pt x="0" y="11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111" y="0"/>
                    <a:pt x="144" y="32"/>
                    <a:pt x="144" y="72"/>
                  </a:cubicBezTo>
                  <a:cubicBezTo>
                    <a:pt x="144" y="112"/>
                    <a:pt x="111" y="144"/>
                    <a:pt x="72" y="144"/>
                  </a:cubicBezTo>
                  <a:close/>
                  <a:moveTo>
                    <a:pt x="72" y="16"/>
                  </a:moveTo>
                  <a:cubicBezTo>
                    <a:pt x="41" y="16"/>
                    <a:pt x="16" y="41"/>
                    <a:pt x="16" y="72"/>
                  </a:cubicBezTo>
                  <a:cubicBezTo>
                    <a:pt x="16" y="103"/>
                    <a:pt x="41" y="128"/>
                    <a:pt x="72" y="128"/>
                  </a:cubicBezTo>
                  <a:cubicBezTo>
                    <a:pt x="102" y="128"/>
                    <a:pt x="128" y="103"/>
                    <a:pt x="128" y="72"/>
                  </a:cubicBezTo>
                  <a:cubicBezTo>
                    <a:pt x="128" y="41"/>
                    <a:pt x="102" y="16"/>
                    <a:pt x="72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8" name="Freeform 230"/>
            <p:cNvSpPr>
              <a:spLocks/>
            </p:cNvSpPr>
            <p:nvPr/>
          </p:nvSpPr>
          <p:spPr bwMode="auto">
            <a:xfrm>
              <a:off x="-3067050" y="2301876"/>
              <a:ext cx="163513" cy="161925"/>
            </a:xfrm>
            <a:custGeom>
              <a:avLst/>
              <a:gdLst/>
              <a:ahLst/>
              <a:cxnLst>
                <a:cxn ang="0">
                  <a:pos x="68" y="76"/>
                </a:cxn>
                <a:cxn ang="0">
                  <a:pos x="62" y="74"/>
                </a:cxn>
                <a:cxn ang="0">
                  <a:pos x="3" y="14"/>
                </a:cxn>
                <a:cxn ang="0">
                  <a:pos x="3" y="3"/>
                </a:cxn>
                <a:cxn ang="0">
                  <a:pos x="14" y="3"/>
                </a:cxn>
                <a:cxn ang="0">
                  <a:pos x="74" y="62"/>
                </a:cxn>
                <a:cxn ang="0">
                  <a:pos x="74" y="74"/>
                </a:cxn>
                <a:cxn ang="0">
                  <a:pos x="68" y="76"/>
                </a:cxn>
              </a:cxnLst>
              <a:rect l="0" t="0" r="r" b="b"/>
              <a:pathLst>
                <a:path w="77" h="76">
                  <a:moveTo>
                    <a:pt x="68" y="76"/>
                  </a:moveTo>
                  <a:cubicBezTo>
                    <a:pt x="66" y="76"/>
                    <a:pt x="64" y="75"/>
                    <a:pt x="62" y="7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1"/>
                    <a:pt x="0" y="6"/>
                    <a:pt x="3" y="3"/>
                  </a:cubicBezTo>
                  <a:cubicBezTo>
                    <a:pt x="6" y="0"/>
                    <a:pt x="11" y="0"/>
                    <a:pt x="14" y="3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7" y="65"/>
                    <a:pt x="77" y="70"/>
                    <a:pt x="74" y="74"/>
                  </a:cubicBezTo>
                  <a:cubicBezTo>
                    <a:pt x="72" y="75"/>
                    <a:pt x="70" y="76"/>
                    <a:pt x="68" y="7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80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66" name="354 Grupo"/>
          <p:cNvGrpSpPr/>
          <p:nvPr/>
        </p:nvGrpSpPr>
        <p:grpSpPr>
          <a:xfrm>
            <a:off x="5124494" y="3989419"/>
            <a:ext cx="463287" cy="397159"/>
            <a:chOff x="9785349" y="4363403"/>
            <a:chExt cx="600075" cy="598488"/>
          </a:xfrm>
          <a:solidFill>
            <a:schemeClr val="accent4"/>
          </a:solidFill>
        </p:grpSpPr>
        <p:sp>
          <p:nvSpPr>
            <p:cNvPr id="367" name="Freeform 1023"/>
            <p:cNvSpPr>
              <a:spLocks noEditPoints="1"/>
            </p:cNvSpPr>
            <p:nvPr/>
          </p:nvSpPr>
          <p:spPr bwMode="auto">
            <a:xfrm>
              <a:off x="9785349" y="4363403"/>
              <a:ext cx="600075" cy="598488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100" y="0"/>
                </a:cxn>
                <a:cxn ang="0">
                  <a:pos x="92" y="8"/>
                </a:cxn>
                <a:cxn ang="0">
                  <a:pos x="92" y="95"/>
                </a:cxn>
                <a:cxn ang="0">
                  <a:pos x="8" y="95"/>
                </a:cxn>
                <a:cxn ang="0">
                  <a:pos x="0" y="103"/>
                </a:cxn>
                <a:cxn ang="0">
                  <a:pos x="0" y="223"/>
                </a:cxn>
                <a:cxn ang="0">
                  <a:pos x="8" y="231"/>
                </a:cxn>
                <a:cxn ang="0">
                  <a:pos x="25" y="231"/>
                </a:cxn>
                <a:cxn ang="0">
                  <a:pos x="25" y="275"/>
                </a:cxn>
                <a:cxn ang="0">
                  <a:pos x="30" y="282"/>
                </a:cxn>
                <a:cxn ang="0">
                  <a:pos x="39" y="280"/>
                </a:cxn>
                <a:cxn ang="0">
                  <a:pos x="88" y="231"/>
                </a:cxn>
                <a:cxn ang="0">
                  <a:pos x="183" y="231"/>
                </a:cxn>
                <a:cxn ang="0">
                  <a:pos x="191" y="223"/>
                </a:cxn>
                <a:cxn ang="0">
                  <a:pos x="191" y="136"/>
                </a:cxn>
                <a:cxn ang="0">
                  <a:pos x="195" y="136"/>
                </a:cxn>
                <a:cxn ang="0">
                  <a:pos x="244" y="185"/>
                </a:cxn>
                <a:cxn ang="0">
                  <a:pos x="253" y="187"/>
                </a:cxn>
                <a:cxn ang="0">
                  <a:pos x="258" y="180"/>
                </a:cxn>
                <a:cxn ang="0">
                  <a:pos x="258" y="136"/>
                </a:cxn>
                <a:cxn ang="0">
                  <a:pos x="275" y="136"/>
                </a:cxn>
                <a:cxn ang="0">
                  <a:pos x="283" y="128"/>
                </a:cxn>
                <a:cxn ang="0">
                  <a:pos x="283" y="8"/>
                </a:cxn>
                <a:cxn ang="0">
                  <a:pos x="275" y="0"/>
                </a:cxn>
                <a:cxn ang="0">
                  <a:pos x="175" y="216"/>
                </a:cxn>
                <a:cxn ang="0">
                  <a:pos x="84" y="216"/>
                </a:cxn>
                <a:cxn ang="0">
                  <a:pos x="79" y="218"/>
                </a:cxn>
                <a:cxn ang="0">
                  <a:pos x="41" y="256"/>
                </a:cxn>
                <a:cxn ang="0">
                  <a:pos x="41" y="223"/>
                </a:cxn>
                <a:cxn ang="0">
                  <a:pos x="33" y="216"/>
                </a:cxn>
                <a:cxn ang="0">
                  <a:pos x="16" y="216"/>
                </a:cxn>
                <a:cxn ang="0">
                  <a:pos x="16" y="111"/>
                </a:cxn>
                <a:cxn ang="0">
                  <a:pos x="175" y="111"/>
                </a:cxn>
                <a:cxn ang="0">
                  <a:pos x="175" y="216"/>
                </a:cxn>
                <a:cxn ang="0">
                  <a:pos x="267" y="120"/>
                </a:cxn>
                <a:cxn ang="0">
                  <a:pos x="250" y="120"/>
                </a:cxn>
                <a:cxn ang="0">
                  <a:pos x="242" y="128"/>
                </a:cxn>
                <a:cxn ang="0">
                  <a:pos x="242" y="161"/>
                </a:cxn>
                <a:cxn ang="0">
                  <a:pos x="204" y="123"/>
                </a:cxn>
                <a:cxn ang="0">
                  <a:pos x="199" y="120"/>
                </a:cxn>
                <a:cxn ang="0">
                  <a:pos x="191" y="120"/>
                </a:cxn>
                <a:cxn ang="0">
                  <a:pos x="191" y="103"/>
                </a:cxn>
                <a:cxn ang="0">
                  <a:pos x="183" y="95"/>
                </a:cxn>
                <a:cxn ang="0">
                  <a:pos x="108" y="95"/>
                </a:cxn>
                <a:cxn ang="0">
                  <a:pos x="108" y="16"/>
                </a:cxn>
                <a:cxn ang="0">
                  <a:pos x="267" y="16"/>
                </a:cxn>
                <a:cxn ang="0">
                  <a:pos x="267" y="120"/>
                </a:cxn>
              </a:cxnLst>
              <a:rect l="0" t="0" r="r" b="b"/>
              <a:pathLst>
                <a:path w="283" h="283">
                  <a:moveTo>
                    <a:pt x="275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96" y="0"/>
                    <a:pt x="92" y="3"/>
                    <a:pt x="92" y="8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4" y="95"/>
                    <a:pt x="0" y="99"/>
                    <a:pt x="0" y="103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28"/>
                    <a:pt x="4" y="231"/>
                    <a:pt x="8" y="231"/>
                  </a:cubicBezTo>
                  <a:cubicBezTo>
                    <a:pt x="25" y="231"/>
                    <a:pt x="25" y="231"/>
                    <a:pt x="25" y="231"/>
                  </a:cubicBezTo>
                  <a:cubicBezTo>
                    <a:pt x="25" y="275"/>
                    <a:pt x="25" y="275"/>
                    <a:pt x="25" y="275"/>
                  </a:cubicBezTo>
                  <a:cubicBezTo>
                    <a:pt x="25" y="278"/>
                    <a:pt x="27" y="281"/>
                    <a:pt x="30" y="282"/>
                  </a:cubicBezTo>
                  <a:cubicBezTo>
                    <a:pt x="35" y="283"/>
                    <a:pt x="37" y="282"/>
                    <a:pt x="39" y="280"/>
                  </a:cubicBezTo>
                  <a:cubicBezTo>
                    <a:pt x="88" y="231"/>
                    <a:pt x="88" y="231"/>
                    <a:pt x="88" y="231"/>
                  </a:cubicBezTo>
                  <a:cubicBezTo>
                    <a:pt x="183" y="231"/>
                    <a:pt x="183" y="231"/>
                    <a:pt x="183" y="231"/>
                  </a:cubicBezTo>
                  <a:cubicBezTo>
                    <a:pt x="187" y="231"/>
                    <a:pt x="191" y="228"/>
                    <a:pt x="191" y="223"/>
                  </a:cubicBezTo>
                  <a:cubicBezTo>
                    <a:pt x="191" y="136"/>
                    <a:pt x="191" y="136"/>
                    <a:pt x="191" y="136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44" y="185"/>
                    <a:pt x="244" y="185"/>
                    <a:pt x="244" y="185"/>
                  </a:cubicBezTo>
                  <a:cubicBezTo>
                    <a:pt x="248" y="188"/>
                    <a:pt x="252" y="187"/>
                    <a:pt x="253" y="187"/>
                  </a:cubicBezTo>
                  <a:cubicBezTo>
                    <a:pt x="256" y="186"/>
                    <a:pt x="258" y="183"/>
                    <a:pt x="258" y="180"/>
                  </a:cubicBezTo>
                  <a:cubicBezTo>
                    <a:pt x="258" y="136"/>
                    <a:pt x="258" y="136"/>
                    <a:pt x="258" y="136"/>
                  </a:cubicBezTo>
                  <a:cubicBezTo>
                    <a:pt x="275" y="136"/>
                    <a:pt x="275" y="136"/>
                    <a:pt x="275" y="136"/>
                  </a:cubicBezTo>
                  <a:cubicBezTo>
                    <a:pt x="279" y="136"/>
                    <a:pt x="283" y="133"/>
                    <a:pt x="283" y="128"/>
                  </a:cubicBezTo>
                  <a:cubicBezTo>
                    <a:pt x="283" y="8"/>
                    <a:pt x="283" y="8"/>
                    <a:pt x="283" y="8"/>
                  </a:cubicBezTo>
                  <a:cubicBezTo>
                    <a:pt x="283" y="3"/>
                    <a:pt x="279" y="0"/>
                    <a:pt x="275" y="0"/>
                  </a:cubicBezTo>
                  <a:moveTo>
                    <a:pt x="175" y="216"/>
                  </a:moveTo>
                  <a:cubicBezTo>
                    <a:pt x="84" y="216"/>
                    <a:pt x="84" y="216"/>
                    <a:pt x="84" y="216"/>
                  </a:cubicBezTo>
                  <a:cubicBezTo>
                    <a:pt x="82" y="216"/>
                    <a:pt x="80" y="216"/>
                    <a:pt x="79" y="218"/>
                  </a:cubicBezTo>
                  <a:cubicBezTo>
                    <a:pt x="41" y="256"/>
                    <a:pt x="41" y="256"/>
                    <a:pt x="41" y="256"/>
                  </a:cubicBezTo>
                  <a:cubicBezTo>
                    <a:pt x="41" y="223"/>
                    <a:pt x="41" y="223"/>
                    <a:pt x="41" y="223"/>
                  </a:cubicBezTo>
                  <a:cubicBezTo>
                    <a:pt x="41" y="219"/>
                    <a:pt x="37" y="216"/>
                    <a:pt x="33" y="216"/>
                  </a:cubicBezTo>
                  <a:cubicBezTo>
                    <a:pt x="16" y="216"/>
                    <a:pt x="16" y="216"/>
                    <a:pt x="16" y="216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75" y="111"/>
                    <a:pt x="175" y="111"/>
                    <a:pt x="175" y="111"/>
                  </a:cubicBezTo>
                  <a:lnTo>
                    <a:pt x="175" y="216"/>
                  </a:lnTo>
                  <a:close/>
                  <a:moveTo>
                    <a:pt x="267" y="120"/>
                  </a:moveTo>
                  <a:cubicBezTo>
                    <a:pt x="250" y="120"/>
                    <a:pt x="250" y="120"/>
                    <a:pt x="250" y="120"/>
                  </a:cubicBezTo>
                  <a:cubicBezTo>
                    <a:pt x="246" y="120"/>
                    <a:pt x="242" y="124"/>
                    <a:pt x="242" y="128"/>
                  </a:cubicBezTo>
                  <a:cubicBezTo>
                    <a:pt x="242" y="161"/>
                    <a:pt x="242" y="161"/>
                    <a:pt x="242" y="161"/>
                  </a:cubicBezTo>
                  <a:cubicBezTo>
                    <a:pt x="204" y="123"/>
                    <a:pt x="204" y="123"/>
                    <a:pt x="204" y="123"/>
                  </a:cubicBezTo>
                  <a:cubicBezTo>
                    <a:pt x="203" y="121"/>
                    <a:pt x="201" y="120"/>
                    <a:pt x="199" y="120"/>
                  </a:cubicBezTo>
                  <a:cubicBezTo>
                    <a:pt x="191" y="120"/>
                    <a:pt x="191" y="120"/>
                    <a:pt x="191" y="120"/>
                  </a:cubicBezTo>
                  <a:cubicBezTo>
                    <a:pt x="191" y="103"/>
                    <a:pt x="191" y="103"/>
                    <a:pt x="191" y="103"/>
                  </a:cubicBezTo>
                  <a:cubicBezTo>
                    <a:pt x="191" y="99"/>
                    <a:pt x="187" y="95"/>
                    <a:pt x="183" y="95"/>
                  </a:cubicBezTo>
                  <a:cubicBezTo>
                    <a:pt x="108" y="95"/>
                    <a:pt x="108" y="95"/>
                    <a:pt x="108" y="95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267" y="16"/>
                    <a:pt x="267" y="16"/>
                    <a:pt x="267" y="16"/>
                  </a:cubicBezTo>
                  <a:lnTo>
                    <a:pt x="267" y="120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68" name="Freeform 1024"/>
            <p:cNvSpPr>
              <a:spLocks/>
            </p:cNvSpPr>
            <p:nvPr/>
          </p:nvSpPr>
          <p:spPr bwMode="auto">
            <a:xfrm>
              <a:off x="9915524" y="4638041"/>
              <a:ext cx="147638" cy="138113"/>
            </a:xfrm>
            <a:custGeom>
              <a:avLst/>
              <a:gdLst/>
              <a:ahLst/>
              <a:cxnLst>
                <a:cxn ang="0">
                  <a:pos x="21" y="63"/>
                </a:cxn>
                <a:cxn ang="0">
                  <a:pos x="27" y="65"/>
                </a:cxn>
                <a:cxn ang="0">
                  <a:pos x="32" y="63"/>
                </a:cxn>
                <a:cxn ang="0">
                  <a:pos x="66" y="15"/>
                </a:cxn>
                <a:cxn ang="0">
                  <a:pos x="66" y="3"/>
                </a:cxn>
                <a:cxn ang="0">
                  <a:pos x="55" y="3"/>
                </a:cxn>
                <a:cxn ang="0">
                  <a:pos x="27" y="45"/>
                </a:cxn>
                <a:cxn ang="0">
                  <a:pos x="15" y="30"/>
                </a:cxn>
                <a:cxn ang="0">
                  <a:pos x="3" y="30"/>
                </a:cxn>
                <a:cxn ang="0">
                  <a:pos x="3" y="42"/>
                </a:cxn>
                <a:cxn ang="0">
                  <a:pos x="21" y="63"/>
                </a:cxn>
              </a:cxnLst>
              <a:rect l="0" t="0" r="r" b="b"/>
              <a:pathLst>
                <a:path w="70" h="65">
                  <a:moveTo>
                    <a:pt x="21" y="63"/>
                  </a:moveTo>
                  <a:cubicBezTo>
                    <a:pt x="22" y="64"/>
                    <a:pt x="24" y="65"/>
                    <a:pt x="27" y="65"/>
                  </a:cubicBezTo>
                  <a:cubicBezTo>
                    <a:pt x="29" y="65"/>
                    <a:pt x="31" y="64"/>
                    <a:pt x="32" y="63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70" y="12"/>
                    <a:pt x="70" y="7"/>
                    <a:pt x="66" y="3"/>
                  </a:cubicBezTo>
                  <a:cubicBezTo>
                    <a:pt x="63" y="0"/>
                    <a:pt x="58" y="0"/>
                    <a:pt x="55" y="3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2" y="27"/>
                    <a:pt x="6" y="27"/>
                    <a:pt x="3" y="30"/>
                  </a:cubicBezTo>
                  <a:cubicBezTo>
                    <a:pt x="0" y="33"/>
                    <a:pt x="0" y="38"/>
                    <a:pt x="3" y="42"/>
                  </a:cubicBezTo>
                  <a:lnTo>
                    <a:pt x="21" y="63"/>
                  </a:lnTo>
                  <a:close/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369" name="Freeform 146"/>
          <p:cNvSpPr>
            <a:spLocks noEditPoints="1"/>
          </p:cNvSpPr>
          <p:nvPr/>
        </p:nvSpPr>
        <p:spPr bwMode="auto">
          <a:xfrm>
            <a:off x="635373" y="2159999"/>
            <a:ext cx="359187" cy="301692"/>
          </a:xfrm>
          <a:custGeom>
            <a:avLst/>
            <a:gdLst/>
            <a:ahLst/>
            <a:cxnLst>
              <a:cxn ang="0">
                <a:pos x="166" y="136"/>
              </a:cxn>
              <a:cxn ang="0">
                <a:pos x="156" y="84"/>
              </a:cxn>
              <a:cxn ang="0">
                <a:pos x="150" y="47"/>
              </a:cxn>
              <a:cxn ang="0">
                <a:pos x="78" y="0"/>
              </a:cxn>
              <a:cxn ang="0">
                <a:pos x="7" y="47"/>
              </a:cxn>
              <a:cxn ang="0">
                <a:pos x="7" y="109"/>
              </a:cxn>
              <a:cxn ang="0">
                <a:pos x="78" y="156"/>
              </a:cxn>
              <a:cxn ang="0">
                <a:pos x="133" y="154"/>
              </a:cxn>
              <a:cxn ang="0">
                <a:pos x="188" y="171"/>
              </a:cxn>
              <a:cxn ang="0">
                <a:pos x="195" y="171"/>
              </a:cxn>
              <a:cxn ang="0">
                <a:pos x="133" y="77"/>
              </a:cxn>
              <a:cxn ang="0">
                <a:pos x="122" y="78"/>
              </a:cxn>
              <a:cxn ang="0">
                <a:pos x="142" y="54"/>
              </a:cxn>
              <a:cxn ang="0">
                <a:pos x="146" y="79"/>
              </a:cxn>
              <a:cxn ang="0">
                <a:pos x="10" y="78"/>
              </a:cxn>
              <a:cxn ang="0">
                <a:pos x="37" y="54"/>
              </a:cxn>
              <a:cxn ang="0">
                <a:pos x="37" y="103"/>
              </a:cxn>
              <a:cxn ang="0">
                <a:pos x="10" y="78"/>
              </a:cxn>
              <a:cxn ang="0">
                <a:pos x="47" y="54"/>
              </a:cxn>
              <a:cxn ang="0">
                <a:pos x="73" y="103"/>
              </a:cxn>
              <a:cxn ang="0">
                <a:pos x="44" y="78"/>
              </a:cxn>
              <a:cxn ang="0">
                <a:pos x="83" y="44"/>
              </a:cxn>
              <a:cxn ang="0">
                <a:pos x="108" y="44"/>
              </a:cxn>
              <a:cxn ang="0">
                <a:pos x="73" y="44"/>
              </a:cxn>
              <a:cxn ang="0">
                <a:pos x="73" y="11"/>
              </a:cxn>
              <a:cxn ang="0">
                <a:pos x="73" y="146"/>
              </a:cxn>
              <a:cxn ang="0">
                <a:pos x="73" y="112"/>
              </a:cxn>
              <a:cxn ang="0">
                <a:pos x="95" y="112"/>
              </a:cxn>
              <a:cxn ang="0">
                <a:pos x="104" y="141"/>
              </a:cxn>
              <a:cxn ang="0">
                <a:pos x="83" y="112"/>
              </a:cxn>
              <a:cxn ang="0">
                <a:pos x="83" y="103"/>
              </a:cxn>
              <a:cxn ang="0">
                <a:pos x="110" y="54"/>
              </a:cxn>
              <a:cxn ang="0">
                <a:pos x="113" y="83"/>
              </a:cxn>
              <a:cxn ang="0">
                <a:pos x="137" y="44"/>
              </a:cxn>
              <a:cxn ang="0">
                <a:pos x="104" y="15"/>
              </a:cxn>
              <a:cxn ang="0">
                <a:pos x="52" y="15"/>
              </a:cxn>
              <a:cxn ang="0">
                <a:pos x="19" y="44"/>
              </a:cxn>
              <a:cxn ang="0">
                <a:pos x="19" y="112"/>
              </a:cxn>
              <a:cxn ang="0">
                <a:pos x="52" y="141"/>
              </a:cxn>
              <a:cxn ang="0">
                <a:pos x="133" y="144"/>
              </a:cxn>
              <a:cxn ang="0">
                <a:pos x="133" y="86"/>
              </a:cxn>
              <a:cxn ang="0">
                <a:pos x="133" y="144"/>
              </a:cxn>
            </a:cxnLst>
            <a:rect l="0" t="0" r="r" b="b"/>
            <a:pathLst>
              <a:path w="197" h="173">
                <a:moveTo>
                  <a:pt x="195" y="164"/>
                </a:moveTo>
                <a:cubicBezTo>
                  <a:pt x="166" y="136"/>
                  <a:pt x="166" y="136"/>
                  <a:pt x="166" y="136"/>
                </a:cubicBezTo>
                <a:cubicBezTo>
                  <a:pt x="170" y="130"/>
                  <a:pt x="172" y="123"/>
                  <a:pt x="172" y="115"/>
                </a:cubicBezTo>
                <a:cubicBezTo>
                  <a:pt x="172" y="103"/>
                  <a:pt x="166" y="91"/>
                  <a:pt x="156" y="84"/>
                </a:cubicBezTo>
                <a:cubicBezTo>
                  <a:pt x="156" y="82"/>
                  <a:pt x="156" y="80"/>
                  <a:pt x="156" y="78"/>
                </a:cubicBezTo>
                <a:cubicBezTo>
                  <a:pt x="156" y="67"/>
                  <a:pt x="154" y="57"/>
                  <a:pt x="150" y="47"/>
                </a:cubicBezTo>
                <a:cubicBezTo>
                  <a:pt x="150" y="47"/>
                  <a:pt x="150" y="47"/>
                  <a:pt x="150" y="47"/>
                </a:cubicBezTo>
                <a:cubicBezTo>
                  <a:pt x="138" y="19"/>
                  <a:pt x="110" y="0"/>
                  <a:pt x="78" y="0"/>
                </a:cubicBezTo>
                <a:cubicBezTo>
                  <a:pt x="47" y="0"/>
                  <a:pt x="19" y="19"/>
                  <a:pt x="7" y="47"/>
                </a:cubicBezTo>
                <a:cubicBezTo>
                  <a:pt x="7" y="47"/>
                  <a:pt x="7" y="47"/>
                  <a:pt x="7" y="47"/>
                </a:cubicBezTo>
                <a:cubicBezTo>
                  <a:pt x="3" y="57"/>
                  <a:pt x="0" y="67"/>
                  <a:pt x="0" y="78"/>
                </a:cubicBezTo>
                <a:cubicBezTo>
                  <a:pt x="0" y="89"/>
                  <a:pt x="3" y="100"/>
                  <a:pt x="7" y="109"/>
                </a:cubicBezTo>
                <a:cubicBezTo>
                  <a:pt x="7" y="109"/>
                  <a:pt x="7" y="109"/>
                  <a:pt x="7" y="110"/>
                </a:cubicBezTo>
                <a:cubicBezTo>
                  <a:pt x="19" y="137"/>
                  <a:pt x="47" y="156"/>
                  <a:pt x="78" y="156"/>
                </a:cubicBezTo>
                <a:cubicBezTo>
                  <a:pt x="90" y="156"/>
                  <a:pt x="102" y="153"/>
                  <a:pt x="113" y="148"/>
                </a:cubicBezTo>
                <a:cubicBezTo>
                  <a:pt x="119" y="152"/>
                  <a:pt x="126" y="154"/>
                  <a:pt x="133" y="154"/>
                </a:cubicBezTo>
                <a:cubicBezTo>
                  <a:pt x="144" y="154"/>
                  <a:pt x="153" y="150"/>
                  <a:pt x="160" y="143"/>
                </a:cubicBezTo>
                <a:cubicBezTo>
                  <a:pt x="188" y="171"/>
                  <a:pt x="188" y="171"/>
                  <a:pt x="188" y="171"/>
                </a:cubicBezTo>
                <a:cubicBezTo>
                  <a:pt x="189" y="172"/>
                  <a:pt x="190" y="173"/>
                  <a:pt x="191" y="173"/>
                </a:cubicBezTo>
                <a:cubicBezTo>
                  <a:pt x="192" y="173"/>
                  <a:pt x="194" y="172"/>
                  <a:pt x="195" y="171"/>
                </a:cubicBezTo>
                <a:cubicBezTo>
                  <a:pt x="197" y="169"/>
                  <a:pt x="197" y="166"/>
                  <a:pt x="195" y="164"/>
                </a:cubicBezTo>
                <a:close/>
                <a:moveTo>
                  <a:pt x="133" y="77"/>
                </a:moveTo>
                <a:cubicBezTo>
                  <a:pt x="129" y="77"/>
                  <a:pt x="126" y="77"/>
                  <a:pt x="122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2" y="70"/>
                  <a:pt x="122" y="61"/>
                  <a:pt x="120" y="54"/>
                </a:cubicBezTo>
                <a:cubicBezTo>
                  <a:pt x="142" y="54"/>
                  <a:pt x="142" y="54"/>
                  <a:pt x="142" y="54"/>
                </a:cubicBezTo>
                <a:cubicBezTo>
                  <a:pt x="145" y="61"/>
                  <a:pt x="147" y="70"/>
                  <a:pt x="147" y="78"/>
                </a:cubicBezTo>
                <a:cubicBezTo>
                  <a:pt x="147" y="78"/>
                  <a:pt x="146" y="79"/>
                  <a:pt x="146" y="79"/>
                </a:cubicBezTo>
                <a:cubicBezTo>
                  <a:pt x="142" y="78"/>
                  <a:pt x="138" y="77"/>
                  <a:pt x="133" y="77"/>
                </a:cubicBezTo>
                <a:close/>
                <a:moveTo>
                  <a:pt x="10" y="78"/>
                </a:moveTo>
                <a:cubicBezTo>
                  <a:pt x="10" y="70"/>
                  <a:pt x="12" y="61"/>
                  <a:pt x="15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5" y="61"/>
                  <a:pt x="34" y="70"/>
                  <a:pt x="34" y="78"/>
                </a:cubicBezTo>
                <a:cubicBezTo>
                  <a:pt x="34" y="87"/>
                  <a:pt x="35" y="95"/>
                  <a:pt x="37" y="103"/>
                </a:cubicBezTo>
                <a:cubicBezTo>
                  <a:pt x="15" y="103"/>
                  <a:pt x="15" y="103"/>
                  <a:pt x="15" y="103"/>
                </a:cubicBezTo>
                <a:cubicBezTo>
                  <a:pt x="12" y="95"/>
                  <a:pt x="10" y="87"/>
                  <a:pt x="10" y="78"/>
                </a:cubicBezTo>
                <a:close/>
                <a:moveTo>
                  <a:pt x="44" y="78"/>
                </a:moveTo>
                <a:cubicBezTo>
                  <a:pt x="44" y="70"/>
                  <a:pt x="45" y="61"/>
                  <a:pt x="47" y="54"/>
                </a:cubicBezTo>
                <a:cubicBezTo>
                  <a:pt x="73" y="54"/>
                  <a:pt x="73" y="54"/>
                  <a:pt x="73" y="54"/>
                </a:cubicBezTo>
                <a:cubicBezTo>
                  <a:pt x="73" y="103"/>
                  <a:pt x="73" y="103"/>
                  <a:pt x="73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5" y="95"/>
                  <a:pt x="44" y="87"/>
                  <a:pt x="44" y="78"/>
                </a:cubicBezTo>
                <a:close/>
                <a:moveTo>
                  <a:pt x="108" y="44"/>
                </a:moveTo>
                <a:cubicBezTo>
                  <a:pt x="83" y="44"/>
                  <a:pt x="83" y="44"/>
                  <a:pt x="83" y="44"/>
                </a:cubicBezTo>
                <a:cubicBezTo>
                  <a:pt x="83" y="11"/>
                  <a:pt x="83" y="11"/>
                  <a:pt x="83" y="11"/>
                </a:cubicBezTo>
                <a:cubicBezTo>
                  <a:pt x="94" y="14"/>
                  <a:pt x="103" y="27"/>
                  <a:pt x="108" y="44"/>
                </a:cubicBezTo>
                <a:close/>
                <a:moveTo>
                  <a:pt x="73" y="11"/>
                </a:moveTo>
                <a:cubicBezTo>
                  <a:pt x="73" y="44"/>
                  <a:pt x="73" y="44"/>
                  <a:pt x="73" y="44"/>
                </a:cubicBezTo>
                <a:cubicBezTo>
                  <a:pt x="49" y="44"/>
                  <a:pt x="49" y="44"/>
                  <a:pt x="49" y="44"/>
                </a:cubicBezTo>
                <a:cubicBezTo>
                  <a:pt x="54" y="27"/>
                  <a:pt x="63" y="14"/>
                  <a:pt x="73" y="11"/>
                </a:cubicBezTo>
                <a:close/>
                <a:moveTo>
                  <a:pt x="73" y="112"/>
                </a:moveTo>
                <a:cubicBezTo>
                  <a:pt x="73" y="146"/>
                  <a:pt x="73" y="146"/>
                  <a:pt x="73" y="146"/>
                </a:cubicBezTo>
                <a:cubicBezTo>
                  <a:pt x="63" y="142"/>
                  <a:pt x="54" y="130"/>
                  <a:pt x="49" y="112"/>
                </a:cubicBezTo>
                <a:lnTo>
                  <a:pt x="73" y="112"/>
                </a:lnTo>
                <a:close/>
                <a:moveTo>
                  <a:pt x="83" y="112"/>
                </a:moveTo>
                <a:cubicBezTo>
                  <a:pt x="95" y="112"/>
                  <a:pt x="95" y="112"/>
                  <a:pt x="95" y="112"/>
                </a:cubicBezTo>
                <a:cubicBezTo>
                  <a:pt x="95" y="113"/>
                  <a:pt x="95" y="114"/>
                  <a:pt x="95" y="115"/>
                </a:cubicBezTo>
                <a:cubicBezTo>
                  <a:pt x="95" y="125"/>
                  <a:pt x="98" y="134"/>
                  <a:pt x="104" y="141"/>
                </a:cubicBezTo>
                <a:cubicBezTo>
                  <a:pt x="98" y="144"/>
                  <a:pt x="91" y="146"/>
                  <a:pt x="83" y="146"/>
                </a:cubicBezTo>
                <a:lnTo>
                  <a:pt x="83" y="112"/>
                </a:lnTo>
                <a:close/>
                <a:moveTo>
                  <a:pt x="97" y="103"/>
                </a:moveTo>
                <a:cubicBezTo>
                  <a:pt x="83" y="103"/>
                  <a:pt x="83" y="103"/>
                  <a:pt x="83" y="103"/>
                </a:cubicBezTo>
                <a:cubicBezTo>
                  <a:pt x="83" y="54"/>
                  <a:pt x="83" y="54"/>
                  <a:pt x="83" y="54"/>
                </a:cubicBezTo>
                <a:cubicBezTo>
                  <a:pt x="110" y="54"/>
                  <a:pt x="110" y="54"/>
                  <a:pt x="110" y="54"/>
                </a:cubicBezTo>
                <a:cubicBezTo>
                  <a:pt x="112" y="61"/>
                  <a:pt x="113" y="70"/>
                  <a:pt x="113" y="78"/>
                </a:cubicBezTo>
                <a:cubicBezTo>
                  <a:pt x="113" y="83"/>
                  <a:pt x="113" y="83"/>
                  <a:pt x="113" y="83"/>
                </a:cubicBezTo>
                <a:cubicBezTo>
                  <a:pt x="105" y="87"/>
                  <a:pt x="100" y="94"/>
                  <a:pt x="97" y="103"/>
                </a:cubicBezTo>
                <a:close/>
                <a:moveTo>
                  <a:pt x="137" y="44"/>
                </a:moveTo>
                <a:cubicBezTo>
                  <a:pt x="118" y="44"/>
                  <a:pt x="118" y="44"/>
                  <a:pt x="118" y="44"/>
                </a:cubicBezTo>
                <a:cubicBezTo>
                  <a:pt x="115" y="33"/>
                  <a:pt x="110" y="23"/>
                  <a:pt x="104" y="15"/>
                </a:cubicBezTo>
                <a:cubicBezTo>
                  <a:pt x="118" y="21"/>
                  <a:pt x="130" y="31"/>
                  <a:pt x="137" y="44"/>
                </a:cubicBezTo>
                <a:close/>
                <a:moveTo>
                  <a:pt x="52" y="15"/>
                </a:moveTo>
                <a:cubicBezTo>
                  <a:pt x="46" y="23"/>
                  <a:pt x="42" y="33"/>
                  <a:pt x="39" y="44"/>
                </a:cubicBezTo>
                <a:cubicBezTo>
                  <a:pt x="19" y="44"/>
                  <a:pt x="19" y="44"/>
                  <a:pt x="19" y="44"/>
                </a:cubicBezTo>
                <a:cubicBezTo>
                  <a:pt x="27" y="31"/>
                  <a:pt x="38" y="21"/>
                  <a:pt x="52" y="15"/>
                </a:cubicBezTo>
                <a:close/>
                <a:moveTo>
                  <a:pt x="19" y="112"/>
                </a:moveTo>
                <a:cubicBezTo>
                  <a:pt x="39" y="112"/>
                  <a:pt x="39" y="112"/>
                  <a:pt x="39" y="112"/>
                </a:cubicBezTo>
                <a:cubicBezTo>
                  <a:pt x="42" y="124"/>
                  <a:pt x="46" y="134"/>
                  <a:pt x="52" y="141"/>
                </a:cubicBezTo>
                <a:cubicBezTo>
                  <a:pt x="38" y="135"/>
                  <a:pt x="27" y="125"/>
                  <a:pt x="19" y="112"/>
                </a:cubicBezTo>
                <a:close/>
                <a:moveTo>
                  <a:pt x="133" y="144"/>
                </a:moveTo>
                <a:cubicBezTo>
                  <a:pt x="117" y="144"/>
                  <a:pt x="104" y="131"/>
                  <a:pt x="104" y="115"/>
                </a:cubicBezTo>
                <a:cubicBezTo>
                  <a:pt x="104" y="99"/>
                  <a:pt x="117" y="86"/>
                  <a:pt x="133" y="86"/>
                </a:cubicBezTo>
                <a:cubicBezTo>
                  <a:pt x="149" y="86"/>
                  <a:pt x="162" y="99"/>
                  <a:pt x="162" y="115"/>
                </a:cubicBezTo>
                <a:cubicBezTo>
                  <a:pt x="162" y="131"/>
                  <a:pt x="149" y="144"/>
                  <a:pt x="133" y="14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70" name="46 Grupo"/>
          <p:cNvGrpSpPr/>
          <p:nvPr/>
        </p:nvGrpSpPr>
        <p:grpSpPr>
          <a:xfrm>
            <a:off x="5197938" y="2159999"/>
            <a:ext cx="421484" cy="428628"/>
            <a:chOff x="-4451350" y="349788"/>
            <a:chExt cx="468313" cy="476250"/>
          </a:xfrm>
          <a:solidFill>
            <a:schemeClr val="tx1"/>
          </a:solidFill>
        </p:grpSpPr>
        <p:sp>
          <p:nvSpPr>
            <p:cNvPr id="371" name="Freeform 151"/>
            <p:cNvSpPr>
              <a:spLocks noEditPoints="1"/>
            </p:cNvSpPr>
            <p:nvPr/>
          </p:nvSpPr>
          <p:spPr bwMode="auto">
            <a:xfrm>
              <a:off x="-4451350" y="429163"/>
              <a:ext cx="468313" cy="396875"/>
            </a:xfrm>
            <a:custGeom>
              <a:avLst/>
              <a:gdLst/>
              <a:ahLst/>
              <a:cxnLst>
                <a:cxn ang="0">
                  <a:pos x="219" y="178"/>
                </a:cxn>
                <a:cxn ang="0">
                  <a:pos x="191" y="150"/>
                </a:cxn>
                <a:cxn ang="0">
                  <a:pos x="197" y="129"/>
                </a:cxn>
                <a:cxn ang="0">
                  <a:pos x="180" y="98"/>
                </a:cxn>
                <a:cxn ang="0">
                  <a:pos x="180" y="31"/>
                </a:cxn>
                <a:cxn ang="0">
                  <a:pos x="175" y="26"/>
                </a:cxn>
                <a:cxn ang="0">
                  <a:pos x="58" y="26"/>
                </a:cxn>
                <a:cxn ang="0">
                  <a:pos x="56" y="5"/>
                </a:cxn>
                <a:cxn ang="0">
                  <a:pos x="51" y="0"/>
                </a:cxn>
                <a:cxn ang="0">
                  <a:pos x="19" y="0"/>
                </a:cxn>
                <a:cxn ang="0">
                  <a:pos x="15" y="5"/>
                </a:cxn>
                <a:cxn ang="0">
                  <a:pos x="0" y="144"/>
                </a:cxn>
                <a:cxn ang="0">
                  <a:pos x="1" y="147"/>
                </a:cxn>
                <a:cxn ang="0">
                  <a:pos x="5" y="149"/>
                </a:cxn>
                <a:cxn ang="0">
                  <a:pos x="55" y="149"/>
                </a:cxn>
                <a:cxn ang="0">
                  <a:pos x="66" y="149"/>
                </a:cxn>
                <a:cxn ang="0">
                  <a:pos x="66" y="149"/>
                </a:cxn>
                <a:cxn ang="0">
                  <a:pos x="124" y="149"/>
                </a:cxn>
                <a:cxn ang="0">
                  <a:pos x="158" y="168"/>
                </a:cxn>
                <a:cxn ang="0">
                  <a:pos x="185" y="157"/>
                </a:cxn>
                <a:cxn ang="0">
                  <a:pos x="212" y="185"/>
                </a:cxn>
                <a:cxn ang="0">
                  <a:pos x="216" y="187"/>
                </a:cxn>
                <a:cxn ang="0">
                  <a:pos x="219" y="185"/>
                </a:cxn>
                <a:cxn ang="0">
                  <a:pos x="219" y="178"/>
                </a:cxn>
                <a:cxn ang="0">
                  <a:pos x="55" y="139"/>
                </a:cxn>
                <a:cxn ang="0">
                  <a:pos x="10" y="139"/>
                </a:cxn>
                <a:cxn ang="0">
                  <a:pos x="24" y="10"/>
                </a:cxn>
                <a:cxn ang="0">
                  <a:pos x="47" y="10"/>
                </a:cxn>
                <a:cxn ang="0">
                  <a:pos x="60" y="139"/>
                </a:cxn>
                <a:cxn ang="0">
                  <a:pos x="55" y="139"/>
                </a:cxn>
                <a:cxn ang="0">
                  <a:pos x="70" y="139"/>
                </a:cxn>
                <a:cxn ang="0">
                  <a:pos x="59" y="36"/>
                </a:cxn>
                <a:cxn ang="0">
                  <a:pos x="170" y="36"/>
                </a:cxn>
                <a:cxn ang="0">
                  <a:pos x="170" y="93"/>
                </a:cxn>
                <a:cxn ang="0">
                  <a:pos x="158" y="91"/>
                </a:cxn>
                <a:cxn ang="0">
                  <a:pos x="119" y="129"/>
                </a:cxn>
                <a:cxn ang="0">
                  <a:pos x="120" y="139"/>
                </a:cxn>
                <a:cxn ang="0">
                  <a:pos x="70" y="139"/>
                </a:cxn>
                <a:cxn ang="0">
                  <a:pos x="158" y="158"/>
                </a:cxn>
                <a:cxn ang="0">
                  <a:pos x="129" y="129"/>
                </a:cxn>
                <a:cxn ang="0">
                  <a:pos x="158" y="100"/>
                </a:cxn>
                <a:cxn ang="0">
                  <a:pos x="187" y="129"/>
                </a:cxn>
                <a:cxn ang="0">
                  <a:pos x="158" y="158"/>
                </a:cxn>
              </a:cxnLst>
              <a:rect l="0" t="0" r="r" b="b"/>
              <a:pathLst>
                <a:path w="221" h="187">
                  <a:moveTo>
                    <a:pt x="219" y="178"/>
                  </a:moveTo>
                  <a:cubicBezTo>
                    <a:pt x="191" y="150"/>
                    <a:pt x="191" y="150"/>
                    <a:pt x="191" y="150"/>
                  </a:cubicBezTo>
                  <a:cubicBezTo>
                    <a:pt x="194" y="144"/>
                    <a:pt x="197" y="137"/>
                    <a:pt x="197" y="129"/>
                  </a:cubicBezTo>
                  <a:cubicBezTo>
                    <a:pt x="197" y="116"/>
                    <a:pt x="190" y="105"/>
                    <a:pt x="180" y="98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80" y="29"/>
                    <a:pt x="178" y="26"/>
                    <a:pt x="17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2"/>
                    <a:pt x="54" y="0"/>
                    <a:pt x="5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5" y="2"/>
                    <a:pt x="15" y="5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5"/>
                    <a:pt x="0" y="146"/>
                    <a:pt x="1" y="147"/>
                  </a:cubicBezTo>
                  <a:cubicBezTo>
                    <a:pt x="2" y="148"/>
                    <a:pt x="3" y="149"/>
                    <a:pt x="5" y="149"/>
                  </a:cubicBezTo>
                  <a:cubicBezTo>
                    <a:pt x="55" y="149"/>
                    <a:pt x="55" y="149"/>
                    <a:pt x="55" y="149"/>
                  </a:cubicBezTo>
                  <a:cubicBezTo>
                    <a:pt x="66" y="149"/>
                    <a:pt x="66" y="149"/>
                    <a:pt x="66" y="149"/>
                  </a:cubicBezTo>
                  <a:cubicBezTo>
                    <a:pt x="66" y="149"/>
                    <a:pt x="66" y="149"/>
                    <a:pt x="66" y="14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31" y="160"/>
                    <a:pt x="144" y="168"/>
                    <a:pt x="158" y="168"/>
                  </a:cubicBezTo>
                  <a:cubicBezTo>
                    <a:pt x="168" y="168"/>
                    <a:pt x="178" y="164"/>
                    <a:pt x="185" y="157"/>
                  </a:cubicBezTo>
                  <a:cubicBezTo>
                    <a:pt x="212" y="185"/>
                    <a:pt x="212" y="185"/>
                    <a:pt x="212" y="185"/>
                  </a:cubicBezTo>
                  <a:cubicBezTo>
                    <a:pt x="213" y="186"/>
                    <a:pt x="215" y="187"/>
                    <a:pt x="216" y="187"/>
                  </a:cubicBezTo>
                  <a:cubicBezTo>
                    <a:pt x="217" y="187"/>
                    <a:pt x="218" y="186"/>
                    <a:pt x="219" y="185"/>
                  </a:cubicBezTo>
                  <a:cubicBezTo>
                    <a:pt x="221" y="183"/>
                    <a:pt x="221" y="180"/>
                    <a:pt x="219" y="178"/>
                  </a:cubicBezTo>
                  <a:close/>
                  <a:moveTo>
                    <a:pt x="55" y="139"/>
                  </a:moveTo>
                  <a:cubicBezTo>
                    <a:pt x="10" y="139"/>
                    <a:pt x="10" y="139"/>
                    <a:pt x="10" y="13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60" y="139"/>
                    <a:pt x="60" y="139"/>
                    <a:pt x="60" y="139"/>
                  </a:cubicBezTo>
                  <a:lnTo>
                    <a:pt x="55" y="139"/>
                  </a:lnTo>
                  <a:close/>
                  <a:moveTo>
                    <a:pt x="70" y="139"/>
                  </a:moveTo>
                  <a:cubicBezTo>
                    <a:pt x="59" y="36"/>
                    <a:pt x="59" y="36"/>
                    <a:pt x="59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0" y="93"/>
                    <a:pt x="170" y="93"/>
                    <a:pt x="170" y="93"/>
                  </a:cubicBezTo>
                  <a:cubicBezTo>
                    <a:pt x="166" y="91"/>
                    <a:pt x="162" y="91"/>
                    <a:pt x="158" y="91"/>
                  </a:cubicBezTo>
                  <a:cubicBezTo>
                    <a:pt x="136" y="91"/>
                    <a:pt x="119" y="108"/>
                    <a:pt x="119" y="129"/>
                  </a:cubicBezTo>
                  <a:cubicBezTo>
                    <a:pt x="119" y="133"/>
                    <a:pt x="120" y="136"/>
                    <a:pt x="120" y="139"/>
                  </a:cubicBezTo>
                  <a:lnTo>
                    <a:pt x="70" y="139"/>
                  </a:lnTo>
                  <a:close/>
                  <a:moveTo>
                    <a:pt x="158" y="158"/>
                  </a:moveTo>
                  <a:cubicBezTo>
                    <a:pt x="142" y="158"/>
                    <a:pt x="129" y="145"/>
                    <a:pt x="129" y="129"/>
                  </a:cubicBezTo>
                  <a:cubicBezTo>
                    <a:pt x="129" y="113"/>
                    <a:pt x="142" y="100"/>
                    <a:pt x="158" y="100"/>
                  </a:cubicBezTo>
                  <a:cubicBezTo>
                    <a:pt x="174" y="100"/>
                    <a:pt x="187" y="113"/>
                    <a:pt x="187" y="129"/>
                  </a:cubicBezTo>
                  <a:cubicBezTo>
                    <a:pt x="187" y="145"/>
                    <a:pt x="174" y="158"/>
                    <a:pt x="158" y="15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72" name="Freeform 152"/>
            <p:cNvSpPr>
              <a:spLocks noEditPoints="1"/>
            </p:cNvSpPr>
            <p:nvPr/>
          </p:nvSpPr>
          <p:spPr bwMode="auto">
            <a:xfrm>
              <a:off x="-4375150" y="349788"/>
              <a:ext cx="212726" cy="82551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9" y="29"/>
                </a:cxn>
                <a:cxn ang="0">
                  <a:pos x="62" y="39"/>
                </a:cxn>
                <a:cxn ang="0">
                  <a:pos x="99" y="16"/>
                </a:cxn>
                <a:cxn ang="0">
                  <a:pos x="98" y="11"/>
                </a:cxn>
                <a:cxn ang="0">
                  <a:pos x="92" y="10"/>
                </a:cxn>
                <a:cxn ang="0">
                  <a:pos x="76" y="14"/>
                </a:cxn>
                <a:cxn ang="0">
                  <a:pos x="57" y="8"/>
                </a:cxn>
                <a:cxn ang="0">
                  <a:pos x="35" y="0"/>
                </a:cxn>
                <a:cxn ang="0">
                  <a:pos x="2" y="13"/>
                </a:cxn>
                <a:cxn ang="0">
                  <a:pos x="1" y="19"/>
                </a:cxn>
                <a:cxn ang="0">
                  <a:pos x="6" y="22"/>
                </a:cxn>
                <a:cxn ang="0">
                  <a:pos x="35" y="10"/>
                </a:cxn>
                <a:cxn ang="0">
                  <a:pos x="52" y="16"/>
                </a:cxn>
                <a:cxn ang="0">
                  <a:pos x="76" y="24"/>
                </a:cxn>
                <a:cxn ang="0">
                  <a:pos x="82" y="24"/>
                </a:cxn>
                <a:cxn ang="0">
                  <a:pos x="62" y="30"/>
                </a:cxn>
                <a:cxn ang="0">
                  <a:pos x="34" y="21"/>
                </a:cxn>
                <a:cxn ang="0">
                  <a:pos x="18" y="13"/>
                </a:cxn>
                <a:cxn ang="0">
                  <a:pos x="35" y="10"/>
                </a:cxn>
              </a:cxnLst>
              <a:rect l="0" t="0" r="r" b="b"/>
              <a:pathLst>
                <a:path w="100" h="39">
                  <a:moveTo>
                    <a:pt x="6" y="22"/>
                  </a:moveTo>
                  <a:cubicBezTo>
                    <a:pt x="17" y="22"/>
                    <a:pt x="22" y="25"/>
                    <a:pt x="29" y="29"/>
                  </a:cubicBezTo>
                  <a:cubicBezTo>
                    <a:pt x="36" y="34"/>
                    <a:pt x="45" y="39"/>
                    <a:pt x="62" y="39"/>
                  </a:cubicBezTo>
                  <a:cubicBezTo>
                    <a:pt x="90" y="39"/>
                    <a:pt x="99" y="17"/>
                    <a:pt x="99" y="16"/>
                  </a:cubicBezTo>
                  <a:cubicBezTo>
                    <a:pt x="100" y="14"/>
                    <a:pt x="100" y="12"/>
                    <a:pt x="98" y="11"/>
                  </a:cubicBezTo>
                  <a:cubicBezTo>
                    <a:pt x="96" y="10"/>
                    <a:pt x="94" y="9"/>
                    <a:pt x="92" y="10"/>
                  </a:cubicBezTo>
                  <a:cubicBezTo>
                    <a:pt x="92" y="10"/>
                    <a:pt x="86" y="14"/>
                    <a:pt x="76" y="14"/>
                  </a:cubicBezTo>
                  <a:cubicBezTo>
                    <a:pt x="67" y="14"/>
                    <a:pt x="62" y="11"/>
                    <a:pt x="57" y="8"/>
                  </a:cubicBezTo>
                  <a:cubicBezTo>
                    <a:pt x="52" y="4"/>
                    <a:pt x="46" y="0"/>
                    <a:pt x="35" y="0"/>
                  </a:cubicBezTo>
                  <a:cubicBezTo>
                    <a:pt x="14" y="0"/>
                    <a:pt x="2" y="13"/>
                    <a:pt x="2" y="13"/>
                  </a:cubicBezTo>
                  <a:cubicBezTo>
                    <a:pt x="1" y="15"/>
                    <a:pt x="0" y="17"/>
                    <a:pt x="1" y="19"/>
                  </a:cubicBezTo>
                  <a:cubicBezTo>
                    <a:pt x="2" y="20"/>
                    <a:pt x="4" y="22"/>
                    <a:pt x="6" y="22"/>
                  </a:cubicBezTo>
                  <a:close/>
                  <a:moveTo>
                    <a:pt x="35" y="10"/>
                  </a:moveTo>
                  <a:cubicBezTo>
                    <a:pt x="43" y="10"/>
                    <a:pt x="47" y="12"/>
                    <a:pt x="52" y="16"/>
                  </a:cubicBezTo>
                  <a:cubicBezTo>
                    <a:pt x="57" y="20"/>
                    <a:pt x="64" y="24"/>
                    <a:pt x="76" y="24"/>
                  </a:cubicBezTo>
                  <a:cubicBezTo>
                    <a:pt x="78" y="24"/>
                    <a:pt x="80" y="24"/>
                    <a:pt x="82" y="24"/>
                  </a:cubicBezTo>
                  <a:cubicBezTo>
                    <a:pt x="77" y="27"/>
                    <a:pt x="71" y="30"/>
                    <a:pt x="62" y="30"/>
                  </a:cubicBezTo>
                  <a:cubicBezTo>
                    <a:pt x="48" y="30"/>
                    <a:pt x="41" y="25"/>
                    <a:pt x="34" y="21"/>
                  </a:cubicBezTo>
                  <a:cubicBezTo>
                    <a:pt x="29" y="18"/>
                    <a:pt x="25" y="15"/>
                    <a:pt x="18" y="13"/>
                  </a:cubicBezTo>
                  <a:cubicBezTo>
                    <a:pt x="23" y="11"/>
                    <a:pt x="28" y="10"/>
                    <a:pt x="35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73" name="Freeform 153"/>
            <p:cNvSpPr>
              <a:spLocks noEditPoints="1"/>
            </p:cNvSpPr>
            <p:nvPr/>
          </p:nvSpPr>
          <p:spPr bwMode="auto">
            <a:xfrm>
              <a:off x="-4192587" y="526168"/>
              <a:ext cx="85725" cy="80963"/>
            </a:xfrm>
            <a:custGeom>
              <a:avLst/>
              <a:gdLst/>
              <a:ahLst/>
              <a:cxnLst>
                <a:cxn ang="0">
                  <a:pos x="5" y="38"/>
                </a:cxn>
                <a:cxn ang="0">
                  <a:pos x="35" y="38"/>
                </a:cxn>
                <a:cxn ang="0">
                  <a:pos x="40" y="33"/>
                </a:cxn>
                <a:cxn ang="0">
                  <a:pos x="40" y="4"/>
                </a:cxn>
                <a:cxn ang="0">
                  <a:pos x="35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0" y="33"/>
                </a:cxn>
                <a:cxn ang="0">
                  <a:pos x="5" y="38"/>
                </a:cxn>
                <a:cxn ang="0">
                  <a:pos x="10" y="9"/>
                </a:cxn>
                <a:cxn ang="0">
                  <a:pos x="30" y="9"/>
                </a:cxn>
                <a:cxn ang="0">
                  <a:pos x="30" y="28"/>
                </a:cxn>
                <a:cxn ang="0">
                  <a:pos x="10" y="28"/>
                </a:cxn>
                <a:cxn ang="0">
                  <a:pos x="10" y="9"/>
                </a:cxn>
              </a:cxnLst>
              <a:rect l="0" t="0" r="r" b="b"/>
              <a:pathLst>
                <a:path w="40" h="38">
                  <a:moveTo>
                    <a:pt x="5" y="38"/>
                  </a:moveTo>
                  <a:cubicBezTo>
                    <a:pt x="35" y="38"/>
                    <a:pt x="35" y="38"/>
                    <a:pt x="35" y="38"/>
                  </a:cubicBezTo>
                  <a:cubicBezTo>
                    <a:pt x="38" y="38"/>
                    <a:pt x="40" y="36"/>
                    <a:pt x="40" y="33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8"/>
                    <a:pt x="5" y="38"/>
                  </a:cubicBezTo>
                  <a:close/>
                  <a:moveTo>
                    <a:pt x="10" y="9"/>
                  </a:moveTo>
                  <a:cubicBezTo>
                    <a:pt x="30" y="9"/>
                    <a:pt x="30" y="9"/>
                    <a:pt x="30" y="9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10" y="28"/>
                    <a:pt x="10" y="28"/>
                    <a:pt x="10" y="28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74" name="Freeform 154"/>
            <p:cNvSpPr>
              <a:spLocks noEditPoints="1"/>
            </p:cNvSpPr>
            <p:nvPr/>
          </p:nvSpPr>
          <p:spPr bwMode="auto">
            <a:xfrm>
              <a:off x="-4294188" y="526168"/>
              <a:ext cx="85725" cy="80963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0" y="33"/>
                </a:cxn>
                <a:cxn ang="0">
                  <a:pos x="5" y="38"/>
                </a:cxn>
                <a:cxn ang="0">
                  <a:pos x="35" y="38"/>
                </a:cxn>
                <a:cxn ang="0">
                  <a:pos x="40" y="33"/>
                </a:cxn>
                <a:cxn ang="0">
                  <a:pos x="40" y="4"/>
                </a:cxn>
                <a:cxn ang="0">
                  <a:pos x="35" y="0"/>
                </a:cxn>
                <a:cxn ang="0">
                  <a:pos x="30" y="28"/>
                </a:cxn>
                <a:cxn ang="0">
                  <a:pos x="10" y="28"/>
                </a:cxn>
                <a:cxn ang="0">
                  <a:pos x="10" y="9"/>
                </a:cxn>
                <a:cxn ang="0">
                  <a:pos x="30" y="9"/>
                </a:cxn>
                <a:cxn ang="0">
                  <a:pos x="30" y="28"/>
                </a:cxn>
              </a:cxnLst>
              <a:rect l="0" t="0" r="r" b="b"/>
              <a:pathLst>
                <a:path w="40" h="38">
                  <a:moveTo>
                    <a:pt x="3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8" y="38"/>
                    <a:pt x="40" y="36"/>
                    <a:pt x="40" y="33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5" y="0"/>
                  </a:cubicBezTo>
                  <a:close/>
                  <a:moveTo>
                    <a:pt x="30" y="28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75" name="Freeform 155"/>
            <p:cNvSpPr>
              <a:spLocks noEditPoints="1"/>
            </p:cNvSpPr>
            <p:nvPr/>
          </p:nvSpPr>
          <p:spPr bwMode="auto">
            <a:xfrm>
              <a:off x="-4294188" y="624593"/>
              <a:ext cx="85725" cy="80963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0" y="33"/>
                </a:cxn>
                <a:cxn ang="0">
                  <a:pos x="5" y="38"/>
                </a:cxn>
                <a:cxn ang="0">
                  <a:pos x="35" y="38"/>
                </a:cxn>
                <a:cxn ang="0">
                  <a:pos x="40" y="33"/>
                </a:cxn>
                <a:cxn ang="0">
                  <a:pos x="40" y="5"/>
                </a:cxn>
                <a:cxn ang="0">
                  <a:pos x="35" y="0"/>
                </a:cxn>
                <a:cxn ang="0">
                  <a:pos x="30" y="28"/>
                </a:cxn>
                <a:cxn ang="0">
                  <a:pos x="10" y="28"/>
                </a:cxn>
                <a:cxn ang="0">
                  <a:pos x="10" y="9"/>
                </a:cxn>
                <a:cxn ang="0">
                  <a:pos x="30" y="9"/>
                </a:cxn>
                <a:cxn ang="0">
                  <a:pos x="30" y="28"/>
                </a:cxn>
              </a:cxnLst>
              <a:rect l="0" t="0" r="r" b="b"/>
              <a:pathLst>
                <a:path w="40" h="38">
                  <a:moveTo>
                    <a:pt x="3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8" y="38"/>
                    <a:pt x="40" y="36"/>
                    <a:pt x="40" y="33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2"/>
                    <a:pt x="38" y="0"/>
                    <a:pt x="35" y="0"/>
                  </a:cubicBezTo>
                  <a:close/>
                  <a:moveTo>
                    <a:pt x="30" y="28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76" name="58 Grupo"/>
          <p:cNvGrpSpPr/>
          <p:nvPr/>
        </p:nvGrpSpPr>
        <p:grpSpPr>
          <a:xfrm>
            <a:off x="4030596" y="2148795"/>
            <a:ext cx="453786" cy="435159"/>
            <a:chOff x="-1658936" y="2493876"/>
            <a:chExt cx="407988" cy="415930"/>
          </a:xfrm>
          <a:solidFill>
            <a:schemeClr val="bg1"/>
          </a:solidFill>
        </p:grpSpPr>
        <p:sp>
          <p:nvSpPr>
            <p:cNvPr id="377" name="Freeform 147"/>
            <p:cNvSpPr>
              <a:spLocks noEditPoints="1"/>
            </p:cNvSpPr>
            <p:nvPr/>
          </p:nvSpPr>
          <p:spPr bwMode="auto">
            <a:xfrm>
              <a:off x="-1658936" y="2593891"/>
              <a:ext cx="407988" cy="315915"/>
            </a:xfrm>
            <a:custGeom>
              <a:avLst/>
              <a:gdLst/>
              <a:ahLst/>
              <a:cxnLst>
                <a:cxn ang="0">
                  <a:pos x="191" y="140"/>
                </a:cxn>
                <a:cxn ang="0">
                  <a:pos x="163" y="112"/>
                </a:cxn>
                <a:cxn ang="0">
                  <a:pos x="169" y="91"/>
                </a:cxn>
                <a:cxn ang="0">
                  <a:pos x="151" y="59"/>
                </a:cxn>
                <a:cxn ang="0">
                  <a:pos x="151" y="39"/>
                </a:cxn>
                <a:cxn ang="0">
                  <a:pos x="119" y="7"/>
                </a:cxn>
                <a:cxn ang="0">
                  <a:pos x="101" y="12"/>
                </a:cxn>
                <a:cxn ang="0">
                  <a:pos x="75" y="0"/>
                </a:cxn>
                <a:cxn ang="0">
                  <a:pos x="50" y="12"/>
                </a:cxn>
                <a:cxn ang="0">
                  <a:pos x="32" y="7"/>
                </a:cxn>
                <a:cxn ang="0">
                  <a:pos x="0" y="39"/>
                </a:cxn>
                <a:cxn ang="0">
                  <a:pos x="0" y="107"/>
                </a:cxn>
                <a:cxn ang="0">
                  <a:pos x="5" y="111"/>
                </a:cxn>
                <a:cxn ang="0">
                  <a:pos x="97" y="111"/>
                </a:cxn>
                <a:cxn ang="0">
                  <a:pos x="130" y="130"/>
                </a:cxn>
                <a:cxn ang="0">
                  <a:pos x="157" y="120"/>
                </a:cxn>
                <a:cxn ang="0">
                  <a:pos x="185" y="147"/>
                </a:cxn>
                <a:cxn ang="0">
                  <a:pos x="188" y="149"/>
                </a:cxn>
                <a:cxn ang="0">
                  <a:pos x="191" y="147"/>
                </a:cxn>
                <a:cxn ang="0">
                  <a:pos x="191" y="140"/>
                </a:cxn>
                <a:cxn ang="0">
                  <a:pos x="119" y="17"/>
                </a:cxn>
                <a:cxn ang="0">
                  <a:pos x="141" y="39"/>
                </a:cxn>
                <a:cxn ang="0">
                  <a:pos x="141" y="54"/>
                </a:cxn>
                <a:cxn ang="0">
                  <a:pos x="130" y="53"/>
                </a:cxn>
                <a:cxn ang="0">
                  <a:pos x="110" y="59"/>
                </a:cxn>
                <a:cxn ang="0">
                  <a:pos x="110" y="34"/>
                </a:cxn>
                <a:cxn ang="0">
                  <a:pos x="106" y="20"/>
                </a:cxn>
                <a:cxn ang="0">
                  <a:pos x="119" y="17"/>
                </a:cxn>
                <a:cxn ang="0">
                  <a:pos x="10" y="39"/>
                </a:cxn>
                <a:cxn ang="0">
                  <a:pos x="32" y="17"/>
                </a:cxn>
                <a:cxn ang="0">
                  <a:pos x="44" y="20"/>
                </a:cxn>
                <a:cxn ang="0">
                  <a:pos x="41" y="34"/>
                </a:cxn>
                <a:cxn ang="0">
                  <a:pos x="41" y="102"/>
                </a:cxn>
                <a:cxn ang="0">
                  <a:pos x="10" y="102"/>
                </a:cxn>
                <a:cxn ang="0">
                  <a:pos x="10" y="39"/>
                </a:cxn>
                <a:cxn ang="0">
                  <a:pos x="51" y="102"/>
                </a:cxn>
                <a:cxn ang="0">
                  <a:pos x="51" y="34"/>
                </a:cxn>
                <a:cxn ang="0">
                  <a:pos x="75" y="10"/>
                </a:cxn>
                <a:cxn ang="0">
                  <a:pos x="100" y="34"/>
                </a:cxn>
                <a:cxn ang="0">
                  <a:pos x="100" y="67"/>
                </a:cxn>
                <a:cxn ang="0">
                  <a:pos x="91" y="91"/>
                </a:cxn>
                <a:cxn ang="0">
                  <a:pos x="93" y="102"/>
                </a:cxn>
                <a:cxn ang="0">
                  <a:pos x="51" y="102"/>
                </a:cxn>
                <a:cxn ang="0">
                  <a:pos x="130" y="120"/>
                </a:cxn>
                <a:cxn ang="0">
                  <a:pos x="101" y="91"/>
                </a:cxn>
                <a:cxn ang="0">
                  <a:pos x="130" y="62"/>
                </a:cxn>
                <a:cxn ang="0">
                  <a:pos x="159" y="91"/>
                </a:cxn>
                <a:cxn ang="0">
                  <a:pos x="130" y="120"/>
                </a:cxn>
              </a:cxnLst>
              <a:rect l="0" t="0" r="r" b="b"/>
              <a:pathLst>
                <a:path w="193" h="149">
                  <a:moveTo>
                    <a:pt x="191" y="140"/>
                  </a:moveTo>
                  <a:cubicBezTo>
                    <a:pt x="163" y="112"/>
                    <a:pt x="163" y="112"/>
                    <a:pt x="163" y="112"/>
                  </a:cubicBezTo>
                  <a:cubicBezTo>
                    <a:pt x="167" y="106"/>
                    <a:pt x="169" y="99"/>
                    <a:pt x="169" y="91"/>
                  </a:cubicBezTo>
                  <a:cubicBezTo>
                    <a:pt x="169" y="78"/>
                    <a:pt x="162" y="66"/>
                    <a:pt x="151" y="59"/>
                  </a:cubicBezTo>
                  <a:cubicBezTo>
                    <a:pt x="151" y="39"/>
                    <a:pt x="151" y="39"/>
                    <a:pt x="151" y="39"/>
                  </a:cubicBezTo>
                  <a:cubicBezTo>
                    <a:pt x="151" y="19"/>
                    <a:pt x="134" y="7"/>
                    <a:pt x="119" y="7"/>
                  </a:cubicBezTo>
                  <a:cubicBezTo>
                    <a:pt x="113" y="7"/>
                    <a:pt x="106" y="9"/>
                    <a:pt x="101" y="12"/>
                  </a:cubicBezTo>
                  <a:cubicBezTo>
                    <a:pt x="94" y="5"/>
                    <a:pt x="85" y="0"/>
                    <a:pt x="75" y="0"/>
                  </a:cubicBezTo>
                  <a:cubicBezTo>
                    <a:pt x="66" y="0"/>
                    <a:pt x="56" y="5"/>
                    <a:pt x="50" y="12"/>
                  </a:cubicBezTo>
                  <a:cubicBezTo>
                    <a:pt x="44" y="9"/>
                    <a:pt x="38" y="7"/>
                    <a:pt x="32" y="7"/>
                  </a:cubicBezTo>
                  <a:cubicBezTo>
                    <a:pt x="17" y="7"/>
                    <a:pt x="0" y="19"/>
                    <a:pt x="0" y="39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9"/>
                    <a:pt x="2" y="111"/>
                    <a:pt x="5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104" y="123"/>
                    <a:pt x="116" y="130"/>
                    <a:pt x="130" y="130"/>
                  </a:cubicBezTo>
                  <a:cubicBezTo>
                    <a:pt x="140" y="130"/>
                    <a:pt x="150" y="126"/>
                    <a:pt x="157" y="120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86" y="148"/>
                    <a:pt x="187" y="149"/>
                    <a:pt x="188" y="149"/>
                  </a:cubicBezTo>
                  <a:cubicBezTo>
                    <a:pt x="189" y="149"/>
                    <a:pt x="191" y="148"/>
                    <a:pt x="191" y="147"/>
                  </a:cubicBezTo>
                  <a:cubicBezTo>
                    <a:pt x="193" y="145"/>
                    <a:pt x="193" y="142"/>
                    <a:pt x="191" y="140"/>
                  </a:cubicBezTo>
                  <a:close/>
                  <a:moveTo>
                    <a:pt x="119" y="17"/>
                  </a:moveTo>
                  <a:cubicBezTo>
                    <a:pt x="128" y="17"/>
                    <a:pt x="141" y="24"/>
                    <a:pt x="141" y="39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38" y="53"/>
                    <a:pt x="134" y="53"/>
                    <a:pt x="130" y="53"/>
                  </a:cubicBezTo>
                  <a:cubicBezTo>
                    <a:pt x="123" y="53"/>
                    <a:pt x="116" y="55"/>
                    <a:pt x="110" y="59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29"/>
                    <a:pt x="108" y="25"/>
                    <a:pt x="106" y="20"/>
                  </a:cubicBezTo>
                  <a:cubicBezTo>
                    <a:pt x="110" y="18"/>
                    <a:pt x="115" y="17"/>
                    <a:pt x="119" y="17"/>
                  </a:cubicBezTo>
                  <a:close/>
                  <a:moveTo>
                    <a:pt x="10" y="39"/>
                  </a:moveTo>
                  <a:cubicBezTo>
                    <a:pt x="10" y="24"/>
                    <a:pt x="23" y="17"/>
                    <a:pt x="32" y="17"/>
                  </a:cubicBezTo>
                  <a:cubicBezTo>
                    <a:pt x="36" y="17"/>
                    <a:pt x="41" y="18"/>
                    <a:pt x="44" y="20"/>
                  </a:cubicBezTo>
                  <a:cubicBezTo>
                    <a:pt x="42" y="24"/>
                    <a:pt x="41" y="29"/>
                    <a:pt x="41" y="34"/>
                  </a:cubicBezTo>
                  <a:cubicBezTo>
                    <a:pt x="41" y="102"/>
                    <a:pt x="41" y="102"/>
                    <a:pt x="41" y="102"/>
                  </a:cubicBezTo>
                  <a:cubicBezTo>
                    <a:pt x="10" y="102"/>
                    <a:pt x="10" y="102"/>
                    <a:pt x="10" y="102"/>
                  </a:cubicBezTo>
                  <a:lnTo>
                    <a:pt x="10" y="39"/>
                  </a:lnTo>
                  <a:close/>
                  <a:moveTo>
                    <a:pt x="51" y="102"/>
                  </a:moveTo>
                  <a:cubicBezTo>
                    <a:pt x="51" y="34"/>
                    <a:pt x="51" y="34"/>
                    <a:pt x="51" y="34"/>
                  </a:cubicBezTo>
                  <a:cubicBezTo>
                    <a:pt x="51" y="19"/>
                    <a:pt x="65" y="10"/>
                    <a:pt x="75" y="10"/>
                  </a:cubicBezTo>
                  <a:cubicBezTo>
                    <a:pt x="86" y="10"/>
                    <a:pt x="100" y="19"/>
                    <a:pt x="100" y="34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95" y="74"/>
                    <a:pt x="91" y="82"/>
                    <a:pt x="91" y="91"/>
                  </a:cubicBezTo>
                  <a:cubicBezTo>
                    <a:pt x="91" y="95"/>
                    <a:pt x="92" y="98"/>
                    <a:pt x="93" y="102"/>
                  </a:cubicBezTo>
                  <a:lnTo>
                    <a:pt x="51" y="102"/>
                  </a:lnTo>
                  <a:close/>
                  <a:moveTo>
                    <a:pt x="130" y="120"/>
                  </a:moveTo>
                  <a:cubicBezTo>
                    <a:pt x="114" y="120"/>
                    <a:pt x="101" y="107"/>
                    <a:pt x="101" y="91"/>
                  </a:cubicBezTo>
                  <a:cubicBezTo>
                    <a:pt x="101" y="75"/>
                    <a:pt x="114" y="62"/>
                    <a:pt x="130" y="62"/>
                  </a:cubicBezTo>
                  <a:cubicBezTo>
                    <a:pt x="146" y="62"/>
                    <a:pt x="159" y="75"/>
                    <a:pt x="159" y="91"/>
                  </a:cubicBezTo>
                  <a:cubicBezTo>
                    <a:pt x="159" y="107"/>
                    <a:pt x="146" y="120"/>
                    <a:pt x="130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78" name="Freeform 148"/>
            <p:cNvSpPr>
              <a:spLocks noEditPoints="1"/>
            </p:cNvSpPr>
            <p:nvPr/>
          </p:nvSpPr>
          <p:spPr bwMode="auto">
            <a:xfrm>
              <a:off x="-1546224" y="2493876"/>
              <a:ext cx="92075" cy="93663"/>
            </a:xfrm>
            <a:custGeom>
              <a:avLst/>
              <a:gdLst/>
              <a:ahLst/>
              <a:cxnLst>
                <a:cxn ang="0">
                  <a:pos x="22" y="44"/>
                </a:cxn>
                <a:cxn ang="0">
                  <a:pos x="44" y="22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22" y="44"/>
                </a:cxn>
                <a:cxn ang="0">
                  <a:pos x="22" y="9"/>
                </a:cxn>
                <a:cxn ang="0">
                  <a:pos x="34" y="22"/>
                </a:cxn>
                <a:cxn ang="0">
                  <a:pos x="22" y="34"/>
                </a:cxn>
                <a:cxn ang="0">
                  <a:pos x="10" y="22"/>
                </a:cxn>
                <a:cxn ang="0">
                  <a:pos x="22" y="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lose/>
                  <a:moveTo>
                    <a:pt x="22" y="9"/>
                  </a:moveTo>
                  <a:cubicBezTo>
                    <a:pt x="29" y="9"/>
                    <a:pt x="34" y="15"/>
                    <a:pt x="34" y="22"/>
                  </a:cubicBezTo>
                  <a:cubicBezTo>
                    <a:pt x="34" y="28"/>
                    <a:pt x="29" y="34"/>
                    <a:pt x="22" y="34"/>
                  </a:cubicBezTo>
                  <a:cubicBezTo>
                    <a:pt x="15" y="34"/>
                    <a:pt x="10" y="28"/>
                    <a:pt x="10" y="22"/>
                  </a:cubicBezTo>
                  <a:cubicBezTo>
                    <a:pt x="10" y="15"/>
                    <a:pt x="15" y="9"/>
                    <a:pt x="22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79" name="Freeform 149"/>
            <p:cNvSpPr>
              <a:spLocks noEditPoints="1"/>
            </p:cNvSpPr>
            <p:nvPr/>
          </p:nvSpPr>
          <p:spPr bwMode="auto">
            <a:xfrm>
              <a:off x="-1630362" y="2524038"/>
              <a:ext cx="77788" cy="77788"/>
            </a:xfrm>
            <a:custGeom>
              <a:avLst/>
              <a:gdLst/>
              <a:ahLst/>
              <a:cxnLst>
                <a:cxn ang="0">
                  <a:pos x="18" y="37"/>
                </a:cxn>
                <a:cxn ang="0">
                  <a:pos x="36" y="18"/>
                </a:cxn>
                <a:cxn ang="0">
                  <a:pos x="18" y="0"/>
                </a:cxn>
                <a:cxn ang="0">
                  <a:pos x="0" y="18"/>
                </a:cxn>
                <a:cxn ang="0">
                  <a:pos x="18" y="37"/>
                </a:cxn>
                <a:cxn ang="0">
                  <a:pos x="18" y="10"/>
                </a:cxn>
                <a:cxn ang="0">
                  <a:pos x="27" y="18"/>
                </a:cxn>
                <a:cxn ang="0">
                  <a:pos x="18" y="27"/>
                </a:cxn>
                <a:cxn ang="0">
                  <a:pos x="10" y="18"/>
                </a:cxn>
                <a:cxn ang="0">
                  <a:pos x="18" y="10"/>
                </a:cxn>
              </a:cxnLst>
              <a:rect l="0" t="0" r="r" b="b"/>
              <a:pathLst>
                <a:path w="36" h="37">
                  <a:moveTo>
                    <a:pt x="18" y="37"/>
                  </a:moveTo>
                  <a:cubicBezTo>
                    <a:pt x="28" y="37"/>
                    <a:pt x="36" y="29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9"/>
                    <a:pt x="8" y="37"/>
                    <a:pt x="18" y="37"/>
                  </a:cubicBezTo>
                  <a:close/>
                  <a:moveTo>
                    <a:pt x="18" y="10"/>
                  </a:moveTo>
                  <a:cubicBezTo>
                    <a:pt x="23" y="10"/>
                    <a:pt x="27" y="14"/>
                    <a:pt x="27" y="18"/>
                  </a:cubicBezTo>
                  <a:cubicBezTo>
                    <a:pt x="27" y="23"/>
                    <a:pt x="23" y="27"/>
                    <a:pt x="18" y="27"/>
                  </a:cubicBezTo>
                  <a:cubicBezTo>
                    <a:pt x="13" y="27"/>
                    <a:pt x="10" y="23"/>
                    <a:pt x="10" y="18"/>
                  </a:cubicBezTo>
                  <a:cubicBezTo>
                    <a:pt x="10" y="14"/>
                    <a:pt x="13" y="10"/>
                    <a:pt x="18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80" name="Freeform 150"/>
            <p:cNvSpPr>
              <a:spLocks noEditPoints="1"/>
            </p:cNvSpPr>
            <p:nvPr/>
          </p:nvSpPr>
          <p:spPr bwMode="auto">
            <a:xfrm>
              <a:off x="-1444624" y="2524038"/>
              <a:ext cx="76200" cy="77788"/>
            </a:xfrm>
            <a:custGeom>
              <a:avLst/>
              <a:gdLst/>
              <a:ahLst/>
              <a:cxnLst>
                <a:cxn ang="0">
                  <a:pos x="18" y="37"/>
                </a:cxn>
                <a:cxn ang="0">
                  <a:pos x="36" y="18"/>
                </a:cxn>
                <a:cxn ang="0">
                  <a:pos x="18" y="0"/>
                </a:cxn>
                <a:cxn ang="0">
                  <a:pos x="0" y="18"/>
                </a:cxn>
                <a:cxn ang="0">
                  <a:pos x="18" y="37"/>
                </a:cxn>
                <a:cxn ang="0">
                  <a:pos x="18" y="10"/>
                </a:cxn>
                <a:cxn ang="0">
                  <a:pos x="26" y="18"/>
                </a:cxn>
                <a:cxn ang="0">
                  <a:pos x="18" y="27"/>
                </a:cxn>
                <a:cxn ang="0">
                  <a:pos x="9" y="18"/>
                </a:cxn>
                <a:cxn ang="0">
                  <a:pos x="18" y="10"/>
                </a:cxn>
              </a:cxnLst>
              <a:rect l="0" t="0" r="r" b="b"/>
              <a:pathLst>
                <a:path w="36" h="37">
                  <a:moveTo>
                    <a:pt x="18" y="37"/>
                  </a:moveTo>
                  <a:cubicBezTo>
                    <a:pt x="28" y="37"/>
                    <a:pt x="36" y="29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9"/>
                    <a:pt x="8" y="37"/>
                    <a:pt x="18" y="37"/>
                  </a:cubicBezTo>
                  <a:close/>
                  <a:moveTo>
                    <a:pt x="18" y="10"/>
                  </a:moveTo>
                  <a:cubicBezTo>
                    <a:pt x="23" y="10"/>
                    <a:pt x="26" y="14"/>
                    <a:pt x="26" y="18"/>
                  </a:cubicBezTo>
                  <a:cubicBezTo>
                    <a:pt x="26" y="23"/>
                    <a:pt x="23" y="27"/>
                    <a:pt x="18" y="27"/>
                  </a:cubicBezTo>
                  <a:cubicBezTo>
                    <a:pt x="13" y="27"/>
                    <a:pt x="9" y="23"/>
                    <a:pt x="9" y="18"/>
                  </a:cubicBezTo>
                  <a:cubicBezTo>
                    <a:pt x="9" y="14"/>
                    <a:pt x="13" y="10"/>
                    <a:pt x="18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381" name="Freeform 225"/>
          <p:cNvSpPr>
            <a:spLocks noEditPoints="1"/>
          </p:cNvSpPr>
          <p:nvPr/>
        </p:nvSpPr>
        <p:spPr bwMode="auto">
          <a:xfrm>
            <a:off x="2879044" y="2142596"/>
            <a:ext cx="428629" cy="325758"/>
          </a:xfrm>
          <a:custGeom>
            <a:avLst/>
            <a:gdLst/>
            <a:ahLst/>
            <a:cxnLst>
              <a:cxn ang="0">
                <a:pos x="168" y="132"/>
              </a:cxn>
              <a:cxn ang="0">
                <a:pos x="163" y="101"/>
              </a:cxn>
              <a:cxn ang="0">
                <a:pos x="138" y="105"/>
              </a:cxn>
              <a:cxn ang="0">
                <a:pos x="129" y="132"/>
              </a:cxn>
              <a:cxn ang="0">
                <a:pos x="141" y="67"/>
              </a:cxn>
              <a:cxn ang="0">
                <a:pos x="172" y="96"/>
              </a:cxn>
              <a:cxn ang="0">
                <a:pos x="175" y="88"/>
              </a:cxn>
              <a:cxn ang="0">
                <a:pos x="153" y="39"/>
              </a:cxn>
              <a:cxn ang="0">
                <a:pos x="75" y="39"/>
              </a:cxn>
              <a:cxn ang="0">
                <a:pos x="99" y="132"/>
              </a:cxn>
              <a:cxn ang="0">
                <a:pos x="90" y="85"/>
              </a:cxn>
              <a:cxn ang="0">
                <a:pos x="65" y="80"/>
              </a:cxn>
              <a:cxn ang="0">
                <a:pos x="60" y="132"/>
              </a:cxn>
              <a:cxn ang="0">
                <a:pos x="51" y="20"/>
              </a:cxn>
              <a:cxn ang="0">
                <a:pos x="26" y="15"/>
              </a:cxn>
              <a:cxn ang="0">
                <a:pos x="21" y="132"/>
              </a:cxn>
              <a:cxn ang="0">
                <a:pos x="0" y="137"/>
              </a:cxn>
              <a:cxn ang="0">
                <a:pos x="182" y="142"/>
              </a:cxn>
              <a:cxn ang="0">
                <a:pos x="182" y="132"/>
              </a:cxn>
              <a:cxn ang="0">
                <a:pos x="158" y="110"/>
              </a:cxn>
              <a:cxn ang="0">
                <a:pos x="148" y="132"/>
              </a:cxn>
              <a:cxn ang="0">
                <a:pos x="102" y="66"/>
              </a:cxn>
              <a:cxn ang="0">
                <a:pos x="126" y="43"/>
              </a:cxn>
              <a:cxn ang="0">
                <a:pos x="114" y="68"/>
              </a:cxn>
              <a:cxn ang="0">
                <a:pos x="85" y="39"/>
              </a:cxn>
              <a:cxn ang="0">
                <a:pos x="143" y="39"/>
              </a:cxn>
              <a:cxn ang="0">
                <a:pos x="135" y="38"/>
              </a:cxn>
              <a:cxn ang="0">
                <a:pos x="97" y="33"/>
              </a:cxn>
              <a:cxn ang="0">
                <a:pos x="92" y="58"/>
              </a:cxn>
              <a:cxn ang="0">
                <a:pos x="109" y="78"/>
              </a:cxn>
              <a:cxn ang="0">
                <a:pos x="119" y="78"/>
              </a:cxn>
              <a:cxn ang="0">
                <a:pos x="109" y="132"/>
              </a:cxn>
              <a:cxn ang="0">
                <a:pos x="70" y="90"/>
              </a:cxn>
              <a:cxn ang="0">
                <a:pos x="80" y="132"/>
              </a:cxn>
              <a:cxn ang="0">
                <a:pos x="70" y="90"/>
              </a:cxn>
              <a:cxn ang="0">
                <a:pos x="41" y="25"/>
              </a:cxn>
              <a:cxn ang="0">
                <a:pos x="31" y="132"/>
              </a:cxn>
            </a:cxnLst>
            <a:rect l="0" t="0" r="r" b="b"/>
            <a:pathLst>
              <a:path w="187" h="142">
                <a:moveTo>
                  <a:pt x="182" y="132"/>
                </a:moveTo>
                <a:cubicBezTo>
                  <a:pt x="168" y="132"/>
                  <a:pt x="168" y="132"/>
                  <a:pt x="168" y="132"/>
                </a:cubicBezTo>
                <a:cubicBezTo>
                  <a:pt x="168" y="105"/>
                  <a:pt x="168" y="105"/>
                  <a:pt x="168" y="105"/>
                </a:cubicBezTo>
                <a:cubicBezTo>
                  <a:pt x="168" y="103"/>
                  <a:pt x="165" y="101"/>
                  <a:pt x="163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0" y="101"/>
                  <a:pt x="138" y="103"/>
                  <a:pt x="138" y="105"/>
                </a:cubicBezTo>
                <a:cubicBezTo>
                  <a:pt x="138" y="132"/>
                  <a:pt x="138" y="132"/>
                  <a:pt x="138" y="132"/>
                </a:cubicBezTo>
                <a:cubicBezTo>
                  <a:pt x="129" y="132"/>
                  <a:pt x="129" y="132"/>
                  <a:pt x="129" y="132"/>
                </a:cubicBezTo>
                <a:cubicBezTo>
                  <a:pt x="129" y="75"/>
                  <a:pt x="129" y="75"/>
                  <a:pt x="129" y="75"/>
                </a:cubicBezTo>
                <a:cubicBezTo>
                  <a:pt x="133" y="73"/>
                  <a:pt x="137" y="71"/>
                  <a:pt x="141" y="67"/>
                </a:cubicBezTo>
                <a:cubicBezTo>
                  <a:pt x="168" y="95"/>
                  <a:pt x="168" y="95"/>
                  <a:pt x="168" y="95"/>
                </a:cubicBezTo>
                <a:cubicBezTo>
                  <a:pt x="169" y="96"/>
                  <a:pt x="171" y="96"/>
                  <a:pt x="172" y="96"/>
                </a:cubicBezTo>
                <a:cubicBezTo>
                  <a:pt x="173" y="96"/>
                  <a:pt x="174" y="96"/>
                  <a:pt x="175" y="95"/>
                </a:cubicBezTo>
                <a:cubicBezTo>
                  <a:pt x="177" y="93"/>
                  <a:pt x="177" y="90"/>
                  <a:pt x="175" y="88"/>
                </a:cubicBezTo>
                <a:cubicBezTo>
                  <a:pt x="147" y="60"/>
                  <a:pt x="147" y="60"/>
                  <a:pt x="147" y="60"/>
                </a:cubicBezTo>
                <a:cubicBezTo>
                  <a:pt x="150" y="54"/>
                  <a:pt x="153" y="47"/>
                  <a:pt x="153" y="39"/>
                </a:cubicBezTo>
                <a:cubicBezTo>
                  <a:pt x="153" y="18"/>
                  <a:pt x="135" y="0"/>
                  <a:pt x="114" y="0"/>
                </a:cubicBezTo>
                <a:cubicBezTo>
                  <a:pt x="93" y="0"/>
                  <a:pt x="75" y="18"/>
                  <a:pt x="75" y="39"/>
                </a:cubicBezTo>
                <a:cubicBezTo>
                  <a:pt x="75" y="55"/>
                  <a:pt x="85" y="69"/>
                  <a:pt x="99" y="75"/>
                </a:cubicBezTo>
                <a:cubicBezTo>
                  <a:pt x="99" y="132"/>
                  <a:pt x="99" y="132"/>
                  <a:pt x="99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0" y="85"/>
                  <a:pt x="90" y="85"/>
                  <a:pt x="90" y="85"/>
                </a:cubicBezTo>
                <a:cubicBezTo>
                  <a:pt x="90" y="82"/>
                  <a:pt x="87" y="80"/>
                  <a:pt x="85" y="80"/>
                </a:cubicBezTo>
                <a:cubicBezTo>
                  <a:pt x="65" y="80"/>
                  <a:pt x="65" y="80"/>
                  <a:pt x="65" y="80"/>
                </a:cubicBezTo>
                <a:cubicBezTo>
                  <a:pt x="63" y="80"/>
                  <a:pt x="60" y="82"/>
                  <a:pt x="60" y="85"/>
                </a:cubicBezTo>
                <a:cubicBezTo>
                  <a:pt x="60" y="132"/>
                  <a:pt x="60" y="132"/>
                  <a:pt x="60" y="132"/>
                </a:cubicBezTo>
                <a:cubicBezTo>
                  <a:pt x="51" y="132"/>
                  <a:pt x="51" y="132"/>
                  <a:pt x="51" y="132"/>
                </a:cubicBezTo>
                <a:cubicBezTo>
                  <a:pt x="51" y="20"/>
                  <a:pt x="51" y="20"/>
                  <a:pt x="51" y="20"/>
                </a:cubicBezTo>
                <a:cubicBezTo>
                  <a:pt x="51" y="17"/>
                  <a:pt x="48" y="15"/>
                  <a:pt x="46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24" y="15"/>
                  <a:pt x="21" y="17"/>
                  <a:pt x="21" y="20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4" y="132"/>
                  <a:pt x="4" y="132"/>
                  <a:pt x="4" y="132"/>
                </a:cubicBezTo>
                <a:cubicBezTo>
                  <a:pt x="2" y="132"/>
                  <a:pt x="0" y="134"/>
                  <a:pt x="0" y="137"/>
                </a:cubicBezTo>
                <a:cubicBezTo>
                  <a:pt x="0" y="139"/>
                  <a:pt x="2" y="142"/>
                  <a:pt x="4" y="142"/>
                </a:cubicBezTo>
                <a:cubicBezTo>
                  <a:pt x="182" y="142"/>
                  <a:pt x="182" y="142"/>
                  <a:pt x="182" y="142"/>
                </a:cubicBezTo>
                <a:cubicBezTo>
                  <a:pt x="185" y="142"/>
                  <a:pt x="187" y="139"/>
                  <a:pt x="187" y="137"/>
                </a:cubicBezTo>
                <a:cubicBezTo>
                  <a:pt x="187" y="134"/>
                  <a:pt x="185" y="132"/>
                  <a:pt x="182" y="132"/>
                </a:cubicBezTo>
                <a:close/>
                <a:moveTo>
                  <a:pt x="148" y="110"/>
                </a:moveTo>
                <a:cubicBezTo>
                  <a:pt x="158" y="110"/>
                  <a:pt x="158" y="110"/>
                  <a:pt x="158" y="110"/>
                </a:cubicBezTo>
                <a:cubicBezTo>
                  <a:pt x="158" y="132"/>
                  <a:pt x="158" y="132"/>
                  <a:pt x="158" y="132"/>
                </a:cubicBezTo>
                <a:cubicBezTo>
                  <a:pt x="148" y="132"/>
                  <a:pt x="148" y="132"/>
                  <a:pt x="148" y="132"/>
                </a:cubicBezTo>
                <a:lnTo>
                  <a:pt x="148" y="110"/>
                </a:lnTo>
                <a:close/>
                <a:moveTo>
                  <a:pt x="102" y="66"/>
                </a:moveTo>
                <a:cubicBezTo>
                  <a:pt x="102" y="43"/>
                  <a:pt x="102" y="43"/>
                  <a:pt x="102" y="43"/>
                </a:cubicBezTo>
                <a:cubicBezTo>
                  <a:pt x="126" y="43"/>
                  <a:pt x="126" y="43"/>
                  <a:pt x="126" y="43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22" y="67"/>
                  <a:pt x="118" y="68"/>
                  <a:pt x="114" y="68"/>
                </a:cubicBezTo>
                <a:cubicBezTo>
                  <a:pt x="110" y="68"/>
                  <a:pt x="106" y="67"/>
                  <a:pt x="102" y="66"/>
                </a:cubicBezTo>
                <a:close/>
                <a:moveTo>
                  <a:pt x="85" y="39"/>
                </a:moveTo>
                <a:cubicBezTo>
                  <a:pt x="85" y="23"/>
                  <a:pt x="98" y="10"/>
                  <a:pt x="114" y="10"/>
                </a:cubicBezTo>
                <a:cubicBezTo>
                  <a:pt x="130" y="10"/>
                  <a:pt x="143" y="23"/>
                  <a:pt x="143" y="39"/>
                </a:cubicBezTo>
                <a:cubicBezTo>
                  <a:pt x="143" y="47"/>
                  <a:pt x="140" y="53"/>
                  <a:pt x="135" y="58"/>
                </a:cubicBezTo>
                <a:cubicBezTo>
                  <a:pt x="135" y="38"/>
                  <a:pt x="135" y="38"/>
                  <a:pt x="135" y="38"/>
                </a:cubicBezTo>
                <a:cubicBezTo>
                  <a:pt x="135" y="35"/>
                  <a:pt x="133" y="33"/>
                  <a:pt x="131" y="33"/>
                </a:cubicBezTo>
                <a:cubicBezTo>
                  <a:pt x="97" y="33"/>
                  <a:pt x="97" y="33"/>
                  <a:pt x="97" y="33"/>
                </a:cubicBezTo>
                <a:cubicBezTo>
                  <a:pt x="94" y="33"/>
                  <a:pt x="92" y="35"/>
                  <a:pt x="92" y="38"/>
                </a:cubicBezTo>
                <a:cubicBezTo>
                  <a:pt x="92" y="58"/>
                  <a:pt x="92" y="58"/>
                  <a:pt x="92" y="58"/>
                </a:cubicBezTo>
                <a:cubicBezTo>
                  <a:pt x="88" y="53"/>
                  <a:pt x="85" y="47"/>
                  <a:pt x="85" y="39"/>
                </a:cubicBezTo>
                <a:close/>
                <a:moveTo>
                  <a:pt x="109" y="78"/>
                </a:moveTo>
                <a:cubicBezTo>
                  <a:pt x="111" y="78"/>
                  <a:pt x="112" y="78"/>
                  <a:pt x="114" y="78"/>
                </a:cubicBezTo>
                <a:cubicBezTo>
                  <a:pt x="116" y="78"/>
                  <a:pt x="117" y="78"/>
                  <a:pt x="119" y="78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09" y="132"/>
                  <a:pt x="109" y="132"/>
                  <a:pt x="109" y="132"/>
                </a:cubicBezTo>
                <a:lnTo>
                  <a:pt x="109" y="78"/>
                </a:lnTo>
                <a:close/>
                <a:moveTo>
                  <a:pt x="70" y="90"/>
                </a:moveTo>
                <a:cubicBezTo>
                  <a:pt x="80" y="90"/>
                  <a:pt x="80" y="90"/>
                  <a:pt x="80" y="90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70" y="132"/>
                  <a:pt x="70" y="132"/>
                  <a:pt x="70" y="132"/>
                </a:cubicBezTo>
                <a:lnTo>
                  <a:pt x="70" y="90"/>
                </a:lnTo>
                <a:close/>
                <a:moveTo>
                  <a:pt x="31" y="25"/>
                </a:moveTo>
                <a:cubicBezTo>
                  <a:pt x="41" y="25"/>
                  <a:pt x="41" y="25"/>
                  <a:pt x="41" y="25"/>
                </a:cubicBezTo>
                <a:cubicBezTo>
                  <a:pt x="41" y="132"/>
                  <a:pt x="41" y="132"/>
                  <a:pt x="41" y="132"/>
                </a:cubicBezTo>
                <a:cubicBezTo>
                  <a:pt x="31" y="132"/>
                  <a:pt x="31" y="132"/>
                  <a:pt x="31" y="132"/>
                </a:cubicBezTo>
                <a:lnTo>
                  <a:pt x="31" y="2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82" name="Group 381"/>
          <p:cNvGrpSpPr/>
          <p:nvPr/>
        </p:nvGrpSpPr>
        <p:grpSpPr>
          <a:xfrm>
            <a:off x="1757582" y="2140949"/>
            <a:ext cx="428629" cy="357440"/>
            <a:chOff x="1359831" y="4023336"/>
            <a:chExt cx="428629" cy="357440"/>
          </a:xfrm>
          <a:solidFill>
            <a:schemeClr val="bg1"/>
          </a:solidFill>
        </p:grpSpPr>
        <p:sp>
          <p:nvSpPr>
            <p:cNvPr id="383" name="Freeform 218"/>
            <p:cNvSpPr>
              <a:spLocks noEditPoints="1"/>
            </p:cNvSpPr>
            <p:nvPr/>
          </p:nvSpPr>
          <p:spPr bwMode="auto">
            <a:xfrm>
              <a:off x="1573354" y="4178339"/>
              <a:ext cx="162911" cy="164493"/>
            </a:xfrm>
            <a:custGeom>
              <a:avLst/>
              <a:gdLst/>
              <a:ahLst/>
              <a:cxnLst>
                <a:cxn ang="0">
                  <a:pos x="38" y="78"/>
                </a:cxn>
                <a:cxn ang="0">
                  <a:pos x="0" y="39"/>
                </a:cxn>
                <a:cxn ang="0">
                  <a:pos x="38" y="0"/>
                </a:cxn>
                <a:cxn ang="0">
                  <a:pos x="77" y="39"/>
                </a:cxn>
                <a:cxn ang="0">
                  <a:pos x="38" y="78"/>
                </a:cxn>
                <a:cxn ang="0">
                  <a:pos x="38" y="10"/>
                </a:cxn>
                <a:cxn ang="0">
                  <a:pos x="9" y="39"/>
                </a:cxn>
                <a:cxn ang="0">
                  <a:pos x="38" y="68"/>
                </a:cxn>
                <a:cxn ang="0">
                  <a:pos x="67" y="39"/>
                </a:cxn>
                <a:cxn ang="0">
                  <a:pos x="38" y="10"/>
                </a:cxn>
              </a:cxnLst>
              <a:rect l="0" t="0" r="r" b="b"/>
              <a:pathLst>
                <a:path w="77" h="78">
                  <a:moveTo>
                    <a:pt x="38" y="78"/>
                  </a:moveTo>
                  <a:cubicBezTo>
                    <a:pt x="17" y="78"/>
                    <a:pt x="0" y="60"/>
                    <a:pt x="0" y="39"/>
                  </a:cubicBezTo>
                  <a:cubicBezTo>
                    <a:pt x="0" y="18"/>
                    <a:pt x="17" y="0"/>
                    <a:pt x="38" y="0"/>
                  </a:cubicBezTo>
                  <a:cubicBezTo>
                    <a:pt x="60" y="0"/>
                    <a:pt x="77" y="18"/>
                    <a:pt x="77" y="39"/>
                  </a:cubicBezTo>
                  <a:cubicBezTo>
                    <a:pt x="77" y="60"/>
                    <a:pt x="60" y="78"/>
                    <a:pt x="38" y="78"/>
                  </a:cubicBezTo>
                  <a:close/>
                  <a:moveTo>
                    <a:pt x="38" y="10"/>
                  </a:moveTo>
                  <a:cubicBezTo>
                    <a:pt x="22" y="10"/>
                    <a:pt x="9" y="23"/>
                    <a:pt x="9" y="39"/>
                  </a:cubicBezTo>
                  <a:cubicBezTo>
                    <a:pt x="9" y="55"/>
                    <a:pt x="22" y="68"/>
                    <a:pt x="38" y="68"/>
                  </a:cubicBezTo>
                  <a:cubicBezTo>
                    <a:pt x="54" y="68"/>
                    <a:pt x="67" y="55"/>
                    <a:pt x="67" y="39"/>
                  </a:cubicBezTo>
                  <a:cubicBezTo>
                    <a:pt x="67" y="23"/>
                    <a:pt x="54" y="10"/>
                    <a:pt x="38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84" name="Freeform 219"/>
            <p:cNvSpPr>
              <a:spLocks/>
            </p:cNvSpPr>
            <p:nvPr/>
          </p:nvSpPr>
          <p:spPr bwMode="auto">
            <a:xfrm>
              <a:off x="1699887" y="4293783"/>
              <a:ext cx="88573" cy="86993"/>
            </a:xfrm>
            <a:custGeom>
              <a:avLst/>
              <a:gdLst/>
              <a:ahLst/>
              <a:cxnLst>
                <a:cxn ang="0">
                  <a:pos x="36" y="41"/>
                </a:cxn>
                <a:cxn ang="0">
                  <a:pos x="33" y="40"/>
                </a:cxn>
                <a:cxn ang="0">
                  <a:pos x="1" y="8"/>
                </a:cxn>
                <a:cxn ang="0">
                  <a:pos x="1" y="1"/>
                </a:cxn>
                <a:cxn ang="0">
                  <a:pos x="8" y="1"/>
                </a:cxn>
                <a:cxn ang="0">
                  <a:pos x="40" y="33"/>
                </a:cxn>
                <a:cxn ang="0">
                  <a:pos x="40" y="40"/>
                </a:cxn>
                <a:cxn ang="0">
                  <a:pos x="36" y="41"/>
                </a:cxn>
              </a:cxnLst>
              <a:rect l="0" t="0" r="r" b="b"/>
              <a:pathLst>
                <a:path w="42" h="41">
                  <a:moveTo>
                    <a:pt x="36" y="41"/>
                  </a:moveTo>
                  <a:cubicBezTo>
                    <a:pt x="35" y="41"/>
                    <a:pt x="34" y="41"/>
                    <a:pt x="33" y="4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1"/>
                  </a:cubicBezTo>
                  <a:cubicBezTo>
                    <a:pt x="3" y="0"/>
                    <a:pt x="6" y="0"/>
                    <a:pt x="8" y="1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2" y="35"/>
                    <a:pt x="42" y="38"/>
                    <a:pt x="40" y="40"/>
                  </a:cubicBezTo>
                  <a:cubicBezTo>
                    <a:pt x="39" y="41"/>
                    <a:pt x="37" y="41"/>
                    <a:pt x="36" y="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85" name="Freeform 220"/>
            <p:cNvSpPr>
              <a:spLocks/>
            </p:cNvSpPr>
            <p:nvPr/>
          </p:nvSpPr>
          <p:spPr bwMode="auto">
            <a:xfrm>
              <a:off x="1402535" y="4064459"/>
              <a:ext cx="287862" cy="286282"/>
            </a:xfrm>
            <a:custGeom>
              <a:avLst/>
              <a:gdLst/>
              <a:ahLst/>
              <a:cxnLst>
                <a:cxn ang="0">
                  <a:pos x="68" y="136"/>
                </a:cxn>
                <a:cxn ang="0">
                  <a:pos x="0" y="68"/>
                </a:cxn>
                <a:cxn ang="0">
                  <a:pos x="5" y="63"/>
                </a:cxn>
                <a:cxn ang="0">
                  <a:pos x="63" y="63"/>
                </a:cxn>
                <a:cxn ang="0">
                  <a:pos x="63" y="5"/>
                </a:cxn>
                <a:cxn ang="0">
                  <a:pos x="65" y="2"/>
                </a:cxn>
                <a:cxn ang="0">
                  <a:pos x="68" y="0"/>
                </a:cxn>
                <a:cxn ang="0">
                  <a:pos x="68" y="0"/>
                </a:cxn>
                <a:cxn ang="0">
                  <a:pos x="136" y="60"/>
                </a:cxn>
                <a:cxn ang="0">
                  <a:pos x="131" y="65"/>
                </a:cxn>
                <a:cxn ang="0">
                  <a:pos x="126" y="61"/>
                </a:cxn>
                <a:cxn ang="0">
                  <a:pos x="73" y="10"/>
                </a:cxn>
                <a:cxn ang="0">
                  <a:pos x="73" y="68"/>
                </a:cxn>
                <a:cxn ang="0">
                  <a:pos x="68" y="73"/>
                </a:cxn>
                <a:cxn ang="0">
                  <a:pos x="10" y="73"/>
                </a:cxn>
                <a:cxn ang="0">
                  <a:pos x="68" y="127"/>
                </a:cxn>
                <a:cxn ang="0">
                  <a:pos x="99" y="118"/>
                </a:cxn>
                <a:cxn ang="0">
                  <a:pos x="106" y="119"/>
                </a:cxn>
                <a:cxn ang="0">
                  <a:pos x="104" y="126"/>
                </a:cxn>
                <a:cxn ang="0">
                  <a:pos x="68" y="136"/>
                </a:cxn>
              </a:cxnLst>
              <a:rect l="0" t="0" r="r" b="b"/>
              <a:pathLst>
                <a:path w="136" h="136">
                  <a:moveTo>
                    <a:pt x="68" y="136"/>
                  </a:moveTo>
                  <a:cubicBezTo>
                    <a:pt x="30" y="136"/>
                    <a:pt x="0" y="106"/>
                    <a:pt x="0" y="68"/>
                  </a:cubicBezTo>
                  <a:cubicBezTo>
                    <a:pt x="0" y="66"/>
                    <a:pt x="2" y="63"/>
                    <a:pt x="5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4"/>
                    <a:pt x="64" y="2"/>
                    <a:pt x="65" y="2"/>
                  </a:cubicBezTo>
                  <a:cubicBezTo>
                    <a:pt x="66" y="1"/>
                    <a:pt x="67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02" y="0"/>
                    <a:pt x="131" y="26"/>
                    <a:pt x="136" y="60"/>
                  </a:cubicBezTo>
                  <a:cubicBezTo>
                    <a:pt x="136" y="62"/>
                    <a:pt x="134" y="65"/>
                    <a:pt x="131" y="65"/>
                  </a:cubicBezTo>
                  <a:cubicBezTo>
                    <a:pt x="129" y="65"/>
                    <a:pt x="126" y="64"/>
                    <a:pt x="126" y="61"/>
                  </a:cubicBezTo>
                  <a:cubicBezTo>
                    <a:pt x="123" y="33"/>
                    <a:pt x="100" y="12"/>
                    <a:pt x="73" y="10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3" y="71"/>
                    <a:pt x="71" y="73"/>
                    <a:pt x="68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2" y="103"/>
                    <a:pt x="37" y="127"/>
                    <a:pt x="68" y="127"/>
                  </a:cubicBezTo>
                  <a:cubicBezTo>
                    <a:pt x="79" y="127"/>
                    <a:pt x="90" y="124"/>
                    <a:pt x="99" y="118"/>
                  </a:cubicBezTo>
                  <a:cubicBezTo>
                    <a:pt x="101" y="116"/>
                    <a:pt x="104" y="117"/>
                    <a:pt x="106" y="119"/>
                  </a:cubicBezTo>
                  <a:cubicBezTo>
                    <a:pt x="107" y="122"/>
                    <a:pt x="107" y="125"/>
                    <a:pt x="104" y="126"/>
                  </a:cubicBezTo>
                  <a:cubicBezTo>
                    <a:pt x="94" y="133"/>
                    <a:pt x="81" y="136"/>
                    <a:pt x="68" y="1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86" name="Freeform 221"/>
            <p:cNvSpPr>
              <a:spLocks noEditPoints="1"/>
            </p:cNvSpPr>
            <p:nvPr/>
          </p:nvSpPr>
          <p:spPr bwMode="auto">
            <a:xfrm>
              <a:off x="1359831" y="4023336"/>
              <a:ext cx="155003" cy="155003"/>
            </a:xfrm>
            <a:custGeom>
              <a:avLst/>
              <a:gdLst/>
              <a:ahLst/>
              <a:cxnLst>
                <a:cxn ang="0">
                  <a:pos x="69" y="73"/>
                </a:cxn>
                <a:cxn ang="0">
                  <a:pos x="5" y="73"/>
                </a:cxn>
                <a:cxn ang="0">
                  <a:pos x="0" y="68"/>
                </a:cxn>
                <a:cxn ang="0">
                  <a:pos x="69" y="0"/>
                </a:cxn>
                <a:cxn ang="0">
                  <a:pos x="73" y="4"/>
                </a:cxn>
                <a:cxn ang="0">
                  <a:pos x="73" y="68"/>
                </a:cxn>
                <a:cxn ang="0">
                  <a:pos x="72" y="71"/>
                </a:cxn>
                <a:cxn ang="0">
                  <a:pos x="69" y="73"/>
                </a:cxn>
                <a:cxn ang="0">
                  <a:pos x="10" y="63"/>
                </a:cxn>
                <a:cxn ang="0">
                  <a:pos x="64" y="63"/>
                </a:cxn>
                <a:cxn ang="0">
                  <a:pos x="64" y="10"/>
                </a:cxn>
                <a:cxn ang="0">
                  <a:pos x="10" y="63"/>
                </a:cxn>
              </a:cxnLst>
              <a:rect l="0" t="0" r="r" b="b"/>
              <a:pathLst>
                <a:path w="73" h="73">
                  <a:moveTo>
                    <a:pt x="69" y="73"/>
                  </a:moveTo>
                  <a:cubicBezTo>
                    <a:pt x="5" y="73"/>
                    <a:pt x="5" y="73"/>
                    <a:pt x="5" y="73"/>
                  </a:cubicBezTo>
                  <a:cubicBezTo>
                    <a:pt x="3" y="73"/>
                    <a:pt x="0" y="70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71" y="0"/>
                    <a:pt x="73" y="2"/>
                    <a:pt x="73" y="4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3" y="69"/>
                    <a:pt x="73" y="70"/>
                    <a:pt x="72" y="71"/>
                  </a:cubicBezTo>
                  <a:cubicBezTo>
                    <a:pt x="71" y="72"/>
                    <a:pt x="70" y="73"/>
                    <a:pt x="69" y="73"/>
                  </a:cubicBezTo>
                  <a:close/>
                  <a:moveTo>
                    <a:pt x="10" y="63"/>
                  </a:moveTo>
                  <a:cubicBezTo>
                    <a:pt x="64" y="63"/>
                    <a:pt x="64" y="63"/>
                    <a:pt x="64" y="63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35" y="12"/>
                    <a:pt x="13" y="35"/>
                    <a:pt x="10" y="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387" name="TextBox 386"/>
          <p:cNvSpPr txBox="1"/>
          <p:nvPr/>
        </p:nvSpPr>
        <p:spPr>
          <a:xfrm>
            <a:off x="6626324" y="5467835"/>
            <a:ext cx="1933613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b="1" dirty="0">
                <a:solidFill>
                  <a:srgbClr val="2F283C"/>
                </a:solidFill>
                <a:latin typeface="Calibri" panose="020F0502020204030204" pitchFamily="34" charset="0"/>
              </a:rPr>
              <a:t>Capture </a:t>
            </a:r>
            <a:endParaRPr lang="en-GB" b="1" dirty="0" smtClean="0">
              <a:solidFill>
                <a:srgbClr val="2F283C"/>
              </a:solidFill>
              <a:latin typeface="Calibri" panose="020F0502020204030204" pitchFamily="34" charset="0"/>
            </a:endParaRPr>
          </a:p>
          <a:p>
            <a:pPr algn="ctr">
              <a:lnSpc>
                <a:spcPts val="1600"/>
              </a:lnSpc>
            </a:pPr>
            <a:r>
              <a:rPr lang="en-GB" dirty="0" smtClean="0">
                <a:solidFill>
                  <a:srgbClr val="2F283C"/>
                </a:solidFill>
                <a:latin typeface="Calibri" panose="020F0502020204030204" pitchFamily="34" charset="0"/>
              </a:rPr>
              <a:t>digital consumers</a:t>
            </a:r>
            <a:endParaRPr lang="en-GB" dirty="0">
              <a:solidFill>
                <a:srgbClr val="2F283C"/>
              </a:solidFill>
              <a:latin typeface="Calibri" panose="020F0502020204030204" pitchFamily="34" charset="0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6588224" y="4820289"/>
            <a:ext cx="2002351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b="1" dirty="0">
                <a:solidFill>
                  <a:srgbClr val="C21383"/>
                </a:solidFill>
                <a:latin typeface="Calibri" panose="020F0502020204030204" pitchFamily="34" charset="0"/>
              </a:rPr>
              <a:t>Decode </a:t>
            </a:r>
            <a:endParaRPr lang="en-GB" b="1" dirty="0" smtClean="0">
              <a:solidFill>
                <a:srgbClr val="C21383"/>
              </a:solidFill>
              <a:latin typeface="Calibri" panose="020F0502020204030204" pitchFamily="34" charset="0"/>
            </a:endParaRPr>
          </a:p>
          <a:p>
            <a:pPr algn="ctr">
              <a:lnSpc>
                <a:spcPts val="1600"/>
              </a:lnSpc>
            </a:pPr>
            <a:r>
              <a:rPr lang="en-GB" dirty="0" smtClean="0">
                <a:solidFill>
                  <a:srgbClr val="C21383"/>
                </a:solidFill>
                <a:latin typeface="Calibri" panose="020F0502020204030204" pitchFamily="34" charset="0"/>
              </a:rPr>
              <a:t>smart money</a:t>
            </a:r>
            <a:endParaRPr lang="en-GB" dirty="0">
              <a:solidFill>
                <a:srgbClr val="C21383"/>
              </a:solidFill>
              <a:latin typeface="Calibri" panose="020F0502020204030204" pitchFamily="34" charset="0"/>
            </a:endParaRPr>
          </a:p>
        </p:txBody>
      </p:sp>
      <p:sp>
        <p:nvSpPr>
          <p:cNvPr id="389" name="TextBox 388"/>
          <p:cNvSpPr txBox="1"/>
          <p:nvPr/>
        </p:nvSpPr>
        <p:spPr>
          <a:xfrm>
            <a:off x="6508583" y="3337634"/>
            <a:ext cx="2177398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b="1" dirty="0">
                <a:solidFill>
                  <a:srgbClr val="68737B"/>
                </a:solidFill>
                <a:latin typeface="Calibri" panose="020F0502020204030204" pitchFamily="34" charset="0"/>
              </a:rPr>
              <a:t>Mine </a:t>
            </a:r>
            <a:endParaRPr lang="en-GB" b="1" dirty="0" smtClean="0">
              <a:solidFill>
                <a:srgbClr val="68737B"/>
              </a:solidFill>
              <a:latin typeface="Calibri" panose="020F0502020204030204" pitchFamily="34" charset="0"/>
            </a:endParaRPr>
          </a:p>
          <a:p>
            <a:pPr algn="ctr">
              <a:lnSpc>
                <a:spcPts val="1600"/>
              </a:lnSpc>
            </a:pPr>
            <a:r>
              <a:rPr lang="en-GB" dirty="0" smtClean="0">
                <a:solidFill>
                  <a:srgbClr val="68737B"/>
                </a:solidFill>
                <a:latin typeface="Calibri" panose="020F0502020204030204" pitchFamily="34" charset="0"/>
              </a:rPr>
              <a:t>thought </a:t>
            </a:r>
            <a:r>
              <a:rPr lang="en-GB" dirty="0">
                <a:solidFill>
                  <a:srgbClr val="68737B"/>
                </a:solidFill>
                <a:latin typeface="Calibri" panose="020F0502020204030204" pitchFamily="34" charset="0"/>
              </a:rPr>
              <a:t>leadership</a:t>
            </a:r>
          </a:p>
        </p:txBody>
      </p:sp>
      <p:sp>
        <p:nvSpPr>
          <p:cNvPr id="390" name="TextBox 389"/>
          <p:cNvSpPr txBox="1"/>
          <p:nvPr/>
        </p:nvSpPr>
        <p:spPr>
          <a:xfrm>
            <a:off x="6372200" y="1949299"/>
            <a:ext cx="2412268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b="1" dirty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</a:rPr>
              <a:t>Monitor </a:t>
            </a:r>
            <a:endParaRPr lang="en-GB" b="1" dirty="0" smtClean="0">
              <a:solidFill>
                <a:srgbClr val="00DEA5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pPr algn="ctr">
              <a:lnSpc>
                <a:spcPts val="1600"/>
              </a:lnSpc>
            </a:pPr>
            <a:r>
              <a:rPr lang="en-GB" dirty="0" smtClean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</a:rPr>
              <a:t>competitor strategies</a:t>
            </a:r>
            <a:endParaRPr lang="en-GB" dirty="0">
              <a:solidFill>
                <a:srgbClr val="00DEA5">
                  <a:lumMod val="75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391" name="TextBox 390"/>
          <p:cNvSpPr txBox="1"/>
          <p:nvPr/>
        </p:nvSpPr>
        <p:spPr>
          <a:xfrm>
            <a:off x="6516216" y="2608321"/>
            <a:ext cx="2160240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b="1" dirty="0">
                <a:solidFill>
                  <a:srgbClr val="583471"/>
                </a:solidFill>
                <a:latin typeface="Calibri" panose="020F0502020204030204" pitchFamily="34" charset="0"/>
              </a:rPr>
              <a:t>Monetize </a:t>
            </a:r>
            <a:endParaRPr lang="en-GB" b="1" dirty="0" smtClean="0">
              <a:solidFill>
                <a:srgbClr val="583471"/>
              </a:solidFill>
              <a:latin typeface="Calibri" panose="020F0502020204030204" pitchFamily="34" charset="0"/>
            </a:endParaRPr>
          </a:p>
          <a:p>
            <a:pPr algn="ctr">
              <a:lnSpc>
                <a:spcPts val="1600"/>
              </a:lnSpc>
            </a:pPr>
            <a:r>
              <a:rPr lang="en-GB" dirty="0" smtClean="0">
                <a:solidFill>
                  <a:srgbClr val="583471"/>
                </a:solidFill>
                <a:latin typeface="Calibri" panose="020F0502020204030204" pitchFamily="34" charset="0"/>
              </a:rPr>
              <a:t>disruptive innovation</a:t>
            </a:r>
            <a:endParaRPr lang="en-GB" dirty="0">
              <a:solidFill>
                <a:srgbClr val="583471"/>
              </a:solidFill>
              <a:latin typeface="Calibri" panose="020F0502020204030204" pitchFamily="34" charset="0"/>
            </a:endParaRPr>
          </a:p>
        </p:txBody>
      </p:sp>
      <p:sp>
        <p:nvSpPr>
          <p:cNvPr id="392" name="TextBox 391"/>
          <p:cNvSpPr txBox="1"/>
          <p:nvPr/>
        </p:nvSpPr>
        <p:spPr>
          <a:xfrm>
            <a:off x="6640397" y="4110980"/>
            <a:ext cx="1920618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b="1" dirty="0">
                <a:solidFill>
                  <a:srgbClr val="00F6F6">
                    <a:lumMod val="75000"/>
                  </a:srgbClr>
                </a:solidFill>
                <a:latin typeface="Calibri" panose="020F0502020204030204" pitchFamily="34" charset="0"/>
              </a:rPr>
              <a:t>Predict </a:t>
            </a:r>
            <a:endParaRPr lang="en-GB" b="1" dirty="0" smtClean="0">
              <a:solidFill>
                <a:srgbClr val="00F6F6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pPr algn="ctr">
              <a:lnSpc>
                <a:spcPts val="1600"/>
              </a:lnSpc>
            </a:pPr>
            <a:r>
              <a:rPr lang="en-GB" dirty="0">
                <a:solidFill>
                  <a:srgbClr val="00F6F6">
                    <a:lumMod val="75000"/>
                  </a:srgbClr>
                </a:solidFill>
                <a:latin typeface="Calibri" panose="020F0502020204030204" pitchFamily="34" charset="0"/>
              </a:rPr>
              <a:t>e</a:t>
            </a:r>
            <a:r>
              <a:rPr lang="en-GB" dirty="0" smtClean="0">
                <a:solidFill>
                  <a:srgbClr val="00F6F6">
                    <a:lumMod val="75000"/>
                  </a:srgbClr>
                </a:solidFill>
                <a:latin typeface="Calibri" panose="020F0502020204030204" pitchFamily="34" charset="0"/>
              </a:rPr>
              <a:t>merging trends</a:t>
            </a:r>
            <a:endParaRPr lang="en-GB" dirty="0">
              <a:solidFill>
                <a:srgbClr val="00F6F6">
                  <a:lumMod val="75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Comprehensive coverage across technology segments &amp; verticals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554173"/>
            <a:ext cx="9144279" cy="4696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53833"/>
            <a:ext cx="7015329" cy="4417872"/>
          </a:xfrm>
          <a:prstGeom prst="rect">
            <a:avLst/>
          </a:prstGeom>
        </p:spPr>
      </p:pic>
      <p:sp>
        <p:nvSpPr>
          <p:cNvPr id="9" name="object 2"/>
          <p:cNvSpPr/>
          <p:nvPr/>
        </p:nvSpPr>
        <p:spPr>
          <a:xfrm>
            <a:off x="0" y="764996"/>
            <a:ext cx="9144279" cy="789177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33953" y="1960128"/>
            <a:ext cx="1588728" cy="1912165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Our </a:t>
            </a:r>
            <a: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Intelligence </a:t>
            </a:r>
            <a:b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Center delivers all our services through </a:t>
            </a:r>
            <a:r>
              <a:rPr lang="en-AU" sz="1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a single platform, with combined search</a:t>
            </a:r>
            <a:r>
              <a:rPr lang="en-AU" sz="1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, </a:t>
            </a:r>
            <a:r>
              <a:rPr lang="en-AU" sz="1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browse, </a:t>
            </a:r>
            <a:r>
              <a:rPr lang="en-AU" sz="1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and </a:t>
            </a:r>
            <a:r>
              <a:rPr lang="en-AU" sz="1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alert functionality.</a:t>
            </a:r>
            <a:endParaRPr lang="en-AU" sz="14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53564" y="3944284"/>
            <a:ext cx="255038" cy="295697"/>
            <a:chOff x="323850" y="1897063"/>
            <a:chExt cx="876300" cy="1016000"/>
          </a:xfrm>
          <a:solidFill>
            <a:schemeClr val="bg1"/>
          </a:solidFill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323850" y="1897063"/>
              <a:ext cx="876300" cy="1016000"/>
            </a:xfrm>
            <a:custGeom>
              <a:avLst/>
              <a:gdLst>
                <a:gd name="T0" fmla="*/ 502 w 552"/>
                <a:gd name="T1" fmla="*/ 36 h 640"/>
                <a:gd name="T2" fmla="*/ 390 w 552"/>
                <a:gd name="T3" fmla="*/ 10 h 640"/>
                <a:gd name="T4" fmla="*/ 276 w 552"/>
                <a:gd name="T5" fmla="*/ 0 h 640"/>
                <a:gd name="T6" fmla="*/ 162 w 552"/>
                <a:gd name="T7" fmla="*/ 10 h 640"/>
                <a:gd name="T8" fmla="*/ 52 w 552"/>
                <a:gd name="T9" fmla="*/ 36 h 640"/>
                <a:gd name="T10" fmla="*/ 42 w 552"/>
                <a:gd name="T11" fmla="*/ 42 h 640"/>
                <a:gd name="T12" fmla="*/ 22 w 552"/>
                <a:gd name="T13" fmla="*/ 54 h 640"/>
                <a:gd name="T14" fmla="*/ 8 w 552"/>
                <a:gd name="T15" fmla="*/ 74 h 640"/>
                <a:gd name="T16" fmla="*/ 2 w 552"/>
                <a:gd name="T17" fmla="*/ 94 h 640"/>
                <a:gd name="T18" fmla="*/ 0 w 552"/>
                <a:gd name="T19" fmla="*/ 374 h 640"/>
                <a:gd name="T20" fmla="*/ 2 w 552"/>
                <a:gd name="T21" fmla="*/ 386 h 640"/>
                <a:gd name="T22" fmla="*/ 12 w 552"/>
                <a:gd name="T23" fmla="*/ 426 h 640"/>
                <a:gd name="T24" fmla="*/ 24 w 552"/>
                <a:gd name="T25" fmla="*/ 454 h 640"/>
                <a:gd name="T26" fmla="*/ 42 w 552"/>
                <a:gd name="T27" fmla="*/ 476 h 640"/>
                <a:gd name="T28" fmla="*/ 80 w 552"/>
                <a:gd name="T29" fmla="*/ 514 h 640"/>
                <a:gd name="T30" fmla="*/ 146 w 552"/>
                <a:gd name="T31" fmla="*/ 576 h 640"/>
                <a:gd name="T32" fmla="*/ 202 w 552"/>
                <a:gd name="T33" fmla="*/ 616 h 640"/>
                <a:gd name="T34" fmla="*/ 252 w 552"/>
                <a:gd name="T35" fmla="*/ 638 h 640"/>
                <a:gd name="T36" fmla="*/ 276 w 552"/>
                <a:gd name="T37" fmla="*/ 640 h 640"/>
                <a:gd name="T38" fmla="*/ 288 w 552"/>
                <a:gd name="T39" fmla="*/ 640 h 640"/>
                <a:gd name="T40" fmla="*/ 326 w 552"/>
                <a:gd name="T41" fmla="*/ 630 h 640"/>
                <a:gd name="T42" fmla="*/ 378 w 552"/>
                <a:gd name="T43" fmla="*/ 598 h 640"/>
                <a:gd name="T44" fmla="*/ 440 w 552"/>
                <a:gd name="T45" fmla="*/ 548 h 640"/>
                <a:gd name="T46" fmla="*/ 512 w 552"/>
                <a:gd name="T47" fmla="*/ 476 h 640"/>
                <a:gd name="T48" fmla="*/ 520 w 552"/>
                <a:gd name="T49" fmla="*/ 466 h 640"/>
                <a:gd name="T50" fmla="*/ 536 w 552"/>
                <a:gd name="T51" fmla="*/ 440 h 640"/>
                <a:gd name="T52" fmla="*/ 550 w 552"/>
                <a:gd name="T53" fmla="*/ 398 h 640"/>
                <a:gd name="T54" fmla="*/ 552 w 552"/>
                <a:gd name="T55" fmla="*/ 374 h 640"/>
                <a:gd name="T56" fmla="*/ 552 w 552"/>
                <a:gd name="T57" fmla="*/ 106 h 640"/>
                <a:gd name="T58" fmla="*/ 548 w 552"/>
                <a:gd name="T59" fmla="*/ 84 h 640"/>
                <a:gd name="T60" fmla="*/ 538 w 552"/>
                <a:gd name="T61" fmla="*/ 64 h 640"/>
                <a:gd name="T62" fmla="*/ 522 w 552"/>
                <a:gd name="T63" fmla="*/ 48 h 640"/>
                <a:gd name="T64" fmla="*/ 502 w 552"/>
                <a:gd name="T65" fmla="*/ 36 h 640"/>
                <a:gd name="T66" fmla="*/ 530 w 552"/>
                <a:gd name="T67" fmla="*/ 374 h 640"/>
                <a:gd name="T68" fmla="*/ 528 w 552"/>
                <a:gd name="T69" fmla="*/ 394 h 640"/>
                <a:gd name="T70" fmla="*/ 510 w 552"/>
                <a:gd name="T71" fmla="*/ 442 h 640"/>
                <a:gd name="T72" fmla="*/ 496 w 552"/>
                <a:gd name="T73" fmla="*/ 460 h 640"/>
                <a:gd name="T74" fmla="*/ 428 w 552"/>
                <a:gd name="T75" fmla="*/ 530 h 640"/>
                <a:gd name="T76" fmla="*/ 370 w 552"/>
                <a:gd name="T77" fmla="*/ 578 h 640"/>
                <a:gd name="T78" fmla="*/ 320 w 552"/>
                <a:gd name="T79" fmla="*/ 608 h 640"/>
                <a:gd name="T80" fmla="*/ 288 w 552"/>
                <a:gd name="T81" fmla="*/ 618 h 640"/>
                <a:gd name="T82" fmla="*/ 276 w 552"/>
                <a:gd name="T83" fmla="*/ 618 h 640"/>
                <a:gd name="T84" fmla="*/ 256 w 552"/>
                <a:gd name="T85" fmla="*/ 616 h 640"/>
                <a:gd name="T86" fmla="*/ 210 w 552"/>
                <a:gd name="T87" fmla="*/ 596 h 640"/>
                <a:gd name="T88" fmla="*/ 156 w 552"/>
                <a:gd name="T89" fmla="*/ 556 h 640"/>
                <a:gd name="T90" fmla="*/ 56 w 552"/>
                <a:gd name="T91" fmla="*/ 462 h 640"/>
                <a:gd name="T92" fmla="*/ 50 w 552"/>
                <a:gd name="T93" fmla="*/ 452 h 640"/>
                <a:gd name="T94" fmla="*/ 32 w 552"/>
                <a:gd name="T95" fmla="*/ 418 h 640"/>
                <a:gd name="T96" fmla="*/ 22 w 552"/>
                <a:gd name="T97" fmla="*/ 374 h 640"/>
                <a:gd name="T98" fmla="*/ 22 w 552"/>
                <a:gd name="T99" fmla="*/ 106 h 640"/>
                <a:gd name="T100" fmla="*/ 26 w 552"/>
                <a:gd name="T101" fmla="*/ 90 h 640"/>
                <a:gd name="T102" fmla="*/ 44 w 552"/>
                <a:gd name="T103" fmla="*/ 64 h 640"/>
                <a:gd name="T104" fmla="*/ 58 w 552"/>
                <a:gd name="T105" fmla="*/ 58 h 640"/>
                <a:gd name="T106" fmla="*/ 112 w 552"/>
                <a:gd name="T107" fmla="*/ 42 h 640"/>
                <a:gd name="T108" fmla="*/ 222 w 552"/>
                <a:gd name="T109" fmla="*/ 24 h 640"/>
                <a:gd name="T110" fmla="*/ 276 w 552"/>
                <a:gd name="T111" fmla="*/ 22 h 640"/>
                <a:gd name="T112" fmla="*/ 386 w 552"/>
                <a:gd name="T113" fmla="*/ 32 h 640"/>
                <a:gd name="T114" fmla="*/ 494 w 552"/>
                <a:gd name="T115" fmla="*/ 58 h 640"/>
                <a:gd name="T116" fmla="*/ 502 w 552"/>
                <a:gd name="T117" fmla="*/ 60 h 640"/>
                <a:gd name="T118" fmla="*/ 520 w 552"/>
                <a:gd name="T119" fmla="*/ 76 h 640"/>
                <a:gd name="T120" fmla="*/ 530 w 552"/>
                <a:gd name="T121" fmla="*/ 98 h 640"/>
                <a:gd name="T122" fmla="*/ 530 w 552"/>
                <a:gd name="T123" fmla="*/ 374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52" h="640">
                  <a:moveTo>
                    <a:pt x="502" y="36"/>
                  </a:moveTo>
                  <a:lnTo>
                    <a:pt x="502" y="36"/>
                  </a:lnTo>
                  <a:lnTo>
                    <a:pt x="446" y="22"/>
                  </a:lnTo>
                  <a:lnTo>
                    <a:pt x="390" y="10"/>
                  </a:lnTo>
                  <a:lnTo>
                    <a:pt x="334" y="2"/>
                  </a:lnTo>
                  <a:lnTo>
                    <a:pt x="276" y="0"/>
                  </a:lnTo>
                  <a:lnTo>
                    <a:pt x="220" y="2"/>
                  </a:lnTo>
                  <a:lnTo>
                    <a:pt x="162" y="10"/>
                  </a:lnTo>
                  <a:lnTo>
                    <a:pt x="106" y="2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2" y="42"/>
                  </a:lnTo>
                  <a:lnTo>
                    <a:pt x="32" y="48"/>
                  </a:lnTo>
                  <a:lnTo>
                    <a:pt x="22" y="54"/>
                  </a:lnTo>
                  <a:lnTo>
                    <a:pt x="16" y="64"/>
                  </a:lnTo>
                  <a:lnTo>
                    <a:pt x="8" y="74"/>
                  </a:lnTo>
                  <a:lnTo>
                    <a:pt x="4" y="84"/>
                  </a:lnTo>
                  <a:lnTo>
                    <a:pt x="2" y="94"/>
                  </a:lnTo>
                  <a:lnTo>
                    <a:pt x="0" y="106"/>
                  </a:lnTo>
                  <a:lnTo>
                    <a:pt x="0" y="374"/>
                  </a:lnTo>
                  <a:lnTo>
                    <a:pt x="0" y="374"/>
                  </a:lnTo>
                  <a:lnTo>
                    <a:pt x="2" y="386"/>
                  </a:lnTo>
                  <a:lnTo>
                    <a:pt x="4" y="398"/>
                  </a:lnTo>
                  <a:lnTo>
                    <a:pt x="12" y="426"/>
                  </a:lnTo>
                  <a:lnTo>
                    <a:pt x="18" y="440"/>
                  </a:lnTo>
                  <a:lnTo>
                    <a:pt x="24" y="454"/>
                  </a:lnTo>
                  <a:lnTo>
                    <a:pt x="32" y="466"/>
                  </a:lnTo>
                  <a:lnTo>
                    <a:pt x="42" y="476"/>
                  </a:lnTo>
                  <a:lnTo>
                    <a:pt x="42" y="476"/>
                  </a:lnTo>
                  <a:lnTo>
                    <a:pt x="80" y="514"/>
                  </a:lnTo>
                  <a:lnTo>
                    <a:pt x="114" y="548"/>
                  </a:lnTo>
                  <a:lnTo>
                    <a:pt x="146" y="576"/>
                  </a:lnTo>
                  <a:lnTo>
                    <a:pt x="174" y="598"/>
                  </a:lnTo>
                  <a:lnTo>
                    <a:pt x="202" y="616"/>
                  </a:lnTo>
                  <a:lnTo>
                    <a:pt x="228" y="630"/>
                  </a:lnTo>
                  <a:lnTo>
                    <a:pt x="252" y="638"/>
                  </a:lnTo>
                  <a:lnTo>
                    <a:pt x="264" y="640"/>
                  </a:lnTo>
                  <a:lnTo>
                    <a:pt x="276" y="640"/>
                  </a:lnTo>
                  <a:lnTo>
                    <a:pt x="276" y="640"/>
                  </a:lnTo>
                  <a:lnTo>
                    <a:pt x="288" y="640"/>
                  </a:lnTo>
                  <a:lnTo>
                    <a:pt x="300" y="638"/>
                  </a:lnTo>
                  <a:lnTo>
                    <a:pt x="326" y="630"/>
                  </a:lnTo>
                  <a:lnTo>
                    <a:pt x="352" y="616"/>
                  </a:lnTo>
                  <a:lnTo>
                    <a:pt x="378" y="598"/>
                  </a:lnTo>
                  <a:lnTo>
                    <a:pt x="408" y="576"/>
                  </a:lnTo>
                  <a:lnTo>
                    <a:pt x="440" y="548"/>
                  </a:lnTo>
                  <a:lnTo>
                    <a:pt x="474" y="514"/>
                  </a:lnTo>
                  <a:lnTo>
                    <a:pt x="512" y="476"/>
                  </a:lnTo>
                  <a:lnTo>
                    <a:pt x="512" y="476"/>
                  </a:lnTo>
                  <a:lnTo>
                    <a:pt x="520" y="466"/>
                  </a:lnTo>
                  <a:lnTo>
                    <a:pt x="528" y="454"/>
                  </a:lnTo>
                  <a:lnTo>
                    <a:pt x="536" y="440"/>
                  </a:lnTo>
                  <a:lnTo>
                    <a:pt x="542" y="426"/>
                  </a:lnTo>
                  <a:lnTo>
                    <a:pt x="550" y="398"/>
                  </a:lnTo>
                  <a:lnTo>
                    <a:pt x="552" y="386"/>
                  </a:lnTo>
                  <a:lnTo>
                    <a:pt x="552" y="374"/>
                  </a:lnTo>
                  <a:lnTo>
                    <a:pt x="552" y="106"/>
                  </a:lnTo>
                  <a:lnTo>
                    <a:pt x="552" y="106"/>
                  </a:lnTo>
                  <a:lnTo>
                    <a:pt x="552" y="96"/>
                  </a:lnTo>
                  <a:lnTo>
                    <a:pt x="548" y="84"/>
                  </a:lnTo>
                  <a:lnTo>
                    <a:pt x="544" y="74"/>
                  </a:lnTo>
                  <a:lnTo>
                    <a:pt x="538" y="64"/>
                  </a:lnTo>
                  <a:lnTo>
                    <a:pt x="530" y="54"/>
                  </a:lnTo>
                  <a:lnTo>
                    <a:pt x="522" y="48"/>
                  </a:lnTo>
                  <a:lnTo>
                    <a:pt x="512" y="42"/>
                  </a:lnTo>
                  <a:lnTo>
                    <a:pt x="502" y="36"/>
                  </a:lnTo>
                  <a:lnTo>
                    <a:pt x="502" y="36"/>
                  </a:lnTo>
                  <a:close/>
                  <a:moveTo>
                    <a:pt x="530" y="374"/>
                  </a:moveTo>
                  <a:lnTo>
                    <a:pt x="530" y="374"/>
                  </a:lnTo>
                  <a:lnTo>
                    <a:pt x="528" y="394"/>
                  </a:lnTo>
                  <a:lnTo>
                    <a:pt x="520" y="418"/>
                  </a:lnTo>
                  <a:lnTo>
                    <a:pt x="510" y="442"/>
                  </a:lnTo>
                  <a:lnTo>
                    <a:pt x="504" y="452"/>
                  </a:lnTo>
                  <a:lnTo>
                    <a:pt x="496" y="460"/>
                  </a:lnTo>
                  <a:lnTo>
                    <a:pt x="496" y="460"/>
                  </a:lnTo>
                  <a:lnTo>
                    <a:pt x="428" y="530"/>
                  </a:lnTo>
                  <a:lnTo>
                    <a:pt x="396" y="556"/>
                  </a:lnTo>
                  <a:lnTo>
                    <a:pt x="370" y="578"/>
                  </a:lnTo>
                  <a:lnTo>
                    <a:pt x="344" y="596"/>
                  </a:lnTo>
                  <a:lnTo>
                    <a:pt x="320" y="608"/>
                  </a:lnTo>
                  <a:lnTo>
                    <a:pt x="298" y="616"/>
                  </a:lnTo>
                  <a:lnTo>
                    <a:pt x="288" y="618"/>
                  </a:lnTo>
                  <a:lnTo>
                    <a:pt x="276" y="618"/>
                  </a:lnTo>
                  <a:lnTo>
                    <a:pt x="276" y="618"/>
                  </a:lnTo>
                  <a:lnTo>
                    <a:pt x="266" y="618"/>
                  </a:lnTo>
                  <a:lnTo>
                    <a:pt x="256" y="616"/>
                  </a:lnTo>
                  <a:lnTo>
                    <a:pt x="232" y="608"/>
                  </a:lnTo>
                  <a:lnTo>
                    <a:pt x="210" y="596"/>
                  </a:lnTo>
                  <a:lnTo>
                    <a:pt x="184" y="578"/>
                  </a:lnTo>
                  <a:lnTo>
                    <a:pt x="156" y="556"/>
                  </a:lnTo>
                  <a:lnTo>
                    <a:pt x="126" y="530"/>
                  </a:lnTo>
                  <a:lnTo>
                    <a:pt x="56" y="462"/>
                  </a:lnTo>
                  <a:lnTo>
                    <a:pt x="56" y="462"/>
                  </a:lnTo>
                  <a:lnTo>
                    <a:pt x="50" y="452"/>
                  </a:lnTo>
                  <a:lnTo>
                    <a:pt x="44" y="442"/>
                  </a:lnTo>
                  <a:lnTo>
                    <a:pt x="32" y="418"/>
                  </a:lnTo>
                  <a:lnTo>
                    <a:pt x="24" y="394"/>
                  </a:lnTo>
                  <a:lnTo>
                    <a:pt x="22" y="374"/>
                  </a:lnTo>
                  <a:lnTo>
                    <a:pt x="22" y="106"/>
                  </a:lnTo>
                  <a:lnTo>
                    <a:pt x="22" y="106"/>
                  </a:lnTo>
                  <a:lnTo>
                    <a:pt x="22" y="98"/>
                  </a:lnTo>
                  <a:lnTo>
                    <a:pt x="26" y="90"/>
                  </a:lnTo>
                  <a:lnTo>
                    <a:pt x="32" y="76"/>
                  </a:lnTo>
                  <a:lnTo>
                    <a:pt x="44" y="64"/>
                  </a:lnTo>
                  <a:lnTo>
                    <a:pt x="52" y="60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112" y="42"/>
                  </a:lnTo>
                  <a:lnTo>
                    <a:pt x="166" y="32"/>
                  </a:lnTo>
                  <a:lnTo>
                    <a:pt x="222" y="24"/>
                  </a:lnTo>
                  <a:lnTo>
                    <a:pt x="276" y="22"/>
                  </a:lnTo>
                  <a:lnTo>
                    <a:pt x="276" y="22"/>
                  </a:lnTo>
                  <a:lnTo>
                    <a:pt x="332" y="24"/>
                  </a:lnTo>
                  <a:lnTo>
                    <a:pt x="386" y="32"/>
                  </a:lnTo>
                  <a:lnTo>
                    <a:pt x="442" y="42"/>
                  </a:lnTo>
                  <a:lnTo>
                    <a:pt x="494" y="58"/>
                  </a:lnTo>
                  <a:lnTo>
                    <a:pt x="494" y="58"/>
                  </a:lnTo>
                  <a:lnTo>
                    <a:pt x="502" y="60"/>
                  </a:lnTo>
                  <a:lnTo>
                    <a:pt x="508" y="64"/>
                  </a:lnTo>
                  <a:lnTo>
                    <a:pt x="520" y="76"/>
                  </a:lnTo>
                  <a:lnTo>
                    <a:pt x="528" y="90"/>
                  </a:lnTo>
                  <a:lnTo>
                    <a:pt x="530" y="98"/>
                  </a:lnTo>
                  <a:lnTo>
                    <a:pt x="530" y="106"/>
                  </a:lnTo>
                  <a:lnTo>
                    <a:pt x="530" y="3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393700" y="1966913"/>
              <a:ext cx="739775" cy="876300"/>
            </a:xfrm>
            <a:custGeom>
              <a:avLst/>
              <a:gdLst>
                <a:gd name="T0" fmla="*/ 444 w 466"/>
                <a:gd name="T1" fmla="*/ 34 h 552"/>
                <a:gd name="T2" fmla="*/ 340 w 466"/>
                <a:gd name="T3" fmla="*/ 8 h 552"/>
                <a:gd name="T4" fmla="*/ 232 w 466"/>
                <a:gd name="T5" fmla="*/ 0 h 552"/>
                <a:gd name="T6" fmla="*/ 178 w 466"/>
                <a:gd name="T7" fmla="*/ 2 h 552"/>
                <a:gd name="T8" fmla="*/ 72 w 466"/>
                <a:gd name="T9" fmla="*/ 20 h 552"/>
                <a:gd name="T10" fmla="*/ 20 w 466"/>
                <a:gd name="T11" fmla="*/ 34 h 552"/>
                <a:gd name="T12" fmla="*/ 6 w 466"/>
                <a:gd name="T13" fmla="*/ 46 h 552"/>
                <a:gd name="T14" fmla="*/ 0 w 466"/>
                <a:gd name="T15" fmla="*/ 62 h 552"/>
                <a:gd name="T16" fmla="*/ 0 w 466"/>
                <a:gd name="T17" fmla="*/ 330 h 552"/>
                <a:gd name="T18" fmla="*/ 8 w 466"/>
                <a:gd name="T19" fmla="*/ 366 h 552"/>
                <a:gd name="T20" fmla="*/ 28 w 466"/>
                <a:gd name="T21" fmla="*/ 402 h 552"/>
                <a:gd name="T22" fmla="*/ 94 w 466"/>
                <a:gd name="T23" fmla="*/ 466 h 552"/>
                <a:gd name="T24" fmla="*/ 148 w 466"/>
                <a:gd name="T25" fmla="*/ 514 h 552"/>
                <a:gd name="T26" fmla="*/ 194 w 466"/>
                <a:gd name="T27" fmla="*/ 542 h 552"/>
                <a:gd name="T28" fmla="*/ 232 w 466"/>
                <a:gd name="T29" fmla="*/ 552 h 552"/>
                <a:gd name="T30" fmla="*/ 252 w 466"/>
                <a:gd name="T31" fmla="*/ 550 h 552"/>
                <a:gd name="T32" fmla="*/ 294 w 466"/>
                <a:gd name="T33" fmla="*/ 530 h 552"/>
                <a:gd name="T34" fmla="*/ 344 w 466"/>
                <a:gd name="T35" fmla="*/ 492 h 552"/>
                <a:gd name="T36" fmla="*/ 436 w 466"/>
                <a:gd name="T37" fmla="*/ 402 h 552"/>
                <a:gd name="T38" fmla="*/ 442 w 466"/>
                <a:gd name="T39" fmla="*/ 396 h 552"/>
                <a:gd name="T40" fmla="*/ 456 w 466"/>
                <a:gd name="T41" fmla="*/ 366 h 552"/>
                <a:gd name="T42" fmla="*/ 466 w 466"/>
                <a:gd name="T43" fmla="*/ 330 h 552"/>
                <a:gd name="T44" fmla="*/ 466 w 466"/>
                <a:gd name="T45" fmla="*/ 62 h 552"/>
                <a:gd name="T46" fmla="*/ 458 w 466"/>
                <a:gd name="T47" fmla="*/ 46 h 552"/>
                <a:gd name="T48" fmla="*/ 444 w 466"/>
                <a:gd name="T49" fmla="*/ 34 h 552"/>
                <a:gd name="T50" fmla="*/ 416 w 466"/>
                <a:gd name="T51" fmla="*/ 98 h 552"/>
                <a:gd name="T52" fmla="*/ 228 w 466"/>
                <a:gd name="T53" fmla="*/ 186 h 552"/>
                <a:gd name="T54" fmla="*/ 416 w 466"/>
                <a:gd name="T55" fmla="*/ 156 h 552"/>
                <a:gd name="T56" fmla="*/ 228 w 466"/>
                <a:gd name="T57" fmla="*/ 246 h 552"/>
                <a:gd name="T58" fmla="*/ 416 w 466"/>
                <a:gd name="T59" fmla="*/ 216 h 552"/>
                <a:gd name="T60" fmla="*/ 228 w 466"/>
                <a:gd name="T61" fmla="*/ 306 h 552"/>
                <a:gd name="T62" fmla="*/ 416 w 466"/>
                <a:gd name="T63" fmla="*/ 276 h 552"/>
                <a:gd name="T64" fmla="*/ 228 w 466"/>
                <a:gd name="T65" fmla="*/ 364 h 552"/>
                <a:gd name="T66" fmla="*/ 416 w 466"/>
                <a:gd name="T67" fmla="*/ 330 h 552"/>
                <a:gd name="T68" fmla="*/ 414 w 466"/>
                <a:gd name="T69" fmla="*/ 336 h 552"/>
                <a:gd name="T70" fmla="*/ 228 w 466"/>
                <a:gd name="T71" fmla="*/ 424 h 552"/>
                <a:gd name="T72" fmla="*/ 398 w 466"/>
                <a:gd name="T73" fmla="*/ 370 h 552"/>
                <a:gd name="T74" fmla="*/ 228 w 466"/>
                <a:gd name="T75" fmla="*/ 456 h 552"/>
                <a:gd name="T76" fmla="*/ 306 w 466"/>
                <a:gd name="T77" fmla="*/ 460 h 552"/>
                <a:gd name="T78" fmla="*/ 284 w 466"/>
                <a:gd name="T79" fmla="*/ 476 h 552"/>
                <a:gd name="T80" fmla="*/ 246 w 466"/>
                <a:gd name="T81" fmla="*/ 500 h 552"/>
                <a:gd name="T82" fmla="*/ 232 w 466"/>
                <a:gd name="T83" fmla="*/ 502 h 552"/>
                <a:gd name="T84" fmla="*/ 226 w 466"/>
                <a:gd name="T85" fmla="*/ 502 h 552"/>
                <a:gd name="T86" fmla="*/ 196 w 466"/>
                <a:gd name="T87" fmla="*/ 488 h 552"/>
                <a:gd name="T88" fmla="*/ 150 w 466"/>
                <a:gd name="T89" fmla="*/ 452 h 552"/>
                <a:gd name="T90" fmla="*/ 64 w 466"/>
                <a:gd name="T91" fmla="*/ 368 h 552"/>
                <a:gd name="T92" fmla="*/ 60 w 466"/>
                <a:gd name="T93" fmla="*/ 360 h 552"/>
                <a:gd name="T94" fmla="*/ 52 w 466"/>
                <a:gd name="T95" fmla="*/ 338 h 552"/>
                <a:gd name="T96" fmla="*/ 50 w 466"/>
                <a:gd name="T97" fmla="*/ 78 h 552"/>
                <a:gd name="T98" fmla="*/ 94 w 466"/>
                <a:gd name="T99" fmla="*/ 66 h 552"/>
                <a:gd name="T100" fmla="*/ 182 w 466"/>
                <a:gd name="T101" fmla="*/ 52 h 552"/>
                <a:gd name="T102" fmla="*/ 228 w 466"/>
                <a:gd name="T103" fmla="*/ 66 h 552"/>
                <a:gd name="T104" fmla="*/ 274 w 466"/>
                <a:gd name="T105" fmla="*/ 52 h 552"/>
                <a:gd name="T106" fmla="*/ 344 w 466"/>
                <a:gd name="T107" fmla="*/ 60 h 552"/>
                <a:gd name="T108" fmla="*/ 228 w 466"/>
                <a:gd name="T109" fmla="*/ 126 h 552"/>
                <a:gd name="T110" fmla="*/ 396 w 466"/>
                <a:gd name="T111" fmla="*/ 72 h 552"/>
                <a:gd name="T112" fmla="*/ 416 w 466"/>
                <a:gd name="T113" fmla="*/ 9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6" h="552">
                  <a:moveTo>
                    <a:pt x="444" y="34"/>
                  </a:moveTo>
                  <a:lnTo>
                    <a:pt x="444" y="34"/>
                  </a:lnTo>
                  <a:lnTo>
                    <a:pt x="392" y="20"/>
                  </a:lnTo>
                  <a:lnTo>
                    <a:pt x="340" y="8"/>
                  </a:lnTo>
                  <a:lnTo>
                    <a:pt x="286" y="2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178" y="2"/>
                  </a:lnTo>
                  <a:lnTo>
                    <a:pt x="126" y="8"/>
                  </a:lnTo>
                  <a:lnTo>
                    <a:pt x="72" y="2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12" y="38"/>
                  </a:lnTo>
                  <a:lnTo>
                    <a:pt x="6" y="46"/>
                  </a:lnTo>
                  <a:lnTo>
                    <a:pt x="2" y="54"/>
                  </a:lnTo>
                  <a:lnTo>
                    <a:pt x="0" y="62"/>
                  </a:lnTo>
                  <a:lnTo>
                    <a:pt x="0" y="330"/>
                  </a:lnTo>
                  <a:lnTo>
                    <a:pt x="0" y="330"/>
                  </a:lnTo>
                  <a:lnTo>
                    <a:pt x="2" y="346"/>
                  </a:lnTo>
                  <a:lnTo>
                    <a:pt x="8" y="366"/>
                  </a:lnTo>
                  <a:lnTo>
                    <a:pt x="18" y="386"/>
                  </a:lnTo>
                  <a:lnTo>
                    <a:pt x="28" y="402"/>
                  </a:lnTo>
                  <a:lnTo>
                    <a:pt x="28" y="402"/>
                  </a:lnTo>
                  <a:lnTo>
                    <a:pt x="94" y="466"/>
                  </a:lnTo>
                  <a:lnTo>
                    <a:pt x="122" y="492"/>
                  </a:lnTo>
                  <a:lnTo>
                    <a:pt x="148" y="514"/>
                  </a:lnTo>
                  <a:lnTo>
                    <a:pt x="172" y="530"/>
                  </a:lnTo>
                  <a:lnTo>
                    <a:pt x="194" y="542"/>
                  </a:lnTo>
                  <a:lnTo>
                    <a:pt x="214" y="550"/>
                  </a:lnTo>
                  <a:lnTo>
                    <a:pt x="232" y="552"/>
                  </a:lnTo>
                  <a:lnTo>
                    <a:pt x="232" y="552"/>
                  </a:lnTo>
                  <a:lnTo>
                    <a:pt x="252" y="550"/>
                  </a:lnTo>
                  <a:lnTo>
                    <a:pt x="272" y="542"/>
                  </a:lnTo>
                  <a:lnTo>
                    <a:pt x="294" y="530"/>
                  </a:lnTo>
                  <a:lnTo>
                    <a:pt x="318" y="514"/>
                  </a:lnTo>
                  <a:lnTo>
                    <a:pt x="344" y="492"/>
                  </a:lnTo>
                  <a:lnTo>
                    <a:pt x="372" y="466"/>
                  </a:lnTo>
                  <a:lnTo>
                    <a:pt x="436" y="402"/>
                  </a:lnTo>
                  <a:lnTo>
                    <a:pt x="436" y="402"/>
                  </a:lnTo>
                  <a:lnTo>
                    <a:pt x="442" y="396"/>
                  </a:lnTo>
                  <a:lnTo>
                    <a:pt x="448" y="386"/>
                  </a:lnTo>
                  <a:lnTo>
                    <a:pt x="456" y="366"/>
                  </a:lnTo>
                  <a:lnTo>
                    <a:pt x="462" y="346"/>
                  </a:lnTo>
                  <a:lnTo>
                    <a:pt x="466" y="330"/>
                  </a:lnTo>
                  <a:lnTo>
                    <a:pt x="466" y="62"/>
                  </a:lnTo>
                  <a:lnTo>
                    <a:pt x="466" y="62"/>
                  </a:lnTo>
                  <a:lnTo>
                    <a:pt x="464" y="54"/>
                  </a:lnTo>
                  <a:lnTo>
                    <a:pt x="458" y="46"/>
                  </a:lnTo>
                  <a:lnTo>
                    <a:pt x="452" y="38"/>
                  </a:lnTo>
                  <a:lnTo>
                    <a:pt x="444" y="34"/>
                  </a:lnTo>
                  <a:lnTo>
                    <a:pt x="444" y="34"/>
                  </a:lnTo>
                  <a:close/>
                  <a:moveTo>
                    <a:pt x="416" y="98"/>
                  </a:moveTo>
                  <a:lnTo>
                    <a:pt x="228" y="158"/>
                  </a:lnTo>
                  <a:lnTo>
                    <a:pt x="228" y="186"/>
                  </a:lnTo>
                  <a:lnTo>
                    <a:pt x="416" y="126"/>
                  </a:lnTo>
                  <a:lnTo>
                    <a:pt x="416" y="156"/>
                  </a:lnTo>
                  <a:lnTo>
                    <a:pt x="228" y="218"/>
                  </a:lnTo>
                  <a:lnTo>
                    <a:pt x="228" y="246"/>
                  </a:lnTo>
                  <a:lnTo>
                    <a:pt x="416" y="186"/>
                  </a:lnTo>
                  <a:lnTo>
                    <a:pt x="416" y="216"/>
                  </a:lnTo>
                  <a:lnTo>
                    <a:pt x="228" y="276"/>
                  </a:lnTo>
                  <a:lnTo>
                    <a:pt x="228" y="306"/>
                  </a:lnTo>
                  <a:lnTo>
                    <a:pt x="416" y="244"/>
                  </a:lnTo>
                  <a:lnTo>
                    <a:pt x="416" y="276"/>
                  </a:lnTo>
                  <a:lnTo>
                    <a:pt x="228" y="336"/>
                  </a:lnTo>
                  <a:lnTo>
                    <a:pt x="228" y="364"/>
                  </a:lnTo>
                  <a:lnTo>
                    <a:pt x="416" y="304"/>
                  </a:lnTo>
                  <a:lnTo>
                    <a:pt x="416" y="330"/>
                  </a:lnTo>
                  <a:lnTo>
                    <a:pt x="416" y="330"/>
                  </a:lnTo>
                  <a:lnTo>
                    <a:pt x="414" y="336"/>
                  </a:lnTo>
                  <a:lnTo>
                    <a:pt x="228" y="396"/>
                  </a:lnTo>
                  <a:lnTo>
                    <a:pt x="228" y="424"/>
                  </a:lnTo>
                  <a:lnTo>
                    <a:pt x="398" y="370"/>
                  </a:lnTo>
                  <a:lnTo>
                    <a:pt x="398" y="370"/>
                  </a:lnTo>
                  <a:lnTo>
                    <a:pt x="352" y="416"/>
                  </a:lnTo>
                  <a:lnTo>
                    <a:pt x="228" y="456"/>
                  </a:lnTo>
                  <a:lnTo>
                    <a:pt x="228" y="484"/>
                  </a:lnTo>
                  <a:lnTo>
                    <a:pt x="306" y="460"/>
                  </a:lnTo>
                  <a:lnTo>
                    <a:pt x="306" y="460"/>
                  </a:lnTo>
                  <a:lnTo>
                    <a:pt x="284" y="476"/>
                  </a:lnTo>
                  <a:lnTo>
                    <a:pt x="264" y="490"/>
                  </a:lnTo>
                  <a:lnTo>
                    <a:pt x="246" y="500"/>
                  </a:lnTo>
                  <a:lnTo>
                    <a:pt x="240" y="502"/>
                  </a:lnTo>
                  <a:lnTo>
                    <a:pt x="232" y="502"/>
                  </a:lnTo>
                  <a:lnTo>
                    <a:pt x="232" y="502"/>
                  </a:lnTo>
                  <a:lnTo>
                    <a:pt x="226" y="502"/>
                  </a:lnTo>
                  <a:lnTo>
                    <a:pt x="216" y="498"/>
                  </a:lnTo>
                  <a:lnTo>
                    <a:pt x="196" y="488"/>
                  </a:lnTo>
                  <a:lnTo>
                    <a:pt x="174" y="472"/>
                  </a:lnTo>
                  <a:lnTo>
                    <a:pt x="150" y="452"/>
                  </a:lnTo>
                  <a:lnTo>
                    <a:pt x="104" y="406"/>
                  </a:lnTo>
                  <a:lnTo>
                    <a:pt x="64" y="368"/>
                  </a:lnTo>
                  <a:lnTo>
                    <a:pt x="64" y="368"/>
                  </a:lnTo>
                  <a:lnTo>
                    <a:pt x="60" y="360"/>
                  </a:lnTo>
                  <a:lnTo>
                    <a:pt x="54" y="350"/>
                  </a:lnTo>
                  <a:lnTo>
                    <a:pt x="52" y="338"/>
                  </a:lnTo>
                  <a:lnTo>
                    <a:pt x="50" y="33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94" y="66"/>
                  </a:lnTo>
                  <a:lnTo>
                    <a:pt x="138" y="56"/>
                  </a:lnTo>
                  <a:lnTo>
                    <a:pt x="182" y="52"/>
                  </a:lnTo>
                  <a:lnTo>
                    <a:pt x="228" y="50"/>
                  </a:lnTo>
                  <a:lnTo>
                    <a:pt x="228" y="66"/>
                  </a:lnTo>
                  <a:lnTo>
                    <a:pt x="274" y="52"/>
                  </a:lnTo>
                  <a:lnTo>
                    <a:pt x="274" y="52"/>
                  </a:lnTo>
                  <a:lnTo>
                    <a:pt x="310" y="54"/>
                  </a:lnTo>
                  <a:lnTo>
                    <a:pt x="344" y="60"/>
                  </a:lnTo>
                  <a:lnTo>
                    <a:pt x="228" y="98"/>
                  </a:lnTo>
                  <a:lnTo>
                    <a:pt x="228" y="126"/>
                  </a:lnTo>
                  <a:lnTo>
                    <a:pt x="396" y="72"/>
                  </a:lnTo>
                  <a:lnTo>
                    <a:pt x="396" y="72"/>
                  </a:lnTo>
                  <a:lnTo>
                    <a:pt x="416" y="78"/>
                  </a:lnTo>
                  <a:lnTo>
                    <a:pt x="416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89318" y="2130463"/>
            <a:ext cx="244571" cy="283669"/>
            <a:chOff x="1736725" y="2085975"/>
            <a:chExt cx="933450" cy="1082675"/>
          </a:xfrm>
          <a:solidFill>
            <a:schemeClr val="bg1"/>
          </a:solidFill>
        </p:grpSpPr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2003425" y="2085975"/>
              <a:ext cx="400050" cy="457200"/>
            </a:xfrm>
            <a:custGeom>
              <a:avLst/>
              <a:gdLst>
                <a:gd name="T0" fmla="*/ 252 w 252"/>
                <a:gd name="T1" fmla="*/ 74 h 288"/>
                <a:gd name="T2" fmla="*/ 250 w 252"/>
                <a:gd name="T3" fmla="*/ 72 h 288"/>
                <a:gd name="T4" fmla="*/ 250 w 252"/>
                <a:gd name="T5" fmla="*/ 72 h 288"/>
                <a:gd name="T6" fmla="*/ 248 w 252"/>
                <a:gd name="T7" fmla="*/ 70 h 288"/>
                <a:gd name="T8" fmla="*/ 248 w 252"/>
                <a:gd name="T9" fmla="*/ 70 h 288"/>
                <a:gd name="T10" fmla="*/ 132 w 252"/>
                <a:gd name="T11" fmla="*/ 2 h 288"/>
                <a:gd name="T12" fmla="*/ 126 w 252"/>
                <a:gd name="T13" fmla="*/ 0 h 288"/>
                <a:gd name="T14" fmla="*/ 6 w 252"/>
                <a:gd name="T15" fmla="*/ 68 h 288"/>
                <a:gd name="T16" fmla="*/ 4 w 252"/>
                <a:gd name="T17" fmla="*/ 68 h 288"/>
                <a:gd name="T18" fmla="*/ 4 w 252"/>
                <a:gd name="T19" fmla="*/ 70 h 288"/>
                <a:gd name="T20" fmla="*/ 2 w 252"/>
                <a:gd name="T21" fmla="*/ 70 h 288"/>
                <a:gd name="T22" fmla="*/ 2 w 252"/>
                <a:gd name="T23" fmla="*/ 72 h 288"/>
                <a:gd name="T24" fmla="*/ 0 w 252"/>
                <a:gd name="T25" fmla="*/ 74 h 288"/>
                <a:gd name="T26" fmla="*/ 0 w 252"/>
                <a:gd name="T27" fmla="*/ 74 h 288"/>
                <a:gd name="T28" fmla="*/ 0 w 252"/>
                <a:gd name="T29" fmla="*/ 78 h 288"/>
                <a:gd name="T30" fmla="*/ 0 w 252"/>
                <a:gd name="T31" fmla="*/ 210 h 288"/>
                <a:gd name="T32" fmla="*/ 6 w 252"/>
                <a:gd name="T33" fmla="*/ 220 h 288"/>
                <a:gd name="T34" fmla="*/ 120 w 252"/>
                <a:gd name="T35" fmla="*/ 286 h 288"/>
                <a:gd name="T36" fmla="*/ 122 w 252"/>
                <a:gd name="T37" fmla="*/ 288 h 288"/>
                <a:gd name="T38" fmla="*/ 126 w 252"/>
                <a:gd name="T39" fmla="*/ 288 h 288"/>
                <a:gd name="T40" fmla="*/ 130 w 252"/>
                <a:gd name="T41" fmla="*/ 288 h 288"/>
                <a:gd name="T42" fmla="*/ 246 w 252"/>
                <a:gd name="T43" fmla="*/ 220 h 288"/>
                <a:gd name="T44" fmla="*/ 250 w 252"/>
                <a:gd name="T45" fmla="*/ 216 h 288"/>
                <a:gd name="T46" fmla="*/ 252 w 252"/>
                <a:gd name="T47" fmla="*/ 78 h 288"/>
                <a:gd name="T48" fmla="*/ 252 w 252"/>
                <a:gd name="T49" fmla="*/ 74 h 288"/>
                <a:gd name="T50" fmla="*/ 252 w 252"/>
                <a:gd name="T51" fmla="*/ 74 h 288"/>
                <a:gd name="T52" fmla="*/ 126 w 252"/>
                <a:gd name="T53" fmla="*/ 26 h 288"/>
                <a:gd name="T54" fmla="*/ 126 w 252"/>
                <a:gd name="T55" fmla="*/ 130 h 288"/>
                <a:gd name="T56" fmla="*/ 126 w 252"/>
                <a:gd name="T57" fmla="*/ 26 h 288"/>
                <a:gd name="T58" fmla="*/ 114 w 252"/>
                <a:gd name="T59" fmla="*/ 150 h 288"/>
                <a:gd name="T60" fmla="*/ 24 w 252"/>
                <a:gd name="T61" fmla="*/ 202 h 288"/>
                <a:gd name="T62" fmla="*/ 138 w 252"/>
                <a:gd name="T63" fmla="*/ 254 h 288"/>
                <a:gd name="T64" fmla="*/ 228 w 252"/>
                <a:gd name="T65" fmla="*/ 98 h 288"/>
                <a:gd name="T66" fmla="*/ 138 w 252"/>
                <a:gd name="T67" fmla="*/ 25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2" h="288">
                  <a:moveTo>
                    <a:pt x="252" y="74"/>
                  </a:moveTo>
                  <a:lnTo>
                    <a:pt x="252" y="74"/>
                  </a:lnTo>
                  <a:lnTo>
                    <a:pt x="250" y="72"/>
                  </a:lnTo>
                  <a:lnTo>
                    <a:pt x="250" y="72"/>
                  </a:lnTo>
                  <a:lnTo>
                    <a:pt x="250" y="72"/>
                  </a:lnTo>
                  <a:lnTo>
                    <a:pt x="250" y="72"/>
                  </a:lnTo>
                  <a:lnTo>
                    <a:pt x="248" y="70"/>
                  </a:lnTo>
                  <a:lnTo>
                    <a:pt x="248" y="70"/>
                  </a:lnTo>
                  <a:lnTo>
                    <a:pt x="248" y="70"/>
                  </a:lnTo>
                  <a:lnTo>
                    <a:pt x="248" y="70"/>
                  </a:lnTo>
                  <a:lnTo>
                    <a:pt x="246" y="68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26" y="0"/>
                  </a:lnTo>
                  <a:lnTo>
                    <a:pt x="120" y="2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2" y="216"/>
                  </a:lnTo>
                  <a:lnTo>
                    <a:pt x="6" y="220"/>
                  </a:lnTo>
                  <a:lnTo>
                    <a:pt x="120" y="286"/>
                  </a:lnTo>
                  <a:lnTo>
                    <a:pt x="120" y="286"/>
                  </a:lnTo>
                  <a:lnTo>
                    <a:pt x="122" y="288"/>
                  </a:lnTo>
                  <a:lnTo>
                    <a:pt x="122" y="288"/>
                  </a:lnTo>
                  <a:lnTo>
                    <a:pt x="126" y="288"/>
                  </a:lnTo>
                  <a:lnTo>
                    <a:pt x="126" y="288"/>
                  </a:lnTo>
                  <a:lnTo>
                    <a:pt x="130" y="288"/>
                  </a:lnTo>
                  <a:lnTo>
                    <a:pt x="130" y="288"/>
                  </a:lnTo>
                  <a:lnTo>
                    <a:pt x="132" y="286"/>
                  </a:lnTo>
                  <a:lnTo>
                    <a:pt x="246" y="220"/>
                  </a:lnTo>
                  <a:lnTo>
                    <a:pt x="246" y="220"/>
                  </a:lnTo>
                  <a:lnTo>
                    <a:pt x="250" y="216"/>
                  </a:lnTo>
                  <a:lnTo>
                    <a:pt x="252" y="210"/>
                  </a:lnTo>
                  <a:lnTo>
                    <a:pt x="252" y="78"/>
                  </a:lnTo>
                  <a:lnTo>
                    <a:pt x="252" y="78"/>
                  </a:lnTo>
                  <a:lnTo>
                    <a:pt x="252" y="74"/>
                  </a:lnTo>
                  <a:lnTo>
                    <a:pt x="252" y="74"/>
                  </a:lnTo>
                  <a:lnTo>
                    <a:pt x="252" y="74"/>
                  </a:lnTo>
                  <a:lnTo>
                    <a:pt x="252" y="74"/>
                  </a:lnTo>
                  <a:close/>
                  <a:moveTo>
                    <a:pt x="126" y="26"/>
                  </a:moveTo>
                  <a:lnTo>
                    <a:pt x="216" y="78"/>
                  </a:lnTo>
                  <a:lnTo>
                    <a:pt x="126" y="130"/>
                  </a:lnTo>
                  <a:lnTo>
                    <a:pt x="36" y="78"/>
                  </a:lnTo>
                  <a:lnTo>
                    <a:pt x="126" y="26"/>
                  </a:lnTo>
                  <a:close/>
                  <a:moveTo>
                    <a:pt x="24" y="98"/>
                  </a:moveTo>
                  <a:lnTo>
                    <a:pt x="114" y="150"/>
                  </a:lnTo>
                  <a:lnTo>
                    <a:pt x="114" y="254"/>
                  </a:lnTo>
                  <a:lnTo>
                    <a:pt x="24" y="202"/>
                  </a:lnTo>
                  <a:lnTo>
                    <a:pt x="24" y="98"/>
                  </a:lnTo>
                  <a:close/>
                  <a:moveTo>
                    <a:pt x="138" y="254"/>
                  </a:moveTo>
                  <a:lnTo>
                    <a:pt x="138" y="150"/>
                  </a:lnTo>
                  <a:lnTo>
                    <a:pt x="228" y="98"/>
                  </a:lnTo>
                  <a:lnTo>
                    <a:pt x="228" y="202"/>
                  </a:lnTo>
                  <a:lnTo>
                    <a:pt x="138" y="2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2003425" y="2508250"/>
              <a:ext cx="400050" cy="352425"/>
            </a:xfrm>
            <a:custGeom>
              <a:avLst/>
              <a:gdLst>
                <a:gd name="T0" fmla="*/ 246 w 252"/>
                <a:gd name="T1" fmla="*/ 2 h 222"/>
                <a:gd name="T2" fmla="*/ 246 w 252"/>
                <a:gd name="T3" fmla="*/ 2 h 222"/>
                <a:gd name="T4" fmla="*/ 240 w 252"/>
                <a:gd name="T5" fmla="*/ 0 h 222"/>
                <a:gd name="T6" fmla="*/ 234 w 252"/>
                <a:gd name="T7" fmla="*/ 2 h 222"/>
                <a:gd name="T8" fmla="*/ 126 w 252"/>
                <a:gd name="T9" fmla="*/ 64 h 222"/>
                <a:gd name="T10" fmla="*/ 18 w 252"/>
                <a:gd name="T11" fmla="*/ 2 h 222"/>
                <a:gd name="T12" fmla="*/ 18 w 252"/>
                <a:gd name="T13" fmla="*/ 2 h 222"/>
                <a:gd name="T14" fmla="*/ 12 w 252"/>
                <a:gd name="T15" fmla="*/ 0 h 222"/>
                <a:gd name="T16" fmla="*/ 6 w 252"/>
                <a:gd name="T17" fmla="*/ 2 h 222"/>
                <a:gd name="T18" fmla="*/ 6 w 252"/>
                <a:gd name="T19" fmla="*/ 2 h 222"/>
                <a:gd name="T20" fmla="*/ 2 w 252"/>
                <a:gd name="T21" fmla="*/ 6 h 222"/>
                <a:gd name="T22" fmla="*/ 0 w 252"/>
                <a:gd name="T23" fmla="*/ 12 h 222"/>
                <a:gd name="T24" fmla="*/ 0 w 252"/>
                <a:gd name="T25" fmla="*/ 144 h 222"/>
                <a:gd name="T26" fmla="*/ 0 w 252"/>
                <a:gd name="T27" fmla="*/ 144 h 222"/>
                <a:gd name="T28" fmla="*/ 2 w 252"/>
                <a:gd name="T29" fmla="*/ 150 h 222"/>
                <a:gd name="T30" fmla="*/ 6 w 252"/>
                <a:gd name="T31" fmla="*/ 154 h 222"/>
                <a:gd name="T32" fmla="*/ 120 w 252"/>
                <a:gd name="T33" fmla="*/ 220 h 222"/>
                <a:gd name="T34" fmla="*/ 120 w 252"/>
                <a:gd name="T35" fmla="*/ 220 h 222"/>
                <a:gd name="T36" fmla="*/ 120 w 252"/>
                <a:gd name="T37" fmla="*/ 220 h 222"/>
                <a:gd name="T38" fmla="*/ 120 w 252"/>
                <a:gd name="T39" fmla="*/ 220 h 222"/>
                <a:gd name="T40" fmla="*/ 126 w 252"/>
                <a:gd name="T41" fmla="*/ 222 h 222"/>
                <a:gd name="T42" fmla="*/ 126 w 252"/>
                <a:gd name="T43" fmla="*/ 222 h 222"/>
                <a:gd name="T44" fmla="*/ 132 w 252"/>
                <a:gd name="T45" fmla="*/ 220 h 222"/>
                <a:gd name="T46" fmla="*/ 132 w 252"/>
                <a:gd name="T47" fmla="*/ 220 h 222"/>
                <a:gd name="T48" fmla="*/ 132 w 252"/>
                <a:gd name="T49" fmla="*/ 220 h 222"/>
                <a:gd name="T50" fmla="*/ 132 w 252"/>
                <a:gd name="T51" fmla="*/ 220 h 222"/>
                <a:gd name="T52" fmla="*/ 132 w 252"/>
                <a:gd name="T53" fmla="*/ 220 h 222"/>
                <a:gd name="T54" fmla="*/ 246 w 252"/>
                <a:gd name="T55" fmla="*/ 154 h 222"/>
                <a:gd name="T56" fmla="*/ 246 w 252"/>
                <a:gd name="T57" fmla="*/ 154 h 222"/>
                <a:gd name="T58" fmla="*/ 250 w 252"/>
                <a:gd name="T59" fmla="*/ 150 h 222"/>
                <a:gd name="T60" fmla="*/ 252 w 252"/>
                <a:gd name="T61" fmla="*/ 144 h 222"/>
                <a:gd name="T62" fmla="*/ 252 w 252"/>
                <a:gd name="T63" fmla="*/ 12 h 222"/>
                <a:gd name="T64" fmla="*/ 252 w 252"/>
                <a:gd name="T65" fmla="*/ 12 h 222"/>
                <a:gd name="T66" fmla="*/ 250 w 252"/>
                <a:gd name="T67" fmla="*/ 6 h 222"/>
                <a:gd name="T68" fmla="*/ 246 w 252"/>
                <a:gd name="T69" fmla="*/ 2 h 222"/>
                <a:gd name="T70" fmla="*/ 246 w 252"/>
                <a:gd name="T71" fmla="*/ 2 h 222"/>
                <a:gd name="T72" fmla="*/ 24 w 252"/>
                <a:gd name="T73" fmla="*/ 32 h 222"/>
                <a:gd name="T74" fmla="*/ 52 w 252"/>
                <a:gd name="T75" fmla="*/ 48 h 222"/>
                <a:gd name="T76" fmla="*/ 114 w 252"/>
                <a:gd name="T77" fmla="*/ 84 h 222"/>
                <a:gd name="T78" fmla="*/ 114 w 252"/>
                <a:gd name="T79" fmla="*/ 190 h 222"/>
                <a:gd name="T80" fmla="*/ 24 w 252"/>
                <a:gd name="T81" fmla="*/ 136 h 222"/>
                <a:gd name="T82" fmla="*/ 24 w 252"/>
                <a:gd name="T83" fmla="*/ 32 h 222"/>
                <a:gd name="T84" fmla="*/ 138 w 252"/>
                <a:gd name="T85" fmla="*/ 190 h 222"/>
                <a:gd name="T86" fmla="*/ 138 w 252"/>
                <a:gd name="T87" fmla="*/ 84 h 222"/>
                <a:gd name="T88" fmla="*/ 228 w 252"/>
                <a:gd name="T89" fmla="*/ 32 h 222"/>
                <a:gd name="T90" fmla="*/ 228 w 252"/>
                <a:gd name="T91" fmla="*/ 136 h 222"/>
                <a:gd name="T92" fmla="*/ 138 w 252"/>
                <a:gd name="T93" fmla="*/ 19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2" h="222">
                  <a:moveTo>
                    <a:pt x="246" y="2"/>
                  </a:moveTo>
                  <a:lnTo>
                    <a:pt x="246" y="2"/>
                  </a:lnTo>
                  <a:lnTo>
                    <a:pt x="240" y="0"/>
                  </a:lnTo>
                  <a:lnTo>
                    <a:pt x="234" y="2"/>
                  </a:lnTo>
                  <a:lnTo>
                    <a:pt x="126" y="6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50"/>
                  </a:lnTo>
                  <a:lnTo>
                    <a:pt x="6" y="154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32" y="220"/>
                  </a:lnTo>
                  <a:lnTo>
                    <a:pt x="132" y="220"/>
                  </a:lnTo>
                  <a:lnTo>
                    <a:pt x="132" y="220"/>
                  </a:lnTo>
                  <a:lnTo>
                    <a:pt x="132" y="220"/>
                  </a:lnTo>
                  <a:lnTo>
                    <a:pt x="132" y="220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50" y="150"/>
                  </a:lnTo>
                  <a:lnTo>
                    <a:pt x="252" y="144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0" y="6"/>
                  </a:lnTo>
                  <a:lnTo>
                    <a:pt x="246" y="2"/>
                  </a:lnTo>
                  <a:lnTo>
                    <a:pt x="246" y="2"/>
                  </a:lnTo>
                  <a:close/>
                  <a:moveTo>
                    <a:pt x="24" y="32"/>
                  </a:moveTo>
                  <a:lnTo>
                    <a:pt x="52" y="48"/>
                  </a:lnTo>
                  <a:lnTo>
                    <a:pt x="114" y="84"/>
                  </a:lnTo>
                  <a:lnTo>
                    <a:pt x="114" y="190"/>
                  </a:lnTo>
                  <a:lnTo>
                    <a:pt x="24" y="136"/>
                  </a:lnTo>
                  <a:lnTo>
                    <a:pt x="24" y="32"/>
                  </a:lnTo>
                  <a:close/>
                  <a:moveTo>
                    <a:pt x="138" y="190"/>
                  </a:moveTo>
                  <a:lnTo>
                    <a:pt x="138" y="84"/>
                  </a:lnTo>
                  <a:lnTo>
                    <a:pt x="228" y="32"/>
                  </a:lnTo>
                  <a:lnTo>
                    <a:pt x="228" y="136"/>
                  </a:lnTo>
                  <a:lnTo>
                    <a:pt x="138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2003425" y="2816225"/>
              <a:ext cx="400050" cy="352425"/>
            </a:xfrm>
            <a:custGeom>
              <a:avLst/>
              <a:gdLst>
                <a:gd name="T0" fmla="*/ 246 w 252"/>
                <a:gd name="T1" fmla="*/ 2 h 222"/>
                <a:gd name="T2" fmla="*/ 246 w 252"/>
                <a:gd name="T3" fmla="*/ 2 h 222"/>
                <a:gd name="T4" fmla="*/ 240 w 252"/>
                <a:gd name="T5" fmla="*/ 0 h 222"/>
                <a:gd name="T6" fmla="*/ 234 w 252"/>
                <a:gd name="T7" fmla="*/ 2 h 222"/>
                <a:gd name="T8" fmla="*/ 126 w 252"/>
                <a:gd name="T9" fmla="*/ 64 h 222"/>
                <a:gd name="T10" fmla="*/ 18 w 252"/>
                <a:gd name="T11" fmla="*/ 2 h 222"/>
                <a:gd name="T12" fmla="*/ 18 w 252"/>
                <a:gd name="T13" fmla="*/ 2 h 222"/>
                <a:gd name="T14" fmla="*/ 12 w 252"/>
                <a:gd name="T15" fmla="*/ 0 h 222"/>
                <a:gd name="T16" fmla="*/ 6 w 252"/>
                <a:gd name="T17" fmla="*/ 2 h 222"/>
                <a:gd name="T18" fmla="*/ 6 w 252"/>
                <a:gd name="T19" fmla="*/ 2 h 222"/>
                <a:gd name="T20" fmla="*/ 2 w 252"/>
                <a:gd name="T21" fmla="*/ 6 h 222"/>
                <a:gd name="T22" fmla="*/ 0 w 252"/>
                <a:gd name="T23" fmla="*/ 12 h 222"/>
                <a:gd name="T24" fmla="*/ 0 w 252"/>
                <a:gd name="T25" fmla="*/ 144 h 222"/>
                <a:gd name="T26" fmla="*/ 0 w 252"/>
                <a:gd name="T27" fmla="*/ 144 h 222"/>
                <a:gd name="T28" fmla="*/ 2 w 252"/>
                <a:gd name="T29" fmla="*/ 150 h 222"/>
                <a:gd name="T30" fmla="*/ 6 w 252"/>
                <a:gd name="T31" fmla="*/ 156 h 222"/>
                <a:gd name="T32" fmla="*/ 120 w 252"/>
                <a:gd name="T33" fmla="*/ 222 h 222"/>
                <a:gd name="T34" fmla="*/ 120 w 252"/>
                <a:gd name="T35" fmla="*/ 222 h 222"/>
                <a:gd name="T36" fmla="*/ 120 w 252"/>
                <a:gd name="T37" fmla="*/ 222 h 222"/>
                <a:gd name="T38" fmla="*/ 120 w 252"/>
                <a:gd name="T39" fmla="*/ 222 h 222"/>
                <a:gd name="T40" fmla="*/ 126 w 252"/>
                <a:gd name="T41" fmla="*/ 222 h 222"/>
                <a:gd name="T42" fmla="*/ 126 w 252"/>
                <a:gd name="T43" fmla="*/ 222 h 222"/>
                <a:gd name="T44" fmla="*/ 132 w 252"/>
                <a:gd name="T45" fmla="*/ 222 h 222"/>
                <a:gd name="T46" fmla="*/ 132 w 252"/>
                <a:gd name="T47" fmla="*/ 222 h 222"/>
                <a:gd name="T48" fmla="*/ 132 w 252"/>
                <a:gd name="T49" fmla="*/ 222 h 222"/>
                <a:gd name="T50" fmla="*/ 132 w 252"/>
                <a:gd name="T51" fmla="*/ 222 h 222"/>
                <a:gd name="T52" fmla="*/ 132 w 252"/>
                <a:gd name="T53" fmla="*/ 222 h 222"/>
                <a:gd name="T54" fmla="*/ 246 w 252"/>
                <a:gd name="T55" fmla="*/ 156 h 222"/>
                <a:gd name="T56" fmla="*/ 246 w 252"/>
                <a:gd name="T57" fmla="*/ 156 h 222"/>
                <a:gd name="T58" fmla="*/ 250 w 252"/>
                <a:gd name="T59" fmla="*/ 150 h 222"/>
                <a:gd name="T60" fmla="*/ 252 w 252"/>
                <a:gd name="T61" fmla="*/ 144 h 222"/>
                <a:gd name="T62" fmla="*/ 252 w 252"/>
                <a:gd name="T63" fmla="*/ 12 h 222"/>
                <a:gd name="T64" fmla="*/ 252 w 252"/>
                <a:gd name="T65" fmla="*/ 12 h 222"/>
                <a:gd name="T66" fmla="*/ 250 w 252"/>
                <a:gd name="T67" fmla="*/ 6 h 222"/>
                <a:gd name="T68" fmla="*/ 246 w 252"/>
                <a:gd name="T69" fmla="*/ 2 h 222"/>
                <a:gd name="T70" fmla="*/ 246 w 252"/>
                <a:gd name="T71" fmla="*/ 2 h 222"/>
                <a:gd name="T72" fmla="*/ 24 w 252"/>
                <a:gd name="T73" fmla="*/ 34 h 222"/>
                <a:gd name="T74" fmla="*/ 114 w 252"/>
                <a:gd name="T75" fmla="*/ 86 h 222"/>
                <a:gd name="T76" fmla="*/ 114 w 252"/>
                <a:gd name="T77" fmla="*/ 190 h 222"/>
                <a:gd name="T78" fmla="*/ 24 w 252"/>
                <a:gd name="T79" fmla="*/ 138 h 222"/>
                <a:gd name="T80" fmla="*/ 24 w 252"/>
                <a:gd name="T81" fmla="*/ 34 h 222"/>
                <a:gd name="T82" fmla="*/ 138 w 252"/>
                <a:gd name="T83" fmla="*/ 190 h 222"/>
                <a:gd name="T84" fmla="*/ 138 w 252"/>
                <a:gd name="T85" fmla="*/ 86 h 222"/>
                <a:gd name="T86" fmla="*/ 220 w 252"/>
                <a:gd name="T87" fmla="*/ 38 h 222"/>
                <a:gd name="T88" fmla="*/ 228 w 252"/>
                <a:gd name="T89" fmla="*/ 34 h 222"/>
                <a:gd name="T90" fmla="*/ 228 w 252"/>
                <a:gd name="T91" fmla="*/ 138 h 222"/>
                <a:gd name="T92" fmla="*/ 138 w 252"/>
                <a:gd name="T93" fmla="*/ 19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2" h="222">
                  <a:moveTo>
                    <a:pt x="246" y="2"/>
                  </a:moveTo>
                  <a:lnTo>
                    <a:pt x="246" y="2"/>
                  </a:lnTo>
                  <a:lnTo>
                    <a:pt x="240" y="0"/>
                  </a:lnTo>
                  <a:lnTo>
                    <a:pt x="234" y="2"/>
                  </a:lnTo>
                  <a:lnTo>
                    <a:pt x="126" y="6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50"/>
                  </a:lnTo>
                  <a:lnTo>
                    <a:pt x="6" y="156"/>
                  </a:lnTo>
                  <a:lnTo>
                    <a:pt x="120" y="222"/>
                  </a:lnTo>
                  <a:lnTo>
                    <a:pt x="120" y="222"/>
                  </a:lnTo>
                  <a:lnTo>
                    <a:pt x="120" y="222"/>
                  </a:lnTo>
                  <a:lnTo>
                    <a:pt x="120" y="222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246" y="156"/>
                  </a:lnTo>
                  <a:lnTo>
                    <a:pt x="246" y="156"/>
                  </a:lnTo>
                  <a:lnTo>
                    <a:pt x="250" y="150"/>
                  </a:lnTo>
                  <a:lnTo>
                    <a:pt x="252" y="144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0" y="6"/>
                  </a:lnTo>
                  <a:lnTo>
                    <a:pt x="246" y="2"/>
                  </a:lnTo>
                  <a:lnTo>
                    <a:pt x="246" y="2"/>
                  </a:lnTo>
                  <a:close/>
                  <a:moveTo>
                    <a:pt x="24" y="34"/>
                  </a:moveTo>
                  <a:lnTo>
                    <a:pt x="114" y="86"/>
                  </a:lnTo>
                  <a:lnTo>
                    <a:pt x="114" y="190"/>
                  </a:lnTo>
                  <a:lnTo>
                    <a:pt x="24" y="138"/>
                  </a:lnTo>
                  <a:lnTo>
                    <a:pt x="24" y="34"/>
                  </a:lnTo>
                  <a:close/>
                  <a:moveTo>
                    <a:pt x="138" y="190"/>
                  </a:moveTo>
                  <a:lnTo>
                    <a:pt x="138" y="86"/>
                  </a:lnTo>
                  <a:lnTo>
                    <a:pt x="220" y="38"/>
                  </a:lnTo>
                  <a:lnTo>
                    <a:pt x="228" y="34"/>
                  </a:lnTo>
                  <a:lnTo>
                    <a:pt x="228" y="138"/>
                  </a:lnTo>
                  <a:lnTo>
                    <a:pt x="138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2416175" y="2320925"/>
              <a:ext cx="174625" cy="609600"/>
            </a:xfrm>
            <a:custGeom>
              <a:avLst/>
              <a:gdLst>
                <a:gd name="T0" fmla="*/ 0 w 110"/>
                <a:gd name="T1" fmla="*/ 364 h 384"/>
                <a:gd name="T2" fmla="*/ 16 w 110"/>
                <a:gd name="T3" fmla="*/ 384 h 384"/>
                <a:gd name="T4" fmla="*/ 16 w 110"/>
                <a:gd name="T5" fmla="*/ 384 h 384"/>
                <a:gd name="T6" fmla="*/ 36 w 110"/>
                <a:gd name="T7" fmla="*/ 366 h 384"/>
                <a:gd name="T8" fmla="*/ 56 w 110"/>
                <a:gd name="T9" fmla="*/ 344 h 384"/>
                <a:gd name="T10" fmla="*/ 72 w 110"/>
                <a:gd name="T11" fmla="*/ 322 h 384"/>
                <a:gd name="T12" fmla="*/ 84 w 110"/>
                <a:gd name="T13" fmla="*/ 298 h 384"/>
                <a:gd name="T14" fmla="*/ 96 w 110"/>
                <a:gd name="T15" fmla="*/ 274 h 384"/>
                <a:gd name="T16" fmla="*/ 104 w 110"/>
                <a:gd name="T17" fmla="*/ 246 h 384"/>
                <a:gd name="T18" fmla="*/ 108 w 110"/>
                <a:gd name="T19" fmla="*/ 220 h 384"/>
                <a:gd name="T20" fmla="*/ 110 w 110"/>
                <a:gd name="T21" fmla="*/ 192 h 384"/>
                <a:gd name="T22" fmla="*/ 110 w 110"/>
                <a:gd name="T23" fmla="*/ 192 h 384"/>
                <a:gd name="T24" fmla="*/ 108 w 110"/>
                <a:gd name="T25" fmla="*/ 164 h 384"/>
                <a:gd name="T26" fmla="*/ 104 w 110"/>
                <a:gd name="T27" fmla="*/ 136 h 384"/>
                <a:gd name="T28" fmla="*/ 96 w 110"/>
                <a:gd name="T29" fmla="*/ 110 h 384"/>
                <a:gd name="T30" fmla="*/ 86 w 110"/>
                <a:gd name="T31" fmla="*/ 84 h 384"/>
                <a:gd name="T32" fmla="*/ 72 w 110"/>
                <a:gd name="T33" fmla="*/ 62 h 384"/>
                <a:gd name="T34" fmla="*/ 56 w 110"/>
                <a:gd name="T35" fmla="*/ 38 h 384"/>
                <a:gd name="T36" fmla="*/ 38 w 110"/>
                <a:gd name="T37" fmla="*/ 18 h 384"/>
                <a:gd name="T38" fmla="*/ 16 w 110"/>
                <a:gd name="T39" fmla="*/ 0 h 384"/>
                <a:gd name="T40" fmla="*/ 2 w 110"/>
                <a:gd name="T41" fmla="*/ 18 h 384"/>
                <a:gd name="T42" fmla="*/ 2 w 110"/>
                <a:gd name="T43" fmla="*/ 18 h 384"/>
                <a:gd name="T44" fmla="*/ 20 w 110"/>
                <a:gd name="T45" fmla="*/ 36 h 384"/>
                <a:gd name="T46" fmla="*/ 38 w 110"/>
                <a:gd name="T47" fmla="*/ 54 h 384"/>
                <a:gd name="T48" fmla="*/ 52 w 110"/>
                <a:gd name="T49" fmla="*/ 74 h 384"/>
                <a:gd name="T50" fmla="*/ 64 w 110"/>
                <a:gd name="T51" fmla="*/ 96 h 384"/>
                <a:gd name="T52" fmla="*/ 74 w 110"/>
                <a:gd name="T53" fmla="*/ 118 h 384"/>
                <a:gd name="T54" fmla="*/ 80 w 110"/>
                <a:gd name="T55" fmla="*/ 142 h 384"/>
                <a:gd name="T56" fmla="*/ 84 w 110"/>
                <a:gd name="T57" fmla="*/ 166 h 384"/>
                <a:gd name="T58" fmla="*/ 86 w 110"/>
                <a:gd name="T59" fmla="*/ 192 h 384"/>
                <a:gd name="T60" fmla="*/ 86 w 110"/>
                <a:gd name="T61" fmla="*/ 192 h 384"/>
                <a:gd name="T62" fmla="*/ 84 w 110"/>
                <a:gd name="T63" fmla="*/ 216 h 384"/>
                <a:gd name="T64" fmla="*/ 80 w 110"/>
                <a:gd name="T65" fmla="*/ 242 h 384"/>
                <a:gd name="T66" fmla="*/ 72 w 110"/>
                <a:gd name="T67" fmla="*/ 266 h 384"/>
                <a:gd name="T68" fmla="*/ 64 w 110"/>
                <a:gd name="T69" fmla="*/ 288 h 384"/>
                <a:gd name="T70" fmla="*/ 52 w 110"/>
                <a:gd name="T71" fmla="*/ 310 h 384"/>
                <a:gd name="T72" fmla="*/ 36 w 110"/>
                <a:gd name="T73" fmla="*/ 330 h 384"/>
                <a:gd name="T74" fmla="*/ 20 w 110"/>
                <a:gd name="T75" fmla="*/ 348 h 384"/>
                <a:gd name="T76" fmla="*/ 0 w 110"/>
                <a:gd name="T77" fmla="*/ 364 h 384"/>
                <a:gd name="T78" fmla="*/ 0 w 110"/>
                <a:gd name="T79" fmla="*/ 3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384">
                  <a:moveTo>
                    <a:pt x="0" y="364"/>
                  </a:moveTo>
                  <a:lnTo>
                    <a:pt x="16" y="384"/>
                  </a:lnTo>
                  <a:lnTo>
                    <a:pt x="16" y="384"/>
                  </a:lnTo>
                  <a:lnTo>
                    <a:pt x="36" y="366"/>
                  </a:lnTo>
                  <a:lnTo>
                    <a:pt x="56" y="344"/>
                  </a:lnTo>
                  <a:lnTo>
                    <a:pt x="72" y="322"/>
                  </a:lnTo>
                  <a:lnTo>
                    <a:pt x="84" y="298"/>
                  </a:lnTo>
                  <a:lnTo>
                    <a:pt x="96" y="274"/>
                  </a:lnTo>
                  <a:lnTo>
                    <a:pt x="104" y="246"/>
                  </a:lnTo>
                  <a:lnTo>
                    <a:pt x="108" y="220"/>
                  </a:lnTo>
                  <a:lnTo>
                    <a:pt x="110" y="192"/>
                  </a:lnTo>
                  <a:lnTo>
                    <a:pt x="110" y="192"/>
                  </a:lnTo>
                  <a:lnTo>
                    <a:pt x="108" y="164"/>
                  </a:lnTo>
                  <a:lnTo>
                    <a:pt x="104" y="136"/>
                  </a:lnTo>
                  <a:lnTo>
                    <a:pt x="96" y="110"/>
                  </a:lnTo>
                  <a:lnTo>
                    <a:pt x="86" y="84"/>
                  </a:lnTo>
                  <a:lnTo>
                    <a:pt x="72" y="62"/>
                  </a:lnTo>
                  <a:lnTo>
                    <a:pt x="56" y="38"/>
                  </a:lnTo>
                  <a:lnTo>
                    <a:pt x="38" y="18"/>
                  </a:lnTo>
                  <a:lnTo>
                    <a:pt x="16" y="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0" y="36"/>
                  </a:lnTo>
                  <a:lnTo>
                    <a:pt x="38" y="54"/>
                  </a:lnTo>
                  <a:lnTo>
                    <a:pt x="52" y="74"/>
                  </a:lnTo>
                  <a:lnTo>
                    <a:pt x="64" y="96"/>
                  </a:lnTo>
                  <a:lnTo>
                    <a:pt x="74" y="118"/>
                  </a:lnTo>
                  <a:lnTo>
                    <a:pt x="80" y="142"/>
                  </a:lnTo>
                  <a:lnTo>
                    <a:pt x="84" y="166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84" y="216"/>
                  </a:lnTo>
                  <a:lnTo>
                    <a:pt x="80" y="242"/>
                  </a:lnTo>
                  <a:lnTo>
                    <a:pt x="72" y="266"/>
                  </a:lnTo>
                  <a:lnTo>
                    <a:pt x="64" y="288"/>
                  </a:lnTo>
                  <a:lnTo>
                    <a:pt x="52" y="310"/>
                  </a:lnTo>
                  <a:lnTo>
                    <a:pt x="36" y="330"/>
                  </a:lnTo>
                  <a:lnTo>
                    <a:pt x="20" y="348"/>
                  </a:lnTo>
                  <a:lnTo>
                    <a:pt x="0" y="364"/>
                  </a:lnTo>
                  <a:lnTo>
                    <a:pt x="0" y="3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816100" y="2330450"/>
              <a:ext cx="165100" cy="590550"/>
            </a:xfrm>
            <a:custGeom>
              <a:avLst/>
              <a:gdLst>
                <a:gd name="T0" fmla="*/ 24 w 104"/>
                <a:gd name="T1" fmla="*/ 186 h 372"/>
                <a:gd name="T2" fmla="*/ 24 w 104"/>
                <a:gd name="T3" fmla="*/ 186 h 372"/>
                <a:gd name="T4" fmla="*/ 26 w 104"/>
                <a:gd name="T5" fmla="*/ 162 h 372"/>
                <a:gd name="T6" fmla="*/ 30 w 104"/>
                <a:gd name="T7" fmla="*/ 138 h 372"/>
                <a:gd name="T8" fmla="*/ 36 w 104"/>
                <a:gd name="T9" fmla="*/ 116 h 372"/>
                <a:gd name="T10" fmla="*/ 44 w 104"/>
                <a:gd name="T11" fmla="*/ 94 h 372"/>
                <a:gd name="T12" fmla="*/ 56 w 104"/>
                <a:gd name="T13" fmla="*/ 72 h 372"/>
                <a:gd name="T14" fmla="*/ 70 w 104"/>
                <a:gd name="T15" fmla="*/ 52 h 372"/>
                <a:gd name="T16" fmla="*/ 84 w 104"/>
                <a:gd name="T17" fmla="*/ 34 h 372"/>
                <a:gd name="T18" fmla="*/ 102 w 104"/>
                <a:gd name="T19" fmla="*/ 18 h 372"/>
                <a:gd name="T20" fmla="*/ 88 w 104"/>
                <a:gd name="T21" fmla="*/ 0 h 372"/>
                <a:gd name="T22" fmla="*/ 88 w 104"/>
                <a:gd name="T23" fmla="*/ 0 h 372"/>
                <a:gd name="T24" fmla="*/ 68 w 104"/>
                <a:gd name="T25" fmla="*/ 18 h 372"/>
                <a:gd name="T26" fmla="*/ 50 w 104"/>
                <a:gd name="T27" fmla="*/ 38 h 372"/>
                <a:gd name="T28" fmla="*/ 36 w 104"/>
                <a:gd name="T29" fmla="*/ 60 h 372"/>
                <a:gd name="T30" fmla="*/ 24 w 104"/>
                <a:gd name="T31" fmla="*/ 84 h 372"/>
                <a:gd name="T32" fmla="*/ 14 w 104"/>
                <a:gd name="T33" fmla="*/ 108 h 372"/>
                <a:gd name="T34" fmla="*/ 6 w 104"/>
                <a:gd name="T35" fmla="*/ 132 h 372"/>
                <a:gd name="T36" fmla="*/ 2 w 104"/>
                <a:gd name="T37" fmla="*/ 158 h 372"/>
                <a:gd name="T38" fmla="*/ 0 w 104"/>
                <a:gd name="T39" fmla="*/ 186 h 372"/>
                <a:gd name="T40" fmla="*/ 0 w 104"/>
                <a:gd name="T41" fmla="*/ 186 h 372"/>
                <a:gd name="T42" fmla="*/ 2 w 104"/>
                <a:gd name="T43" fmla="*/ 212 h 372"/>
                <a:gd name="T44" fmla="*/ 6 w 104"/>
                <a:gd name="T45" fmla="*/ 238 h 372"/>
                <a:gd name="T46" fmla="*/ 14 w 104"/>
                <a:gd name="T47" fmla="*/ 264 h 372"/>
                <a:gd name="T48" fmla="*/ 24 w 104"/>
                <a:gd name="T49" fmla="*/ 288 h 372"/>
                <a:gd name="T50" fmla="*/ 36 w 104"/>
                <a:gd name="T51" fmla="*/ 312 h 372"/>
                <a:gd name="T52" fmla="*/ 50 w 104"/>
                <a:gd name="T53" fmla="*/ 334 h 372"/>
                <a:gd name="T54" fmla="*/ 68 w 104"/>
                <a:gd name="T55" fmla="*/ 354 h 372"/>
                <a:gd name="T56" fmla="*/ 88 w 104"/>
                <a:gd name="T57" fmla="*/ 372 h 372"/>
                <a:gd name="T58" fmla="*/ 104 w 104"/>
                <a:gd name="T59" fmla="*/ 354 h 372"/>
                <a:gd name="T60" fmla="*/ 104 w 104"/>
                <a:gd name="T61" fmla="*/ 354 h 372"/>
                <a:gd name="T62" fmla="*/ 86 w 104"/>
                <a:gd name="T63" fmla="*/ 338 h 372"/>
                <a:gd name="T64" fmla="*/ 70 w 104"/>
                <a:gd name="T65" fmla="*/ 320 h 372"/>
                <a:gd name="T66" fmla="*/ 56 w 104"/>
                <a:gd name="T67" fmla="*/ 300 h 372"/>
                <a:gd name="T68" fmla="*/ 46 w 104"/>
                <a:gd name="T69" fmla="*/ 278 h 372"/>
                <a:gd name="T70" fmla="*/ 36 w 104"/>
                <a:gd name="T71" fmla="*/ 256 h 372"/>
                <a:gd name="T72" fmla="*/ 30 w 104"/>
                <a:gd name="T73" fmla="*/ 234 h 372"/>
                <a:gd name="T74" fmla="*/ 26 w 104"/>
                <a:gd name="T75" fmla="*/ 210 h 372"/>
                <a:gd name="T76" fmla="*/ 24 w 104"/>
                <a:gd name="T77" fmla="*/ 186 h 372"/>
                <a:gd name="T78" fmla="*/ 24 w 104"/>
                <a:gd name="T79" fmla="*/ 18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372">
                  <a:moveTo>
                    <a:pt x="24" y="186"/>
                  </a:moveTo>
                  <a:lnTo>
                    <a:pt x="24" y="186"/>
                  </a:lnTo>
                  <a:lnTo>
                    <a:pt x="26" y="162"/>
                  </a:lnTo>
                  <a:lnTo>
                    <a:pt x="30" y="138"/>
                  </a:lnTo>
                  <a:lnTo>
                    <a:pt x="36" y="116"/>
                  </a:lnTo>
                  <a:lnTo>
                    <a:pt x="44" y="94"/>
                  </a:lnTo>
                  <a:lnTo>
                    <a:pt x="56" y="72"/>
                  </a:lnTo>
                  <a:lnTo>
                    <a:pt x="70" y="52"/>
                  </a:lnTo>
                  <a:lnTo>
                    <a:pt x="84" y="34"/>
                  </a:lnTo>
                  <a:lnTo>
                    <a:pt x="102" y="18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68" y="18"/>
                  </a:lnTo>
                  <a:lnTo>
                    <a:pt x="50" y="38"/>
                  </a:lnTo>
                  <a:lnTo>
                    <a:pt x="36" y="60"/>
                  </a:lnTo>
                  <a:lnTo>
                    <a:pt x="24" y="84"/>
                  </a:lnTo>
                  <a:lnTo>
                    <a:pt x="14" y="108"/>
                  </a:lnTo>
                  <a:lnTo>
                    <a:pt x="6" y="132"/>
                  </a:lnTo>
                  <a:lnTo>
                    <a:pt x="2" y="158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2" y="212"/>
                  </a:lnTo>
                  <a:lnTo>
                    <a:pt x="6" y="238"/>
                  </a:lnTo>
                  <a:lnTo>
                    <a:pt x="14" y="264"/>
                  </a:lnTo>
                  <a:lnTo>
                    <a:pt x="24" y="288"/>
                  </a:lnTo>
                  <a:lnTo>
                    <a:pt x="36" y="312"/>
                  </a:lnTo>
                  <a:lnTo>
                    <a:pt x="50" y="334"/>
                  </a:lnTo>
                  <a:lnTo>
                    <a:pt x="68" y="354"/>
                  </a:lnTo>
                  <a:lnTo>
                    <a:pt x="88" y="372"/>
                  </a:lnTo>
                  <a:lnTo>
                    <a:pt x="104" y="354"/>
                  </a:lnTo>
                  <a:lnTo>
                    <a:pt x="104" y="354"/>
                  </a:lnTo>
                  <a:lnTo>
                    <a:pt x="86" y="338"/>
                  </a:lnTo>
                  <a:lnTo>
                    <a:pt x="70" y="320"/>
                  </a:lnTo>
                  <a:lnTo>
                    <a:pt x="56" y="300"/>
                  </a:lnTo>
                  <a:lnTo>
                    <a:pt x="46" y="278"/>
                  </a:lnTo>
                  <a:lnTo>
                    <a:pt x="36" y="256"/>
                  </a:lnTo>
                  <a:lnTo>
                    <a:pt x="30" y="234"/>
                  </a:lnTo>
                  <a:lnTo>
                    <a:pt x="26" y="210"/>
                  </a:lnTo>
                  <a:lnTo>
                    <a:pt x="24" y="186"/>
                  </a:lnTo>
                  <a:lnTo>
                    <a:pt x="2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2425700" y="2238375"/>
              <a:ext cx="244475" cy="793750"/>
            </a:xfrm>
            <a:custGeom>
              <a:avLst/>
              <a:gdLst>
                <a:gd name="T0" fmla="*/ 18 w 154"/>
                <a:gd name="T1" fmla="*/ 0 h 500"/>
                <a:gd name="T2" fmla="*/ 4 w 154"/>
                <a:gd name="T3" fmla="*/ 20 h 500"/>
                <a:gd name="T4" fmla="*/ 4 w 154"/>
                <a:gd name="T5" fmla="*/ 20 h 500"/>
                <a:gd name="T6" fmla="*/ 32 w 154"/>
                <a:gd name="T7" fmla="*/ 40 h 500"/>
                <a:gd name="T8" fmla="*/ 58 w 154"/>
                <a:gd name="T9" fmla="*/ 62 h 500"/>
                <a:gd name="T10" fmla="*/ 78 w 154"/>
                <a:gd name="T11" fmla="*/ 88 h 500"/>
                <a:gd name="T12" fmla="*/ 96 w 154"/>
                <a:gd name="T13" fmla="*/ 118 h 500"/>
                <a:gd name="T14" fmla="*/ 112 w 154"/>
                <a:gd name="T15" fmla="*/ 148 h 500"/>
                <a:gd name="T16" fmla="*/ 122 w 154"/>
                <a:gd name="T17" fmla="*/ 180 h 500"/>
                <a:gd name="T18" fmla="*/ 128 w 154"/>
                <a:gd name="T19" fmla="*/ 214 h 500"/>
                <a:gd name="T20" fmla="*/ 130 w 154"/>
                <a:gd name="T21" fmla="*/ 248 h 500"/>
                <a:gd name="T22" fmla="*/ 130 w 154"/>
                <a:gd name="T23" fmla="*/ 248 h 500"/>
                <a:gd name="T24" fmla="*/ 128 w 154"/>
                <a:gd name="T25" fmla="*/ 284 h 500"/>
                <a:gd name="T26" fmla="*/ 122 w 154"/>
                <a:gd name="T27" fmla="*/ 318 h 500"/>
                <a:gd name="T28" fmla="*/ 110 w 154"/>
                <a:gd name="T29" fmla="*/ 350 h 500"/>
                <a:gd name="T30" fmla="*/ 96 w 154"/>
                <a:gd name="T31" fmla="*/ 380 h 500"/>
                <a:gd name="T32" fmla="*/ 78 w 154"/>
                <a:gd name="T33" fmla="*/ 410 h 500"/>
                <a:gd name="T34" fmla="*/ 56 w 154"/>
                <a:gd name="T35" fmla="*/ 436 h 500"/>
                <a:gd name="T36" fmla="*/ 30 w 154"/>
                <a:gd name="T37" fmla="*/ 458 h 500"/>
                <a:gd name="T38" fmla="*/ 0 w 154"/>
                <a:gd name="T39" fmla="*/ 478 h 500"/>
                <a:gd name="T40" fmla="*/ 14 w 154"/>
                <a:gd name="T41" fmla="*/ 500 h 500"/>
                <a:gd name="T42" fmla="*/ 14 w 154"/>
                <a:gd name="T43" fmla="*/ 500 h 500"/>
                <a:gd name="T44" fmla="*/ 30 w 154"/>
                <a:gd name="T45" fmla="*/ 488 h 500"/>
                <a:gd name="T46" fmla="*/ 44 w 154"/>
                <a:gd name="T47" fmla="*/ 478 h 500"/>
                <a:gd name="T48" fmla="*/ 58 w 154"/>
                <a:gd name="T49" fmla="*/ 464 h 500"/>
                <a:gd name="T50" fmla="*/ 72 w 154"/>
                <a:gd name="T51" fmla="*/ 452 h 500"/>
                <a:gd name="T52" fmla="*/ 96 w 154"/>
                <a:gd name="T53" fmla="*/ 424 h 500"/>
                <a:gd name="T54" fmla="*/ 116 w 154"/>
                <a:gd name="T55" fmla="*/ 392 h 500"/>
                <a:gd name="T56" fmla="*/ 134 w 154"/>
                <a:gd name="T57" fmla="*/ 358 h 500"/>
                <a:gd name="T58" fmla="*/ 144 w 154"/>
                <a:gd name="T59" fmla="*/ 324 h 500"/>
                <a:gd name="T60" fmla="*/ 148 w 154"/>
                <a:gd name="T61" fmla="*/ 304 h 500"/>
                <a:gd name="T62" fmla="*/ 152 w 154"/>
                <a:gd name="T63" fmla="*/ 286 h 500"/>
                <a:gd name="T64" fmla="*/ 154 w 154"/>
                <a:gd name="T65" fmla="*/ 268 h 500"/>
                <a:gd name="T66" fmla="*/ 154 w 154"/>
                <a:gd name="T67" fmla="*/ 248 h 500"/>
                <a:gd name="T68" fmla="*/ 154 w 154"/>
                <a:gd name="T69" fmla="*/ 248 h 500"/>
                <a:gd name="T70" fmla="*/ 152 w 154"/>
                <a:gd name="T71" fmla="*/ 210 h 500"/>
                <a:gd name="T72" fmla="*/ 146 w 154"/>
                <a:gd name="T73" fmla="*/ 174 h 500"/>
                <a:gd name="T74" fmla="*/ 134 w 154"/>
                <a:gd name="T75" fmla="*/ 138 h 500"/>
                <a:gd name="T76" fmla="*/ 118 w 154"/>
                <a:gd name="T77" fmla="*/ 106 h 500"/>
                <a:gd name="T78" fmla="*/ 98 w 154"/>
                <a:gd name="T79" fmla="*/ 74 h 500"/>
                <a:gd name="T80" fmla="*/ 74 w 154"/>
                <a:gd name="T81" fmla="*/ 46 h 500"/>
                <a:gd name="T82" fmla="*/ 48 w 154"/>
                <a:gd name="T83" fmla="*/ 22 h 500"/>
                <a:gd name="T84" fmla="*/ 18 w 154"/>
                <a:gd name="T85" fmla="*/ 0 h 500"/>
                <a:gd name="T86" fmla="*/ 18 w 154"/>
                <a:gd name="T87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500">
                  <a:moveTo>
                    <a:pt x="18" y="0"/>
                  </a:moveTo>
                  <a:lnTo>
                    <a:pt x="4" y="20"/>
                  </a:lnTo>
                  <a:lnTo>
                    <a:pt x="4" y="20"/>
                  </a:lnTo>
                  <a:lnTo>
                    <a:pt x="32" y="40"/>
                  </a:lnTo>
                  <a:lnTo>
                    <a:pt x="58" y="62"/>
                  </a:lnTo>
                  <a:lnTo>
                    <a:pt x="78" y="88"/>
                  </a:lnTo>
                  <a:lnTo>
                    <a:pt x="96" y="118"/>
                  </a:lnTo>
                  <a:lnTo>
                    <a:pt x="112" y="148"/>
                  </a:lnTo>
                  <a:lnTo>
                    <a:pt x="122" y="180"/>
                  </a:lnTo>
                  <a:lnTo>
                    <a:pt x="128" y="214"/>
                  </a:lnTo>
                  <a:lnTo>
                    <a:pt x="130" y="248"/>
                  </a:lnTo>
                  <a:lnTo>
                    <a:pt x="130" y="248"/>
                  </a:lnTo>
                  <a:lnTo>
                    <a:pt x="128" y="284"/>
                  </a:lnTo>
                  <a:lnTo>
                    <a:pt x="122" y="318"/>
                  </a:lnTo>
                  <a:lnTo>
                    <a:pt x="110" y="350"/>
                  </a:lnTo>
                  <a:lnTo>
                    <a:pt x="96" y="380"/>
                  </a:lnTo>
                  <a:lnTo>
                    <a:pt x="78" y="410"/>
                  </a:lnTo>
                  <a:lnTo>
                    <a:pt x="56" y="436"/>
                  </a:lnTo>
                  <a:lnTo>
                    <a:pt x="30" y="458"/>
                  </a:lnTo>
                  <a:lnTo>
                    <a:pt x="0" y="478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30" y="488"/>
                  </a:lnTo>
                  <a:lnTo>
                    <a:pt x="44" y="478"/>
                  </a:lnTo>
                  <a:lnTo>
                    <a:pt x="58" y="464"/>
                  </a:lnTo>
                  <a:lnTo>
                    <a:pt x="72" y="452"/>
                  </a:lnTo>
                  <a:lnTo>
                    <a:pt x="96" y="424"/>
                  </a:lnTo>
                  <a:lnTo>
                    <a:pt x="116" y="392"/>
                  </a:lnTo>
                  <a:lnTo>
                    <a:pt x="134" y="358"/>
                  </a:lnTo>
                  <a:lnTo>
                    <a:pt x="144" y="324"/>
                  </a:lnTo>
                  <a:lnTo>
                    <a:pt x="148" y="304"/>
                  </a:lnTo>
                  <a:lnTo>
                    <a:pt x="152" y="286"/>
                  </a:lnTo>
                  <a:lnTo>
                    <a:pt x="154" y="268"/>
                  </a:lnTo>
                  <a:lnTo>
                    <a:pt x="154" y="248"/>
                  </a:lnTo>
                  <a:lnTo>
                    <a:pt x="154" y="248"/>
                  </a:lnTo>
                  <a:lnTo>
                    <a:pt x="152" y="210"/>
                  </a:lnTo>
                  <a:lnTo>
                    <a:pt x="146" y="174"/>
                  </a:lnTo>
                  <a:lnTo>
                    <a:pt x="134" y="138"/>
                  </a:lnTo>
                  <a:lnTo>
                    <a:pt x="118" y="106"/>
                  </a:lnTo>
                  <a:lnTo>
                    <a:pt x="98" y="74"/>
                  </a:lnTo>
                  <a:lnTo>
                    <a:pt x="74" y="46"/>
                  </a:lnTo>
                  <a:lnTo>
                    <a:pt x="48" y="2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736725" y="2238375"/>
              <a:ext cx="238125" cy="781050"/>
            </a:xfrm>
            <a:custGeom>
              <a:avLst/>
              <a:gdLst>
                <a:gd name="T0" fmla="*/ 24 w 150"/>
                <a:gd name="T1" fmla="*/ 248 h 492"/>
                <a:gd name="T2" fmla="*/ 24 w 150"/>
                <a:gd name="T3" fmla="*/ 248 h 492"/>
                <a:gd name="T4" fmla="*/ 26 w 150"/>
                <a:gd name="T5" fmla="*/ 214 h 492"/>
                <a:gd name="T6" fmla="*/ 32 w 150"/>
                <a:gd name="T7" fmla="*/ 180 h 492"/>
                <a:gd name="T8" fmla="*/ 42 w 150"/>
                <a:gd name="T9" fmla="*/ 148 h 492"/>
                <a:gd name="T10" fmla="*/ 56 w 150"/>
                <a:gd name="T11" fmla="*/ 118 h 492"/>
                <a:gd name="T12" fmla="*/ 74 w 150"/>
                <a:gd name="T13" fmla="*/ 90 h 492"/>
                <a:gd name="T14" fmla="*/ 96 w 150"/>
                <a:gd name="T15" fmla="*/ 64 h 492"/>
                <a:gd name="T16" fmla="*/ 122 w 150"/>
                <a:gd name="T17" fmla="*/ 40 h 492"/>
                <a:gd name="T18" fmla="*/ 150 w 150"/>
                <a:gd name="T19" fmla="*/ 20 h 492"/>
                <a:gd name="T20" fmla="*/ 136 w 150"/>
                <a:gd name="T21" fmla="*/ 0 h 492"/>
                <a:gd name="T22" fmla="*/ 136 w 150"/>
                <a:gd name="T23" fmla="*/ 0 h 492"/>
                <a:gd name="T24" fmla="*/ 106 w 150"/>
                <a:gd name="T25" fmla="*/ 22 h 492"/>
                <a:gd name="T26" fmla="*/ 78 w 150"/>
                <a:gd name="T27" fmla="*/ 46 h 492"/>
                <a:gd name="T28" fmla="*/ 56 w 150"/>
                <a:gd name="T29" fmla="*/ 76 h 492"/>
                <a:gd name="T30" fmla="*/ 36 w 150"/>
                <a:gd name="T31" fmla="*/ 106 h 492"/>
                <a:gd name="T32" fmla="*/ 20 w 150"/>
                <a:gd name="T33" fmla="*/ 140 h 492"/>
                <a:gd name="T34" fmla="*/ 10 w 150"/>
                <a:gd name="T35" fmla="*/ 174 h 492"/>
                <a:gd name="T36" fmla="*/ 2 w 150"/>
                <a:gd name="T37" fmla="*/ 210 h 492"/>
                <a:gd name="T38" fmla="*/ 0 w 150"/>
                <a:gd name="T39" fmla="*/ 248 h 492"/>
                <a:gd name="T40" fmla="*/ 0 w 150"/>
                <a:gd name="T41" fmla="*/ 248 h 492"/>
                <a:gd name="T42" fmla="*/ 2 w 150"/>
                <a:gd name="T43" fmla="*/ 284 h 492"/>
                <a:gd name="T44" fmla="*/ 8 w 150"/>
                <a:gd name="T45" fmla="*/ 320 h 492"/>
                <a:gd name="T46" fmla="*/ 20 w 150"/>
                <a:gd name="T47" fmla="*/ 354 h 492"/>
                <a:gd name="T48" fmla="*/ 34 w 150"/>
                <a:gd name="T49" fmla="*/ 386 h 492"/>
                <a:gd name="T50" fmla="*/ 52 w 150"/>
                <a:gd name="T51" fmla="*/ 416 h 492"/>
                <a:gd name="T52" fmla="*/ 74 w 150"/>
                <a:gd name="T53" fmla="*/ 444 h 492"/>
                <a:gd name="T54" fmla="*/ 100 w 150"/>
                <a:gd name="T55" fmla="*/ 470 h 492"/>
                <a:gd name="T56" fmla="*/ 130 w 150"/>
                <a:gd name="T57" fmla="*/ 492 h 492"/>
                <a:gd name="T58" fmla="*/ 142 w 150"/>
                <a:gd name="T59" fmla="*/ 472 h 492"/>
                <a:gd name="T60" fmla="*/ 142 w 150"/>
                <a:gd name="T61" fmla="*/ 472 h 492"/>
                <a:gd name="T62" fmla="*/ 116 w 150"/>
                <a:gd name="T63" fmla="*/ 452 h 492"/>
                <a:gd name="T64" fmla="*/ 92 w 150"/>
                <a:gd name="T65" fmla="*/ 428 h 492"/>
                <a:gd name="T66" fmla="*/ 72 w 150"/>
                <a:gd name="T67" fmla="*/ 402 h 492"/>
                <a:gd name="T68" fmla="*/ 56 w 150"/>
                <a:gd name="T69" fmla="*/ 374 h 492"/>
                <a:gd name="T70" fmla="*/ 42 w 150"/>
                <a:gd name="T71" fmla="*/ 346 h 492"/>
                <a:gd name="T72" fmla="*/ 32 w 150"/>
                <a:gd name="T73" fmla="*/ 314 h 492"/>
                <a:gd name="T74" fmla="*/ 26 w 150"/>
                <a:gd name="T75" fmla="*/ 282 h 492"/>
                <a:gd name="T76" fmla="*/ 24 w 150"/>
                <a:gd name="T77" fmla="*/ 248 h 492"/>
                <a:gd name="T78" fmla="*/ 24 w 150"/>
                <a:gd name="T79" fmla="*/ 24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0" h="492">
                  <a:moveTo>
                    <a:pt x="24" y="248"/>
                  </a:moveTo>
                  <a:lnTo>
                    <a:pt x="24" y="248"/>
                  </a:lnTo>
                  <a:lnTo>
                    <a:pt x="26" y="214"/>
                  </a:lnTo>
                  <a:lnTo>
                    <a:pt x="32" y="180"/>
                  </a:lnTo>
                  <a:lnTo>
                    <a:pt x="42" y="148"/>
                  </a:lnTo>
                  <a:lnTo>
                    <a:pt x="56" y="118"/>
                  </a:lnTo>
                  <a:lnTo>
                    <a:pt x="74" y="90"/>
                  </a:lnTo>
                  <a:lnTo>
                    <a:pt x="96" y="64"/>
                  </a:lnTo>
                  <a:lnTo>
                    <a:pt x="122" y="40"/>
                  </a:lnTo>
                  <a:lnTo>
                    <a:pt x="150" y="2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06" y="22"/>
                  </a:lnTo>
                  <a:lnTo>
                    <a:pt x="78" y="46"/>
                  </a:lnTo>
                  <a:lnTo>
                    <a:pt x="56" y="76"/>
                  </a:lnTo>
                  <a:lnTo>
                    <a:pt x="36" y="106"/>
                  </a:lnTo>
                  <a:lnTo>
                    <a:pt x="20" y="140"/>
                  </a:lnTo>
                  <a:lnTo>
                    <a:pt x="10" y="174"/>
                  </a:lnTo>
                  <a:lnTo>
                    <a:pt x="2" y="210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2" y="284"/>
                  </a:lnTo>
                  <a:lnTo>
                    <a:pt x="8" y="320"/>
                  </a:lnTo>
                  <a:lnTo>
                    <a:pt x="20" y="354"/>
                  </a:lnTo>
                  <a:lnTo>
                    <a:pt x="34" y="386"/>
                  </a:lnTo>
                  <a:lnTo>
                    <a:pt x="52" y="416"/>
                  </a:lnTo>
                  <a:lnTo>
                    <a:pt x="74" y="444"/>
                  </a:lnTo>
                  <a:lnTo>
                    <a:pt x="100" y="470"/>
                  </a:lnTo>
                  <a:lnTo>
                    <a:pt x="130" y="492"/>
                  </a:lnTo>
                  <a:lnTo>
                    <a:pt x="142" y="472"/>
                  </a:lnTo>
                  <a:lnTo>
                    <a:pt x="142" y="472"/>
                  </a:lnTo>
                  <a:lnTo>
                    <a:pt x="116" y="452"/>
                  </a:lnTo>
                  <a:lnTo>
                    <a:pt x="92" y="428"/>
                  </a:lnTo>
                  <a:lnTo>
                    <a:pt x="72" y="402"/>
                  </a:lnTo>
                  <a:lnTo>
                    <a:pt x="56" y="374"/>
                  </a:lnTo>
                  <a:lnTo>
                    <a:pt x="42" y="346"/>
                  </a:lnTo>
                  <a:lnTo>
                    <a:pt x="32" y="314"/>
                  </a:lnTo>
                  <a:lnTo>
                    <a:pt x="26" y="282"/>
                  </a:lnTo>
                  <a:lnTo>
                    <a:pt x="24" y="248"/>
                  </a:lnTo>
                  <a:lnTo>
                    <a:pt x="24" y="2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2" name="Freeform 20"/>
          <p:cNvSpPr>
            <a:spLocks noEditPoints="1"/>
          </p:cNvSpPr>
          <p:nvPr/>
        </p:nvSpPr>
        <p:spPr bwMode="auto">
          <a:xfrm>
            <a:off x="763221" y="2141283"/>
            <a:ext cx="239461" cy="282594"/>
          </a:xfrm>
          <a:custGeom>
            <a:avLst/>
            <a:gdLst>
              <a:gd name="T0" fmla="*/ 420 w 644"/>
              <a:gd name="T1" fmla="*/ 416 h 760"/>
              <a:gd name="T2" fmla="*/ 332 w 644"/>
              <a:gd name="T3" fmla="*/ 390 h 760"/>
              <a:gd name="T4" fmla="*/ 546 w 644"/>
              <a:gd name="T5" fmla="*/ 390 h 760"/>
              <a:gd name="T6" fmla="*/ 640 w 644"/>
              <a:gd name="T7" fmla="*/ 394 h 760"/>
              <a:gd name="T8" fmla="*/ 570 w 644"/>
              <a:gd name="T9" fmla="*/ 330 h 760"/>
              <a:gd name="T10" fmla="*/ 386 w 644"/>
              <a:gd name="T11" fmla="*/ 364 h 760"/>
              <a:gd name="T12" fmla="*/ 404 w 644"/>
              <a:gd name="T13" fmla="*/ 332 h 760"/>
              <a:gd name="T14" fmla="*/ 560 w 644"/>
              <a:gd name="T15" fmla="*/ 292 h 760"/>
              <a:gd name="T16" fmla="*/ 630 w 644"/>
              <a:gd name="T17" fmla="*/ 228 h 760"/>
              <a:gd name="T18" fmla="*/ 490 w 644"/>
              <a:gd name="T19" fmla="*/ 232 h 760"/>
              <a:gd name="T20" fmla="*/ 362 w 644"/>
              <a:gd name="T21" fmla="*/ 306 h 760"/>
              <a:gd name="T22" fmla="*/ 490 w 644"/>
              <a:gd name="T23" fmla="*/ 206 h 760"/>
              <a:gd name="T24" fmla="*/ 510 w 644"/>
              <a:gd name="T25" fmla="*/ 108 h 760"/>
              <a:gd name="T26" fmla="*/ 332 w 644"/>
              <a:gd name="T27" fmla="*/ 242 h 760"/>
              <a:gd name="T28" fmla="*/ 316 w 644"/>
              <a:gd name="T29" fmla="*/ 0 h 760"/>
              <a:gd name="T30" fmla="*/ 270 w 644"/>
              <a:gd name="T31" fmla="*/ 100 h 760"/>
              <a:gd name="T32" fmla="*/ 96 w 644"/>
              <a:gd name="T33" fmla="*/ 176 h 760"/>
              <a:gd name="T34" fmla="*/ 0 w 644"/>
              <a:gd name="T35" fmla="*/ 368 h 760"/>
              <a:gd name="T36" fmla="*/ 72 w 644"/>
              <a:gd name="T37" fmla="*/ 592 h 760"/>
              <a:gd name="T38" fmla="*/ 182 w 644"/>
              <a:gd name="T39" fmla="*/ 660 h 760"/>
              <a:gd name="T40" fmla="*/ 300 w 644"/>
              <a:gd name="T41" fmla="*/ 698 h 760"/>
              <a:gd name="T42" fmla="*/ 328 w 644"/>
              <a:gd name="T43" fmla="*/ 688 h 760"/>
              <a:gd name="T44" fmla="*/ 442 w 644"/>
              <a:gd name="T45" fmla="*/ 600 h 760"/>
              <a:gd name="T46" fmla="*/ 518 w 644"/>
              <a:gd name="T47" fmla="*/ 660 h 760"/>
              <a:gd name="T48" fmla="*/ 490 w 644"/>
              <a:gd name="T49" fmla="*/ 566 h 760"/>
              <a:gd name="T50" fmla="*/ 332 w 644"/>
              <a:gd name="T51" fmla="*/ 448 h 760"/>
              <a:gd name="T52" fmla="*/ 436 w 644"/>
              <a:gd name="T53" fmla="*/ 448 h 760"/>
              <a:gd name="T54" fmla="*/ 592 w 644"/>
              <a:gd name="T55" fmla="*/ 552 h 760"/>
              <a:gd name="T56" fmla="*/ 592 w 644"/>
              <a:gd name="T57" fmla="*/ 452 h 760"/>
              <a:gd name="T58" fmla="*/ 586 w 644"/>
              <a:gd name="T59" fmla="*/ 392 h 760"/>
              <a:gd name="T60" fmla="*/ 596 w 644"/>
              <a:gd name="T61" fmla="*/ 234 h 760"/>
              <a:gd name="T62" fmla="*/ 574 w 644"/>
              <a:gd name="T63" fmla="*/ 240 h 760"/>
              <a:gd name="T64" fmla="*/ 498 w 644"/>
              <a:gd name="T65" fmla="*/ 172 h 760"/>
              <a:gd name="T66" fmla="*/ 484 w 644"/>
              <a:gd name="T67" fmla="*/ 138 h 760"/>
              <a:gd name="T68" fmla="*/ 474 w 644"/>
              <a:gd name="T69" fmla="*/ 620 h 760"/>
              <a:gd name="T70" fmla="*/ 224 w 644"/>
              <a:gd name="T71" fmla="*/ 636 h 760"/>
              <a:gd name="T72" fmla="*/ 154 w 644"/>
              <a:gd name="T73" fmla="*/ 538 h 760"/>
              <a:gd name="T74" fmla="*/ 244 w 644"/>
              <a:gd name="T75" fmla="*/ 458 h 760"/>
              <a:gd name="T76" fmla="*/ 270 w 644"/>
              <a:gd name="T77" fmla="*/ 404 h 760"/>
              <a:gd name="T78" fmla="*/ 132 w 644"/>
              <a:gd name="T79" fmla="*/ 492 h 760"/>
              <a:gd name="T80" fmla="*/ 80 w 644"/>
              <a:gd name="T81" fmla="*/ 468 h 760"/>
              <a:gd name="T82" fmla="*/ 104 w 644"/>
              <a:gd name="T83" fmla="*/ 574 h 760"/>
              <a:gd name="T84" fmla="*/ 44 w 644"/>
              <a:gd name="T85" fmla="*/ 444 h 760"/>
              <a:gd name="T86" fmla="*/ 88 w 644"/>
              <a:gd name="T87" fmla="*/ 284 h 760"/>
              <a:gd name="T88" fmla="*/ 138 w 644"/>
              <a:gd name="T89" fmla="*/ 190 h 760"/>
              <a:gd name="T90" fmla="*/ 120 w 644"/>
              <a:gd name="T91" fmla="*/ 304 h 760"/>
              <a:gd name="T92" fmla="*/ 202 w 644"/>
              <a:gd name="T93" fmla="*/ 280 h 760"/>
              <a:gd name="T94" fmla="*/ 210 w 644"/>
              <a:gd name="T95" fmla="*/ 250 h 760"/>
              <a:gd name="T96" fmla="*/ 188 w 644"/>
              <a:gd name="T97" fmla="*/ 144 h 760"/>
              <a:gd name="T98" fmla="*/ 300 w 644"/>
              <a:gd name="T99" fmla="*/ 210 h 760"/>
              <a:gd name="T100" fmla="*/ 230 w 644"/>
              <a:gd name="T101" fmla="*/ 162 h 760"/>
              <a:gd name="T102" fmla="*/ 300 w 644"/>
              <a:gd name="T103" fmla="*/ 322 h 760"/>
              <a:gd name="T104" fmla="*/ 154 w 644"/>
              <a:gd name="T105" fmla="*/ 372 h 760"/>
              <a:gd name="T106" fmla="*/ 70 w 644"/>
              <a:gd name="T107" fmla="*/ 334 h 760"/>
              <a:gd name="T108" fmla="*/ 94 w 644"/>
              <a:gd name="T109" fmla="*/ 404 h 760"/>
              <a:gd name="T110" fmla="*/ 110 w 644"/>
              <a:gd name="T111" fmla="*/ 432 h 760"/>
              <a:gd name="T112" fmla="*/ 242 w 644"/>
              <a:gd name="T113" fmla="*/ 352 h 760"/>
              <a:gd name="T114" fmla="*/ 252 w 644"/>
              <a:gd name="T115" fmla="*/ 514 h 760"/>
              <a:gd name="T116" fmla="*/ 248 w 644"/>
              <a:gd name="T117" fmla="*/ 570 h 760"/>
              <a:gd name="T118" fmla="*/ 288 w 644"/>
              <a:gd name="T119" fmla="*/ 606 h 760"/>
              <a:gd name="T120" fmla="*/ 574 w 644"/>
              <a:gd name="T121" fmla="*/ 494 h 760"/>
              <a:gd name="T122" fmla="*/ 582 w 644"/>
              <a:gd name="T123" fmla="*/ 52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44" h="760">
                <a:moveTo>
                  <a:pt x="582" y="452"/>
                </a:moveTo>
                <a:lnTo>
                  <a:pt x="582" y="452"/>
                </a:lnTo>
                <a:lnTo>
                  <a:pt x="574" y="452"/>
                </a:lnTo>
                <a:lnTo>
                  <a:pt x="566" y="454"/>
                </a:lnTo>
                <a:lnTo>
                  <a:pt x="560" y="456"/>
                </a:lnTo>
                <a:lnTo>
                  <a:pt x="552" y="462"/>
                </a:lnTo>
                <a:lnTo>
                  <a:pt x="542" y="472"/>
                </a:lnTo>
                <a:lnTo>
                  <a:pt x="538" y="478"/>
                </a:lnTo>
                <a:lnTo>
                  <a:pt x="534" y="486"/>
                </a:lnTo>
                <a:lnTo>
                  <a:pt x="500" y="486"/>
                </a:lnTo>
                <a:lnTo>
                  <a:pt x="458" y="424"/>
                </a:lnTo>
                <a:lnTo>
                  <a:pt x="458" y="424"/>
                </a:lnTo>
                <a:lnTo>
                  <a:pt x="452" y="418"/>
                </a:lnTo>
                <a:lnTo>
                  <a:pt x="444" y="416"/>
                </a:lnTo>
                <a:lnTo>
                  <a:pt x="420" y="416"/>
                </a:lnTo>
                <a:lnTo>
                  <a:pt x="420" y="416"/>
                </a:lnTo>
                <a:lnTo>
                  <a:pt x="414" y="418"/>
                </a:lnTo>
                <a:lnTo>
                  <a:pt x="408" y="422"/>
                </a:lnTo>
                <a:lnTo>
                  <a:pt x="408" y="422"/>
                </a:lnTo>
                <a:lnTo>
                  <a:pt x="404" y="418"/>
                </a:lnTo>
                <a:lnTo>
                  <a:pt x="398" y="416"/>
                </a:lnTo>
                <a:lnTo>
                  <a:pt x="374" y="416"/>
                </a:lnTo>
                <a:lnTo>
                  <a:pt x="374" y="416"/>
                </a:lnTo>
                <a:lnTo>
                  <a:pt x="368" y="418"/>
                </a:lnTo>
                <a:lnTo>
                  <a:pt x="362" y="422"/>
                </a:lnTo>
                <a:lnTo>
                  <a:pt x="362" y="422"/>
                </a:lnTo>
                <a:lnTo>
                  <a:pt x="358" y="418"/>
                </a:lnTo>
                <a:lnTo>
                  <a:pt x="350" y="416"/>
                </a:lnTo>
                <a:lnTo>
                  <a:pt x="332" y="416"/>
                </a:lnTo>
                <a:lnTo>
                  <a:pt x="332" y="390"/>
                </a:lnTo>
                <a:lnTo>
                  <a:pt x="374" y="390"/>
                </a:lnTo>
                <a:lnTo>
                  <a:pt x="374" y="390"/>
                </a:lnTo>
                <a:lnTo>
                  <a:pt x="380" y="390"/>
                </a:lnTo>
                <a:lnTo>
                  <a:pt x="386" y="386"/>
                </a:lnTo>
                <a:lnTo>
                  <a:pt x="386" y="386"/>
                </a:lnTo>
                <a:lnTo>
                  <a:pt x="390" y="390"/>
                </a:lnTo>
                <a:lnTo>
                  <a:pt x="398" y="390"/>
                </a:lnTo>
                <a:lnTo>
                  <a:pt x="420" y="390"/>
                </a:lnTo>
                <a:lnTo>
                  <a:pt x="420" y="390"/>
                </a:lnTo>
                <a:lnTo>
                  <a:pt x="426" y="390"/>
                </a:lnTo>
                <a:lnTo>
                  <a:pt x="432" y="386"/>
                </a:lnTo>
                <a:lnTo>
                  <a:pt x="432" y="386"/>
                </a:lnTo>
                <a:lnTo>
                  <a:pt x="438" y="390"/>
                </a:lnTo>
                <a:lnTo>
                  <a:pt x="444" y="390"/>
                </a:lnTo>
                <a:lnTo>
                  <a:pt x="546" y="390"/>
                </a:lnTo>
                <a:lnTo>
                  <a:pt x="546" y="390"/>
                </a:lnTo>
                <a:lnTo>
                  <a:pt x="548" y="398"/>
                </a:lnTo>
                <a:lnTo>
                  <a:pt x="554" y="404"/>
                </a:lnTo>
                <a:lnTo>
                  <a:pt x="564" y="416"/>
                </a:lnTo>
                <a:lnTo>
                  <a:pt x="570" y="420"/>
                </a:lnTo>
                <a:lnTo>
                  <a:pt x="578" y="422"/>
                </a:lnTo>
                <a:lnTo>
                  <a:pt x="586" y="424"/>
                </a:lnTo>
                <a:lnTo>
                  <a:pt x="594" y="426"/>
                </a:lnTo>
                <a:lnTo>
                  <a:pt x="594" y="426"/>
                </a:lnTo>
                <a:lnTo>
                  <a:pt x="604" y="424"/>
                </a:lnTo>
                <a:lnTo>
                  <a:pt x="614" y="422"/>
                </a:lnTo>
                <a:lnTo>
                  <a:pt x="622" y="416"/>
                </a:lnTo>
                <a:lnTo>
                  <a:pt x="630" y="410"/>
                </a:lnTo>
                <a:lnTo>
                  <a:pt x="636" y="404"/>
                </a:lnTo>
                <a:lnTo>
                  <a:pt x="640" y="394"/>
                </a:lnTo>
                <a:lnTo>
                  <a:pt x="644" y="384"/>
                </a:lnTo>
                <a:lnTo>
                  <a:pt x="644" y="374"/>
                </a:lnTo>
                <a:lnTo>
                  <a:pt x="644" y="374"/>
                </a:lnTo>
                <a:lnTo>
                  <a:pt x="644" y="364"/>
                </a:lnTo>
                <a:lnTo>
                  <a:pt x="640" y="354"/>
                </a:lnTo>
                <a:lnTo>
                  <a:pt x="636" y="346"/>
                </a:lnTo>
                <a:lnTo>
                  <a:pt x="630" y="338"/>
                </a:lnTo>
                <a:lnTo>
                  <a:pt x="622" y="332"/>
                </a:lnTo>
                <a:lnTo>
                  <a:pt x="614" y="328"/>
                </a:lnTo>
                <a:lnTo>
                  <a:pt x="604" y="326"/>
                </a:lnTo>
                <a:lnTo>
                  <a:pt x="594" y="324"/>
                </a:lnTo>
                <a:lnTo>
                  <a:pt x="594" y="324"/>
                </a:lnTo>
                <a:lnTo>
                  <a:pt x="586" y="324"/>
                </a:lnTo>
                <a:lnTo>
                  <a:pt x="578" y="326"/>
                </a:lnTo>
                <a:lnTo>
                  <a:pt x="570" y="330"/>
                </a:lnTo>
                <a:lnTo>
                  <a:pt x="564" y="334"/>
                </a:lnTo>
                <a:lnTo>
                  <a:pt x="554" y="344"/>
                </a:lnTo>
                <a:lnTo>
                  <a:pt x="548" y="352"/>
                </a:lnTo>
                <a:lnTo>
                  <a:pt x="546" y="358"/>
                </a:lnTo>
                <a:lnTo>
                  <a:pt x="444" y="358"/>
                </a:lnTo>
                <a:lnTo>
                  <a:pt x="444" y="358"/>
                </a:lnTo>
                <a:lnTo>
                  <a:pt x="438" y="360"/>
                </a:lnTo>
                <a:lnTo>
                  <a:pt x="432" y="364"/>
                </a:lnTo>
                <a:lnTo>
                  <a:pt x="432" y="364"/>
                </a:lnTo>
                <a:lnTo>
                  <a:pt x="426" y="360"/>
                </a:lnTo>
                <a:lnTo>
                  <a:pt x="420" y="358"/>
                </a:lnTo>
                <a:lnTo>
                  <a:pt x="398" y="358"/>
                </a:lnTo>
                <a:lnTo>
                  <a:pt x="398" y="358"/>
                </a:lnTo>
                <a:lnTo>
                  <a:pt x="390" y="360"/>
                </a:lnTo>
                <a:lnTo>
                  <a:pt x="386" y="364"/>
                </a:lnTo>
                <a:lnTo>
                  <a:pt x="386" y="364"/>
                </a:lnTo>
                <a:lnTo>
                  <a:pt x="380" y="360"/>
                </a:lnTo>
                <a:lnTo>
                  <a:pt x="374" y="358"/>
                </a:lnTo>
                <a:lnTo>
                  <a:pt x="332" y="358"/>
                </a:lnTo>
                <a:lnTo>
                  <a:pt x="332" y="332"/>
                </a:lnTo>
                <a:lnTo>
                  <a:pt x="350" y="332"/>
                </a:lnTo>
                <a:lnTo>
                  <a:pt x="350" y="332"/>
                </a:lnTo>
                <a:lnTo>
                  <a:pt x="358" y="332"/>
                </a:lnTo>
                <a:lnTo>
                  <a:pt x="362" y="328"/>
                </a:lnTo>
                <a:lnTo>
                  <a:pt x="362" y="328"/>
                </a:lnTo>
                <a:lnTo>
                  <a:pt x="368" y="332"/>
                </a:lnTo>
                <a:lnTo>
                  <a:pt x="374" y="332"/>
                </a:lnTo>
                <a:lnTo>
                  <a:pt x="398" y="332"/>
                </a:lnTo>
                <a:lnTo>
                  <a:pt x="398" y="332"/>
                </a:lnTo>
                <a:lnTo>
                  <a:pt x="404" y="332"/>
                </a:lnTo>
                <a:lnTo>
                  <a:pt x="408" y="328"/>
                </a:lnTo>
                <a:lnTo>
                  <a:pt x="408" y="328"/>
                </a:lnTo>
                <a:lnTo>
                  <a:pt x="414" y="332"/>
                </a:lnTo>
                <a:lnTo>
                  <a:pt x="420" y="332"/>
                </a:lnTo>
                <a:lnTo>
                  <a:pt x="444" y="332"/>
                </a:lnTo>
                <a:lnTo>
                  <a:pt x="444" y="332"/>
                </a:lnTo>
                <a:lnTo>
                  <a:pt x="450" y="330"/>
                </a:lnTo>
                <a:lnTo>
                  <a:pt x="456" y="326"/>
                </a:lnTo>
                <a:lnTo>
                  <a:pt x="500" y="264"/>
                </a:lnTo>
                <a:lnTo>
                  <a:pt x="534" y="264"/>
                </a:lnTo>
                <a:lnTo>
                  <a:pt x="534" y="264"/>
                </a:lnTo>
                <a:lnTo>
                  <a:pt x="538" y="270"/>
                </a:lnTo>
                <a:lnTo>
                  <a:pt x="542" y="278"/>
                </a:lnTo>
                <a:lnTo>
                  <a:pt x="552" y="288"/>
                </a:lnTo>
                <a:lnTo>
                  <a:pt x="560" y="292"/>
                </a:lnTo>
                <a:lnTo>
                  <a:pt x="566" y="296"/>
                </a:lnTo>
                <a:lnTo>
                  <a:pt x="574" y="298"/>
                </a:lnTo>
                <a:lnTo>
                  <a:pt x="582" y="298"/>
                </a:lnTo>
                <a:lnTo>
                  <a:pt x="582" y="298"/>
                </a:lnTo>
                <a:lnTo>
                  <a:pt x="592" y="298"/>
                </a:lnTo>
                <a:lnTo>
                  <a:pt x="602" y="294"/>
                </a:lnTo>
                <a:lnTo>
                  <a:pt x="610" y="290"/>
                </a:lnTo>
                <a:lnTo>
                  <a:pt x="618" y="284"/>
                </a:lnTo>
                <a:lnTo>
                  <a:pt x="624" y="276"/>
                </a:lnTo>
                <a:lnTo>
                  <a:pt x="630" y="268"/>
                </a:lnTo>
                <a:lnTo>
                  <a:pt x="632" y="258"/>
                </a:lnTo>
                <a:lnTo>
                  <a:pt x="634" y="248"/>
                </a:lnTo>
                <a:lnTo>
                  <a:pt x="634" y="248"/>
                </a:lnTo>
                <a:lnTo>
                  <a:pt x="632" y="238"/>
                </a:lnTo>
                <a:lnTo>
                  <a:pt x="630" y="228"/>
                </a:lnTo>
                <a:lnTo>
                  <a:pt x="624" y="220"/>
                </a:lnTo>
                <a:lnTo>
                  <a:pt x="618" y="212"/>
                </a:lnTo>
                <a:lnTo>
                  <a:pt x="610" y="206"/>
                </a:lnTo>
                <a:lnTo>
                  <a:pt x="602" y="200"/>
                </a:lnTo>
                <a:lnTo>
                  <a:pt x="592" y="198"/>
                </a:lnTo>
                <a:lnTo>
                  <a:pt x="582" y="196"/>
                </a:lnTo>
                <a:lnTo>
                  <a:pt x="582" y="196"/>
                </a:lnTo>
                <a:lnTo>
                  <a:pt x="574" y="198"/>
                </a:lnTo>
                <a:lnTo>
                  <a:pt x="566" y="200"/>
                </a:lnTo>
                <a:lnTo>
                  <a:pt x="560" y="202"/>
                </a:lnTo>
                <a:lnTo>
                  <a:pt x="552" y="206"/>
                </a:lnTo>
                <a:lnTo>
                  <a:pt x="542" y="218"/>
                </a:lnTo>
                <a:lnTo>
                  <a:pt x="538" y="224"/>
                </a:lnTo>
                <a:lnTo>
                  <a:pt x="534" y="232"/>
                </a:lnTo>
                <a:lnTo>
                  <a:pt x="490" y="232"/>
                </a:lnTo>
                <a:lnTo>
                  <a:pt x="490" y="232"/>
                </a:lnTo>
                <a:lnTo>
                  <a:pt x="484" y="234"/>
                </a:lnTo>
                <a:lnTo>
                  <a:pt x="478" y="238"/>
                </a:lnTo>
                <a:lnTo>
                  <a:pt x="436" y="300"/>
                </a:lnTo>
                <a:lnTo>
                  <a:pt x="420" y="300"/>
                </a:lnTo>
                <a:lnTo>
                  <a:pt x="420" y="300"/>
                </a:lnTo>
                <a:lnTo>
                  <a:pt x="414" y="302"/>
                </a:lnTo>
                <a:lnTo>
                  <a:pt x="408" y="306"/>
                </a:lnTo>
                <a:lnTo>
                  <a:pt x="408" y="306"/>
                </a:lnTo>
                <a:lnTo>
                  <a:pt x="404" y="302"/>
                </a:lnTo>
                <a:lnTo>
                  <a:pt x="398" y="300"/>
                </a:lnTo>
                <a:lnTo>
                  <a:pt x="374" y="300"/>
                </a:lnTo>
                <a:lnTo>
                  <a:pt x="374" y="300"/>
                </a:lnTo>
                <a:lnTo>
                  <a:pt x="368" y="302"/>
                </a:lnTo>
                <a:lnTo>
                  <a:pt x="362" y="306"/>
                </a:lnTo>
                <a:lnTo>
                  <a:pt x="362" y="306"/>
                </a:lnTo>
                <a:lnTo>
                  <a:pt x="358" y="302"/>
                </a:lnTo>
                <a:lnTo>
                  <a:pt x="350" y="300"/>
                </a:lnTo>
                <a:lnTo>
                  <a:pt x="332" y="300"/>
                </a:lnTo>
                <a:lnTo>
                  <a:pt x="332" y="274"/>
                </a:lnTo>
                <a:lnTo>
                  <a:pt x="386" y="274"/>
                </a:lnTo>
                <a:lnTo>
                  <a:pt x="386" y="274"/>
                </a:lnTo>
                <a:lnTo>
                  <a:pt x="394" y="274"/>
                </a:lnTo>
                <a:lnTo>
                  <a:pt x="398" y="270"/>
                </a:lnTo>
                <a:lnTo>
                  <a:pt x="460" y="196"/>
                </a:lnTo>
                <a:lnTo>
                  <a:pt x="460" y="196"/>
                </a:lnTo>
                <a:lnTo>
                  <a:pt x="474" y="204"/>
                </a:lnTo>
                <a:lnTo>
                  <a:pt x="482" y="204"/>
                </a:lnTo>
                <a:lnTo>
                  <a:pt x="490" y="206"/>
                </a:lnTo>
                <a:lnTo>
                  <a:pt x="490" y="206"/>
                </a:lnTo>
                <a:lnTo>
                  <a:pt x="500" y="204"/>
                </a:lnTo>
                <a:lnTo>
                  <a:pt x="510" y="202"/>
                </a:lnTo>
                <a:lnTo>
                  <a:pt x="518" y="196"/>
                </a:lnTo>
                <a:lnTo>
                  <a:pt x="526" y="190"/>
                </a:lnTo>
                <a:lnTo>
                  <a:pt x="532" y="184"/>
                </a:lnTo>
                <a:lnTo>
                  <a:pt x="536" y="174"/>
                </a:lnTo>
                <a:lnTo>
                  <a:pt x="540" y="166"/>
                </a:lnTo>
                <a:lnTo>
                  <a:pt x="540" y="154"/>
                </a:lnTo>
                <a:lnTo>
                  <a:pt x="540" y="154"/>
                </a:lnTo>
                <a:lnTo>
                  <a:pt x="540" y="144"/>
                </a:lnTo>
                <a:lnTo>
                  <a:pt x="536" y="136"/>
                </a:lnTo>
                <a:lnTo>
                  <a:pt x="532" y="126"/>
                </a:lnTo>
                <a:lnTo>
                  <a:pt x="526" y="118"/>
                </a:lnTo>
                <a:lnTo>
                  <a:pt x="518" y="112"/>
                </a:lnTo>
                <a:lnTo>
                  <a:pt x="510" y="108"/>
                </a:lnTo>
                <a:lnTo>
                  <a:pt x="500" y="106"/>
                </a:lnTo>
                <a:lnTo>
                  <a:pt x="490" y="104"/>
                </a:lnTo>
                <a:lnTo>
                  <a:pt x="490" y="104"/>
                </a:lnTo>
                <a:lnTo>
                  <a:pt x="480" y="106"/>
                </a:lnTo>
                <a:lnTo>
                  <a:pt x="470" y="108"/>
                </a:lnTo>
                <a:lnTo>
                  <a:pt x="462" y="112"/>
                </a:lnTo>
                <a:lnTo>
                  <a:pt x="454" y="118"/>
                </a:lnTo>
                <a:lnTo>
                  <a:pt x="448" y="126"/>
                </a:lnTo>
                <a:lnTo>
                  <a:pt x="444" y="136"/>
                </a:lnTo>
                <a:lnTo>
                  <a:pt x="440" y="144"/>
                </a:lnTo>
                <a:lnTo>
                  <a:pt x="440" y="154"/>
                </a:lnTo>
                <a:lnTo>
                  <a:pt x="440" y="154"/>
                </a:lnTo>
                <a:lnTo>
                  <a:pt x="442" y="170"/>
                </a:lnTo>
                <a:lnTo>
                  <a:pt x="380" y="242"/>
                </a:lnTo>
                <a:lnTo>
                  <a:pt x="332" y="242"/>
                </a:lnTo>
                <a:lnTo>
                  <a:pt x="332" y="190"/>
                </a:lnTo>
                <a:lnTo>
                  <a:pt x="332" y="86"/>
                </a:lnTo>
                <a:lnTo>
                  <a:pt x="332" y="86"/>
                </a:lnTo>
                <a:lnTo>
                  <a:pt x="330" y="78"/>
                </a:lnTo>
                <a:lnTo>
                  <a:pt x="328" y="74"/>
                </a:lnTo>
                <a:lnTo>
                  <a:pt x="328" y="74"/>
                </a:lnTo>
                <a:lnTo>
                  <a:pt x="330" y="68"/>
                </a:lnTo>
                <a:lnTo>
                  <a:pt x="332" y="62"/>
                </a:lnTo>
                <a:lnTo>
                  <a:pt x="332" y="16"/>
                </a:lnTo>
                <a:lnTo>
                  <a:pt x="332" y="16"/>
                </a:lnTo>
                <a:lnTo>
                  <a:pt x="330" y="10"/>
                </a:lnTo>
                <a:lnTo>
                  <a:pt x="328" y="4"/>
                </a:lnTo>
                <a:lnTo>
                  <a:pt x="322" y="2"/>
                </a:lnTo>
                <a:lnTo>
                  <a:pt x="316" y="0"/>
                </a:lnTo>
                <a:lnTo>
                  <a:pt x="316" y="0"/>
                </a:lnTo>
                <a:lnTo>
                  <a:pt x="310" y="2"/>
                </a:lnTo>
                <a:lnTo>
                  <a:pt x="304" y="4"/>
                </a:lnTo>
                <a:lnTo>
                  <a:pt x="302" y="10"/>
                </a:lnTo>
                <a:lnTo>
                  <a:pt x="300" y="16"/>
                </a:lnTo>
                <a:lnTo>
                  <a:pt x="300" y="62"/>
                </a:lnTo>
                <a:lnTo>
                  <a:pt x="300" y="62"/>
                </a:lnTo>
                <a:lnTo>
                  <a:pt x="302" y="68"/>
                </a:lnTo>
                <a:lnTo>
                  <a:pt x="306" y="74"/>
                </a:lnTo>
                <a:lnTo>
                  <a:pt x="306" y="74"/>
                </a:lnTo>
                <a:lnTo>
                  <a:pt x="302" y="78"/>
                </a:lnTo>
                <a:lnTo>
                  <a:pt x="300" y="86"/>
                </a:lnTo>
                <a:lnTo>
                  <a:pt x="300" y="118"/>
                </a:lnTo>
                <a:lnTo>
                  <a:pt x="300" y="118"/>
                </a:lnTo>
                <a:lnTo>
                  <a:pt x="286" y="108"/>
                </a:lnTo>
                <a:lnTo>
                  <a:pt x="270" y="100"/>
                </a:lnTo>
                <a:lnTo>
                  <a:pt x="254" y="94"/>
                </a:lnTo>
                <a:lnTo>
                  <a:pt x="236" y="92"/>
                </a:lnTo>
                <a:lnTo>
                  <a:pt x="236" y="92"/>
                </a:lnTo>
                <a:lnTo>
                  <a:pt x="220" y="94"/>
                </a:lnTo>
                <a:lnTo>
                  <a:pt x="206" y="96"/>
                </a:lnTo>
                <a:lnTo>
                  <a:pt x="194" y="102"/>
                </a:lnTo>
                <a:lnTo>
                  <a:pt x="182" y="108"/>
                </a:lnTo>
                <a:lnTo>
                  <a:pt x="170" y="118"/>
                </a:lnTo>
                <a:lnTo>
                  <a:pt x="160" y="128"/>
                </a:lnTo>
                <a:lnTo>
                  <a:pt x="152" y="138"/>
                </a:lnTo>
                <a:lnTo>
                  <a:pt x="146" y="152"/>
                </a:lnTo>
                <a:lnTo>
                  <a:pt x="146" y="152"/>
                </a:lnTo>
                <a:lnTo>
                  <a:pt x="128" y="156"/>
                </a:lnTo>
                <a:lnTo>
                  <a:pt x="110" y="164"/>
                </a:lnTo>
                <a:lnTo>
                  <a:pt x="96" y="176"/>
                </a:lnTo>
                <a:lnTo>
                  <a:pt x="82" y="190"/>
                </a:lnTo>
                <a:lnTo>
                  <a:pt x="72" y="206"/>
                </a:lnTo>
                <a:lnTo>
                  <a:pt x="64" y="224"/>
                </a:lnTo>
                <a:lnTo>
                  <a:pt x="58" y="244"/>
                </a:lnTo>
                <a:lnTo>
                  <a:pt x="58" y="264"/>
                </a:lnTo>
                <a:lnTo>
                  <a:pt x="58" y="264"/>
                </a:lnTo>
                <a:lnTo>
                  <a:pt x="58" y="268"/>
                </a:lnTo>
                <a:lnTo>
                  <a:pt x="58" y="268"/>
                </a:lnTo>
                <a:lnTo>
                  <a:pt x="44" y="276"/>
                </a:lnTo>
                <a:lnTo>
                  <a:pt x="34" y="288"/>
                </a:lnTo>
                <a:lnTo>
                  <a:pt x="24" y="302"/>
                </a:lnTo>
                <a:lnTo>
                  <a:pt x="16" y="316"/>
                </a:lnTo>
                <a:lnTo>
                  <a:pt x="8" y="332"/>
                </a:lnTo>
                <a:lnTo>
                  <a:pt x="4" y="350"/>
                </a:lnTo>
                <a:lnTo>
                  <a:pt x="0" y="368"/>
                </a:lnTo>
                <a:lnTo>
                  <a:pt x="0" y="386"/>
                </a:lnTo>
                <a:lnTo>
                  <a:pt x="0" y="386"/>
                </a:lnTo>
                <a:lnTo>
                  <a:pt x="0" y="410"/>
                </a:lnTo>
                <a:lnTo>
                  <a:pt x="6" y="432"/>
                </a:lnTo>
                <a:lnTo>
                  <a:pt x="14" y="454"/>
                </a:lnTo>
                <a:lnTo>
                  <a:pt x="24" y="472"/>
                </a:lnTo>
                <a:lnTo>
                  <a:pt x="24" y="472"/>
                </a:lnTo>
                <a:lnTo>
                  <a:pt x="22" y="490"/>
                </a:lnTo>
                <a:lnTo>
                  <a:pt x="24" y="508"/>
                </a:lnTo>
                <a:lnTo>
                  <a:pt x="24" y="508"/>
                </a:lnTo>
                <a:lnTo>
                  <a:pt x="28" y="528"/>
                </a:lnTo>
                <a:lnTo>
                  <a:pt x="34" y="548"/>
                </a:lnTo>
                <a:lnTo>
                  <a:pt x="46" y="566"/>
                </a:lnTo>
                <a:lnTo>
                  <a:pt x="58" y="580"/>
                </a:lnTo>
                <a:lnTo>
                  <a:pt x="72" y="592"/>
                </a:lnTo>
                <a:lnTo>
                  <a:pt x="90" y="602"/>
                </a:lnTo>
                <a:lnTo>
                  <a:pt x="108" y="608"/>
                </a:lnTo>
                <a:lnTo>
                  <a:pt x="126" y="610"/>
                </a:lnTo>
                <a:lnTo>
                  <a:pt x="126" y="610"/>
                </a:lnTo>
                <a:lnTo>
                  <a:pt x="128" y="614"/>
                </a:lnTo>
                <a:lnTo>
                  <a:pt x="128" y="614"/>
                </a:lnTo>
                <a:lnTo>
                  <a:pt x="128" y="616"/>
                </a:lnTo>
                <a:lnTo>
                  <a:pt x="128" y="616"/>
                </a:lnTo>
                <a:lnTo>
                  <a:pt x="130" y="616"/>
                </a:lnTo>
                <a:lnTo>
                  <a:pt x="130" y="616"/>
                </a:lnTo>
                <a:lnTo>
                  <a:pt x="138" y="628"/>
                </a:lnTo>
                <a:lnTo>
                  <a:pt x="146" y="638"/>
                </a:lnTo>
                <a:lnTo>
                  <a:pt x="158" y="646"/>
                </a:lnTo>
                <a:lnTo>
                  <a:pt x="168" y="654"/>
                </a:lnTo>
                <a:lnTo>
                  <a:pt x="182" y="660"/>
                </a:lnTo>
                <a:lnTo>
                  <a:pt x="194" y="664"/>
                </a:lnTo>
                <a:lnTo>
                  <a:pt x="210" y="668"/>
                </a:lnTo>
                <a:lnTo>
                  <a:pt x="224" y="668"/>
                </a:lnTo>
                <a:lnTo>
                  <a:pt x="224" y="668"/>
                </a:lnTo>
                <a:lnTo>
                  <a:pt x="246" y="666"/>
                </a:lnTo>
                <a:lnTo>
                  <a:pt x="266" y="660"/>
                </a:lnTo>
                <a:lnTo>
                  <a:pt x="284" y="650"/>
                </a:lnTo>
                <a:lnTo>
                  <a:pt x="300" y="638"/>
                </a:lnTo>
                <a:lnTo>
                  <a:pt x="300" y="676"/>
                </a:lnTo>
                <a:lnTo>
                  <a:pt x="300" y="676"/>
                </a:lnTo>
                <a:lnTo>
                  <a:pt x="302" y="682"/>
                </a:lnTo>
                <a:lnTo>
                  <a:pt x="306" y="688"/>
                </a:lnTo>
                <a:lnTo>
                  <a:pt x="306" y="688"/>
                </a:lnTo>
                <a:lnTo>
                  <a:pt x="302" y="692"/>
                </a:lnTo>
                <a:lnTo>
                  <a:pt x="300" y="698"/>
                </a:lnTo>
                <a:lnTo>
                  <a:pt x="300" y="744"/>
                </a:lnTo>
                <a:lnTo>
                  <a:pt x="300" y="744"/>
                </a:lnTo>
                <a:lnTo>
                  <a:pt x="302" y="752"/>
                </a:lnTo>
                <a:lnTo>
                  <a:pt x="304" y="756"/>
                </a:lnTo>
                <a:lnTo>
                  <a:pt x="310" y="760"/>
                </a:lnTo>
                <a:lnTo>
                  <a:pt x="316" y="760"/>
                </a:lnTo>
                <a:lnTo>
                  <a:pt x="316" y="760"/>
                </a:lnTo>
                <a:lnTo>
                  <a:pt x="322" y="760"/>
                </a:lnTo>
                <a:lnTo>
                  <a:pt x="328" y="756"/>
                </a:lnTo>
                <a:lnTo>
                  <a:pt x="330" y="752"/>
                </a:lnTo>
                <a:lnTo>
                  <a:pt x="332" y="744"/>
                </a:lnTo>
                <a:lnTo>
                  <a:pt x="332" y="698"/>
                </a:lnTo>
                <a:lnTo>
                  <a:pt x="332" y="698"/>
                </a:lnTo>
                <a:lnTo>
                  <a:pt x="330" y="692"/>
                </a:lnTo>
                <a:lnTo>
                  <a:pt x="328" y="688"/>
                </a:lnTo>
                <a:lnTo>
                  <a:pt x="328" y="688"/>
                </a:lnTo>
                <a:lnTo>
                  <a:pt x="330" y="682"/>
                </a:lnTo>
                <a:lnTo>
                  <a:pt x="332" y="676"/>
                </a:lnTo>
                <a:lnTo>
                  <a:pt x="332" y="566"/>
                </a:lnTo>
                <a:lnTo>
                  <a:pt x="332" y="506"/>
                </a:lnTo>
                <a:lnTo>
                  <a:pt x="350" y="506"/>
                </a:lnTo>
                <a:lnTo>
                  <a:pt x="350" y="506"/>
                </a:lnTo>
                <a:lnTo>
                  <a:pt x="358" y="506"/>
                </a:lnTo>
                <a:lnTo>
                  <a:pt x="362" y="502"/>
                </a:lnTo>
                <a:lnTo>
                  <a:pt x="362" y="502"/>
                </a:lnTo>
                <a:lnTo>
                  <a:pt x="368" y="506"/>
                </a:lnTo>
                <a:lnTo>
                  <a:pt x="374" y="506"/>
                </a:lnTo>
                <a:lnTo>
                  <a:pt x="378" y="506"/>
                </a:lnTo>
                <a:lnTo>
                  <a:pt x="442" y="600"/>
                </a:lnTo>
                <a:lnTo>
                  <a:pt x="442" y="600"/>
                </a:lnTo>
                <a:lnTo>
                  <a:pt x="440" y="610"/>
                </a:lnTo>
                <a:lnTo>
                  <a:pt x="440" y="618"/>
                </a:lnTo>
                <a:lnTo>
                  <a:pt x="440" y="618"/>
                </a:lnTo>
                <a:lnTo>
                  <a:pt x="440" y="628"/>
                </a:lnTo>
                <a:lnTo>
                  <a:pt x="444" y="638"/>
                </a:lnTo>
                <a:lnTo>
                  <a:pt x="448" y="646"/>
                </a:lnTo>
                <a:lnTo>
                  <a:pt x="454" y="654"/>
                </a:lnTo>
                <a:lnTo>
                  <a:pt x="462" y="660"/>
                </a:lnTo>
                <a:lnTo>
                  <a:pt x="470" y="664"/>
                </a:lnTo>
                <a:lnTo>
                  <a:pt x="480" y="668"/>
                </a:lnTo>
                <a:lnTo>
                  <a:pt x="490" y="668"/>
                </a:lnTo>
                <a:lnTo>
                  <a:pt x="490" y="668"/>
                </a:lnTo>
                <a:lnTo>
                  <a:pt x="500" y="668"/>
                </a:lnTo>
                <a:lnTo>
                  <a:pt x="510" y="664"/>
                </a:lnTo>
                <a:lnTo>
                  <a:pt x="518" y="660"/>
                </a:lnTo>
                <a:lnTo>
                  <a:pt x="526" y="654"/>
                </a:lnTo>
                <a:lnTo>
                  <a:pt x="532" y="646"/>
                </a:lnTo>
                <a:lnTo>
                  <a:pt x="536" y="638"/>
                </a:lnTo>
                <a:lnTo>
                  <a:pt x="540" y="628"/>
                </a:lnTo>
                <a:lnTo>
                  <a:pt x="540" y="618"/>
                </a:lnTo>
                <a:lnTo>
                  <a:pt x="540" y="618"/>
                </a:lnTo>
                <a:lnTo>
                  <a:pt x="540" y="608"/>
                </a:lnTo>
                <a:lnTo>
                  <a:pt x="536" y="598"/>
                </a:lnTo>
                <a:lnTo>
                  <a:pt x="532" y="590"/>
                </a:lnTo>
                <a:lnTo>
                  <a:pt x="526" y="582"/>
                </a:lnTo>
                <a:lnTo>
                  <a:pt x="518" y="576"/>
                </a:lnTo>
                <a:lnTo>
                  <a:pt x="510" y="570"/>
                </a:lnTo>
                <a:lnTo>
                  <a:pt x="500" y="568"/>
                </a:lnTo>
                <a:lnTo>
                  <a:pt x="490" y="566"/>
                </a:lnTo>
                <a:lnTo>
                  <a:pt x="490" y="566"/>
                </a:lnTo>
                <a:lnTo>
                  <a:pt x="476" y="570"/>
                </a:lnTo>
                <a:lnTo>
                  <a:pt x="462" y="574"/>
                </a:lnTo>
                <a:lnTo>
                  <a:pt x="400" y="482"/>
                </a:lnTo>
                <a:lnTo>
                  <a:pt x="400" y="482"/>
                </a:lnTo>
                <a:lnTo>
                  <a:pt x="394" y="476"/>
                </a:lnTo>
                <a:lnTo>
                  <a:pt x="386" y="474"/>
                </a:lnTo>
                <a:lnTo>
                  <a:pt x="374" y="474"/>
                </a:lnTo>
                <a:lnTo>
                  <a:pt x="374" y="474"/>
                </a:lnTo>
                <a:lnTo>
                  <a:pt x="368" y="476"/>
                </a:lnTo>
                <a:lnTo>
                  <a:pt x="362" y="480"/>
                </a:lnTo>
                <a:lnTo>
                  <a:pt x="362" y="480"/>
                </a:lnTo>
                <a:lnTo>
                  <a:pt x="358" y="476"/>
                </a:lnTo>
                <a:lnTo>
                  <a:pt x="350" y="474"/>
                </a:lnTo>
                <a:lnTo>
                  <a:pt x="332" y="474"/>
                </a:lnTo>
                <a:lnTo>
                  <a:pt x="332" y="448"/>
                </a:lnTo>
                <a:lnTo>
                  <a:pt x="350" y="448"/>
                </a:lnTo>
                <a:lnTo>
                  <a:pt x="350" y="448"/>
                </a:lnTo>
                <a:lnTo>
                  <a:pt x="358" y="448"/>
                </a:lnTo>
                <a:lnTo>
                  <a:pt x="362" y="444"/>
                </a:lnTo>
                <a:lnTo>
                  <a:pt x="362" y="444"/>
                </a:lnTo>
                <a:lnTo>
                  <a:pt x="368" y="448"/>
                </a:lnTo>
                <a:lnTo>
                  <a:pt x="374" y="448"/>
                </a:lnTo>
                <a:lnTo>
                  <a:pt x="398" y="448"/>
                </a:lnTo>
                <a:lnTo>
                  <a:pt x="398" y="448"/>
                </a:lnTo>
                <a:lnTo>
                  <a:pt x="404" y="448"/>
                </a:lnTo>
                <a:lnTo>
                  <a:pt x="408" y="444"/>
                </a:lnTo>
                <a:lnTo>
                  <a:pt x="408" y="444"/>
                </a:lnTo>
                <a:lnTo>
                  <a:pt x="414" y="448"/>
                </a:lnTo>
                <a:lnTo>
                  <a:pt x="420" y="448"/>
                </a:lnTo>
                <a:lnTo>
                  <a:pt x="436" y="448"/>
                </a:lnTo>
                <a:lnTo>
                  <a:pt x="478" y="510"/>
                </a:lnTo>
                <a:lnTo>
                  <a:pt x="478" y="510"/>
                </a:lnTo>
                <a:lnTo>
                  <a:pt x="484" y="516"/>
                </a:lnTo>
                <a:lnTo>
                  <a:pt x="490" y="518"/>
                </a:lnTo>
                <a:lnTo>
                  <a:pt x="534" y="518"/>
                </a:lnTo>
                <a:lnTo>
                  <a:pt x="534" y="518"/>
                </a:lnTo>
                <a:lnTo>
                  <a:pt x="538" y="526"/>
                </a:lnTo>
                <a:lnTo>
                  <a:pt x="542" y="532"/>
                </a:lnTo>
                <a:lnTo>
                  <a:pt x="552" y="542"/>
                </a:lnTo>
                <a:lnTo>
                  <a:pt x="560" y="548"/>
                </a:lnTo>
                <a:lnTo>
                  <a:pt x="566" y="550"/>
                </a:lnTo>
                <a:lnTo>
                  <a:pt x="574" y="552"/>
                </a:lnTo>
                <a:lnTo>
                  <a:pt x="582" y="552"/>
                </a:lnTo>
                <a:lnTo>
                  <a:pt x="582" y="552"/>
                </a:lnTo>
                <a:lnTo>
                  <a:pt x="592" y="552"/>
                </a:lnTo>
                <a:lnTo>
                  <a:pt x="602" y="548"/>
                </a:lnTo>
                <a:lnTo>
                  <a:pt x="610" y="544"/>
                </a:lnTo>
                <a:lnTo>
                  <a:pt x="618" y="538"/>
                </a:lnTo>
                <a:lnTo>
                  <a:pt x="624" y="530"/>
                </a:lnTo>
                <a:lnTo>
                  <a:pt x="630" y="522"/>
                </a:lnTo>
                <a:lnTo>
                  <a:pt x="632" y="512"/>
                </a:lnTo>
                <a:lnTo>
                  <a:pt x="634" y="502"/>
                </a:lnTo>
                <a:lnTo>
                  <a:pt x="634" y="502"/>
                </a:lnTo>
                <a:lnTo>
                  <a:pt x="632" y="492"/>
                </a:lnTo>
                <a:lnTo>
                  <a:pt x="630" y="482"/>
                </a:lnTo>
                <a:lnTo>
                  <a:pt x="624" y="474"/>
                </a:lnTo>
                <a:lnTo>
                  <a:pt x="618" y="466"/>
                </a:lnTo>
                <a:lnTo>
                  <a:pt x="610" y="460"/>
                </a:lnTo>
                <a:lnTo>
                  <a:pt x="602" y="456"/>
                </a:lnTo>
                <a:lnTo>
                  <a:pt x="592" y="452"/>
                </a:lnTo>
                <a:lnTo>
                  <a:pt x="582" y="452"/>
                </a:lnTo>
                <a:lnTo>
                  <a:pt x="582" y="452"/>
                </a:lnTo>
                <a:close/>
                <a:moveTo>
                  <a:pt x="594" y="356"/>
                </a:moveTo>
                <a:lnTo>
                  <a:pt x="594" y="356"/>
                </a:lnTo>
                <a:lnTo>
                  <a:pt x="602" y="358"/>
                </a:lnTo>
                <a:lnTo>
                  <a:pt x="608" y="362"/>
                </a:lnTo>
                <a:lnTo>
                  <a:pt x="612" y="368"/>
                </a:lnTo>
                <a:lnTo>
                  <a:pt x="612" y="374"/>
                </a:lnTo>
                <a:lnTo>
                  <a:pt x="612" y="374"/>
                </a:lnTo>
                <a:lnTo>
                  <a:pt x="612" y="382"/>
                </a:lnTo>
                <a:lnTo>
                  <a:pt x="608" y="388"/>
                </a:lnTo>
                <a:lnTo>
                  <a:pt x="602" y="392"/>
                </a:lnTo>
                <a:lnTo>
                  <a:pt x="594" y="394"/>
                </a:lnTo>
                <a:lnTo>
                  <a:pt x="594" y="394"/>
                </a:lnTo>
                <a:lnTo>
                  <a:pt x="586" y="392"/>
                </a:lnTo>
                <a:lnTo>
                  <a:pt x="580" y="388"/>
                </a:lnTo>
                <a:lnTo>
                  <a:pt x="580" y="388"/>
                </a:lnTo>
                <a:lnTo>
                  <a:pt x="586" y="382"/>
                </a:lnTo>
                <a:lnTo>
                  <a:pt x="586" y="374"/>
                </a:lnTo>
                <a:lnTo>
                  <a:pt x="586" y="374"/>
                </a:lnTo>
                <a:lnTo>
                  <a:pt x="586" y="368"/>
                </a:lnTo>
                <a:lnTo>
                  <a:pt x="580" y="362"/>
                </a:lnTo>
                <a:lnTo>
                  <a:pt x="580" y="362"/>
                </a:lnTo>
                <a:lnTo>
                  <a:pt x="586" y="358"/>
                </a:lnTo>
                <a:lnTo>
                  <a:pt x="594" y="356"/>
                </a:lnTo>
                <a:lnTo>
                  <a:pt x="594" y="356"/>
                </a:lnTo>
                <a:close/>
                <a:moveTo>
                  <a:pt x="582" y="228"/>
                </a:moveTo>
                <a:lnTo>
                  <a:pt x="582" y="228"/>
                </a:lnTo>
                <a:lnTo>
                  <a:pt x="590" y="230"/>
                </a:lnTo>
                <a:lnTo>
                  <a:pt x="596" y="234"/>
                </a:lnTo>
                <a:lnTo>
                  <a:pt x="600" y="240"/>
                </a:lnTo>
                <a:lnTo>
                  <a:pt x="602" y="248"/>
                </a:lnTo>
                <a:lnTo>
                  <a:pt x="602" y="248"/>
                </a:lnTo>
                <a:lnTo>
                  <a:pt x="600" y="254"/>
                </a:lnTo>
                <a:lnTo>
                  <a:pt x="596" y="260"/>
                </a:lnTo>
                <a:lnTo>
                  <a:pt x="590" y="264"/>
                </a:lnTo>
                <a:lnTo>
                  <a:pt x="582" y="266"/>
                </a:lnTo>
                <a:lnTo>
                  <a:pt x="582" y="266"/>
                </a:lnTo>
                <a:lnTo>
                  <a:pt x="574" y="264"/>
                </a:lnTo>
                <a:lnTo>
                  <a:pt x="568" y="260"/>
                </a:lnTo>
                <a:lnTo>
                  <a:pt x="568" y="260"/>
                </a:lnTo>
                <a:lnTo>
                  <a:pt x="574" y="254"/>
                </a:lnTo>
                <a:lnTo>
                  <a:pt x="576" y="248"/>
                </a:lnTo>
                <a:lnTo>
                  <a:pt x="576" y="248"/>
                </a:lnTo>
                <a:lnTo>
                  <a:pt x="574" y="240"/>
                </a:lnTo>
                <a:lnTo>
                  <a:pt x="568" y="234"/>
                </a:lnTo>
                <a:lnTo>
                  <a:pt x="568" y="234"/>
                </a:lnTo>
                <a:lnTo>
                  <a:pt x="574" y="230"/>
                </a:lnTo>
                <a:lnTo>
                  <a:pt x="582" y="228"/>
                </a:lnTo>
                <a:lnTo>
                  <a:pt x="582" y="228"/>
                </a:lnTo>
                <a:close/>
                <a:moveTo>
                  <a:pt x="490" y="136"/>
                </a:moveTo>
                <a:lnTo>
                  <a:pt x="490" y="136"/>
                </a:lnTo>
                <a:lnTo>
                  <a:pt x="498" y="138"/>
                </a:lnTo>
                <a:lnTo>
                  <a:pt x="504" y="142"/>
                </a:lnTo>
                <a:lnTo>
                  <a:pt x="508" y="148"/>
                </a:lnTo>
                <a:lnTo>
                  <a:pt x="508" y="154"/>
                </a:lnTo>
                <a:lnTo>
                  <a:pt x="508" y="154"/>
                </a:lnTo>
                <a:lnTo>
                  <a:pt x="508" y="162"/>
                </a:lnTo>
                <a:lnTo>
                  <a:pt x="504" y="168"/>
                </a:lnTo>
                <a:lnTo>
                  <a:pt x="498" y="172"/>
                </a:lnTo>
                <a:lnTo>
                  <a:pt x="490" y="174"/>
                </a:lnTo>
                <a:lnTo>
                  <a:pt x="490" y="174"/>
                </a:lnTo>
                <a:lnTo>
                  <a:pt x="484" y="172"/>
                </a:lnTo>
                <a:lnTo>
                  <a:pt x="480" y="170"/>
                </a:lnTo>
                <a:lnTo>
                  <a:pt x="480" y="170"/>
                </a:lnTo>
                <a:lnTo>
                  <a:pt x="480" y="166"/>
                </a:lnTo>
                <a:lnTo>
                  <a:pt x="480" y="162"/>
                </a:lnTo>
                <a:lnTo>
                  <a:pt x="478" y="158"/>
                </a:lnTo>
                <a:lnTo>
                  <a:pt x="476" y="154"/>
                </a:lnTo>
                <a:lnTo>
                  <a:pt x="476" y="154"/>
                </a:lnTo>
                <a:lnTo>
                  <a:pt x="472" y="152"/>
                </a:lnTo>
                <a:lnTo>
                  <a:pt x="472" y="152"/>
                </a:lnTo>
                <a:lnTo>
                  <a:pt x="474" y="146"/>
                </a:lnTo>
                <a:lnTo>
                  <a:pt x="478" y="140"/>
                </a:lnTo>
                <a:lnTo>
                  <a:pt x="484" y="138"/>
                </a:lnTo>
                <a:lnTo>
                  <a:pt x="490" y="136"/>
                </a:lnTo>
                <a:lnTo>
                  <a:pt x="490" y="136"/>
                </a:lnTo>
                <a:close/>
                <a:moveTo>
                  <a:pt x="508" y="618"/>
                </a:moveTo>
                <a:lnTo>
                  <a:pt x="508" y="618"/>
                </a:lnTo>
                <a:lnTo>
                  <a:pt x="508" y="624"/>
                </a:lnTo>
                <a:lnTo>
                  <a:pt x="504" y="630"/>
                </a:lnTo>
                <a:lnTo>
                  <a:pt x="498" y="634"/>
                </a:lnTo>
                <a:lnTo>
                  <a:pt x="490" y="636"/>
                </a:lnTo>
                <a:lnTo>
                  <a:pt x="490" y="636"/>
                </a:lnTo>
                <a:lnTo>
                  <a:pt x="484" y="636"/>
                </a:lnTo>
                <a:lnTo>
                  <a:pt x="478" y="632"/>
                </a:lnTo>
                <a:lnTo>
                  <a:pt x="474" y="626"/>
                </a:lnTo>
                <a:lnTo>
                  <a:pt x="472" y="620"/>
                </a:lnTo>
                <a:lnTo>
                  <a:pt x="472" y="620"/>
                </a:lnTo>
                <a:lnTo>
                  <a:pt x="474" y="620"/>
                </a:lnTo>
                <a:lnTo>
                  <a:pt x="474" y="620"/>
                </a:lnTo>
                <a:lnTo>
                  <a:pt x="478" y="616"/>
                </a:lnTo>
                <a:lnTo>
                  <a:pt x="480" y="612"/>
                </a:lnTo>
                <a:lnTo>
                  <a:pt x="480" y="606"/>
                </a:lnTo>
                <a:lnTo>
                  <a:pt x="480" y="602"/>
                </a:lnTo>
                <a:lnTo>
                  <a:pt x="480" y="602"/>
                </a:lnTo>
                <a:lnTo>
                  <a:pt x="484" y="600"/>
                </a:lnTo>
                <a:lnTo>
                  <a:pt x="490" y="598"/>
                </a:lnTo>
                <a:lnTo>
                  <a:pt x="490" y="598"/>
                </a:lnTo>
                <a:lnTo>
                  <a:pt x="498" y="600"/>
                </a:lnTo>
                <a:lnTo>
                  <a:pt x="504" y="604"/>
                </a:lnTo>
                <a:lnTo>
                  <a:pt x="508" y="610"/>
                </a:lnTo>
                <a:lnTo>
                  <a:pt x="508" y="618"/>
                </a:lnTo>
                <a:lnTo>
                  <a:pt x="508" y="618"/>
                </a:lnTo>
                <a:close/>
                <a:moveTo>
                  <a:pt x="224" y="636"/>
                </a:moveTo>
                <a:lnTo>
                  <a:pt x="224" y="636"/>
                </a:lnTo>
                <a:lnTo>
                  <a:pt x="212" y="636"/>
                </a:lnTo>
                <a:lnTo>
                  <a:pt x="200" y="632"/>
                </a:lnTo>
                <a:lnTo>
                  <a:pt x="190" y="628"/>
                </a:lnTo>
                <a:lnTo>
                  <a:pt x="180" y="624"/>
                </a:lnTo>
                <a:lnTo>
                  <a:pt x="170" y="616"/>
                </a:lnTo>
                <a:lnTo>
                  <a:pt x="162" y="608"/>
                </a:lnTo>
                <a:lnTo>
                  <a:pt x="156" y="600"/>
                </a:lnTo>
                <a:lnTo>
                  <a:pt x="152" y="588"/>
                </a:lnTo>
                <a:lnTo>
                  <a:pt x="152" y="588"/>
                </a:lnTo>
                <a:lnTo>
                  <a:pt x="148" y="578"/>
                </a:lnTo>
                <a:lnTo>
                  <a:pt x="148" y="566"/>
                </a:lnTo>
                <a:lnTo>
                  <a:pt x="148" y="566"/>
                </a:lnTo>
                <a:lnTo>
                  <a:pt x="148" y="552"/>
                </a:lnTo>
                <a:lnTo>
                  <a:pt x="154" y="538"/>
                </a:lnTo>
                <a:lnTo>
                  <a:pt x="160" y="526"/>
                </a:lnTo>
                <a:lnTo>
                  <a:pt x="170" y="516"/>
                </a:lnTo>
                <a:lnTo>
                  <a:pt x="180" y="506"/>
                </a:lnTo>
                <a:lnTo>
                  <a:pt x="194" y="500"/>
                </a:lnTo>
                <a:lnTo>
                  <a:pt x="208" y="496"/>
                </a:lnTo>
                <a:lnTo>
                  <a:pt x="224" y="494"/>
                </a:lnTo>
                <a:lnTo>
                  <a:pt x="224" y="494"/>
                </a:lnTo>
                <a:lnTo>
                  <a:pt x="230" y="494"/>
                </a:lnTo>
                <a:lnTo>
                  <a:pt x="234" y="490"/>
                </a:lnTo>
                <a:lnTo>
                  <a:pt x="238" y="486"/>
                </a:lnTo>
                <a:lnTo>
                  <a:pt x="240" y="478"/>
                </a:lnTo>
                <a:lnTo>
                  <a:pt x="240" y="468"/>
                </a:lnTo>
                <a:lnTo>
                  <a:pt x="240" y="468"/>
                </a:lnTo>
                <a:lnTo>
                  <a:pt x="240" y="462"/>
                </a:lnTo>
                <a:lnTo>
                  <a:pt x="244" y="458"/>
                </a:lnTo>
                <a:lnTo>
                  <a:pt x="252" y="448"/>
                </a:lnTo>
                <a:lnTo>
                  <a:pt x="262" y="440"/>
                </a:lnTo>
                <a:lnTo>
                  <a:pt x="266" y="438"/>
                </a:lnTo>
                <a:lnTo>
                  <a:pt x="270" y="436"/>
                </a:lnTo>
                <a:lnTo>
                  <a:pt x="270" y="436"/>
                </a:lnTo>
                <a:lnTo>
                  <a:pt x="276" y="436"/>
                </a:lnTo>
                <a:lnTo>
                  <a:pt x="282" y="432"/>
                </a:lnTo>
                <a:lnTo>
                  <a:pt x="284" y="428"/>
                </a:lnTo>
                <a:lnTo>
                  <a:pt x="286" y="420"/>
                </a:lnTo>
                <a:lnTo>
                  <a:pt x="286" y="420"/>
                </a:lnTo>
                <a:lnTo>
                  <a:pt x="284" y="414"/>
                </a:lnTo>
                <a:lnTo>
                  <a:pt x="282" y="410"/>
                </a:lnTo>
                <a:lnTo>
                  <a:pt x="276" y="406"/>
                </a:lnTo>
                <a:lnTo>
                  <a:pt x="270" y="404"/>
                </a:lnTo>
                <a:lnTo>
                  <a:pt x="270" y="404"/>
                </a:lnTo>
                <a:lnTo>
                  <a:pt x="260" y="406"/>
                </a:lnTo>
                <a:lnTo>
                  <a:pt x="250" y="410"/>
                </a:lnTo>
                <a:lnTo>
                  <a:pt x="240" y="416"/>
                </a:lnTo>
                <a:lnTo>
                  <a:pt x="230" y="424"/>
                </a:lnTo>
                <a:lnTo>
                  <a:pt x="222" y="434"/>
                </a:lnTo>
                <a:lnTo>
                  <a:pt x="214" y="444"/>
                </a:lnTo>
                <a:lnTo>
                  <a:pt x="210" y="454"/>
                </a:lnTo>
                <a:lnTo>
                  <a:pt x="208" y="464"/>
                </a:lnTo>
                <a:lnTo>
                  <a:pt x="208" y="464"/>
                </a:lnTo>
                <a:lnTo>
                  <a:pt x="190" y="468"/>
                </a:lnTo>
                <a:lnTo>
                  <a:pt x="172" y="476"/>
                </a:lnTo>
                <a:lnTo>
                  <a:pt x="156" y="484"/>
                </a:lnTo>
                <a:lnTo>
                  <a:pt x="144" y="496"/>
                </a:lnTo>
                <a:lnTo>
                  <a:pt x="144" y="496"/>
                </a:lnTo>
                <a:lnTo>
                  <a:pt x="132" y="492"/>
                </a:lnTo>
                <a:lnTo>
                  <a:pt x="122" y="486"/>
                </a:lnTo>
                <a:lnTo>
                  <a:pt x="114" y="476"/>
                </a:lnTo>
                <a:lnTo>
                  <a:pt x="114" y="472"/>
                </a:lnTo>
                <a:lnTo>
                  <a:pt x="112" y="468"/>
                </a:lnTo>
                <a:lnTo>
                  <a:pt x="112" y="468"/>
                </a:lnTo>
                <a:lnTo>
                  <a:pt x="112" y="462"/>
                </a:lnTo>
                <a:lnTo>
                  <a:pt x="108" y="456"/>
                </a:lnTo>
                <a:lnTo>
                  <a:pt x="102" y="452"/>
                </a:lnTo>
                <a:lnTo>
                  <a:pt x="96" y="452"/>
                </a:lnTo>
                <a:lnTo>
                  <a:pt x="96" y="452"/>
                </a:lnTo>
                <a:lnTo>
                  <a:pt x="90" y="452"/>
                </a:lnTo>
                <a:lnTo>
                  <a:pt x="86" y="456"/>
                </a:lnTo>
                <a:lnTo>
                  <a:pt x="82" y="462"/>
                </a:lnTo>
                <a:lnTo>
                  <a:pt x="80" y="468"/>
                </a:lnTo>
                <a:lnTo>
                  <a:pt x="80" y="468"/>
                </a:lnTo>
                <a:lnTo>
                  <a:pt x="82" y="478"/>
                </a:lnTo>
                <a:lnTo>
                  <a:pt x="84" y="486"/>
                </a:lnTo>
                <a:lnTo>
                  <a:pt x="88" y="494"/>
                </a:lnTo>
                <a:lnTo>
                  <a:pt x="94" y="502"/>
                </a:lnTo>
                <a:lnTo>
                  <a:pt x="100" y="508"/>
                </a:lnTo>
                <a:lnTo>
                  <a:pt x="108" y="514"/>
                </a:lnTo>
                <a:lnTo>
                  <a:pt x="124" y="524"/>
                </a:lnTo>
                <a:lnTo>
                  <a:pt x="124" y="524"/>
                </a:lnTo>
                <a:lnTo>
                  <a:pt x="118" y="544"/>
                </a:lnTo>
                <a:lnTo>
                  <a:pt x="116" y="554"/>
                </a:lnTo>
                <a:lnTo>
                  <a:pt x="116" y="566"/>
                </a:lnTo>
                <a:lnTo>
                  <a:pt x="116" y="566"/>
                </a:lnTo>
                <a:lnTo>
                  <a:pt x="116" y="578"/>
                </a:lnTo>
                <a:lnTo>
                  <a:pt x="116" y="578"/>
                </a:lnTo>
                <a:lnTo>
                  <a:pt x="104" y="574"/>
                </a:lnTo>
                <a:lnTo>
                  <a:pt x="94" y="568"/>
                </a:lnTo>
                <a:lnTo>
                  <a:pt x="84" y="562"/>
                </a:lnTo>
                <a:lnTo>
                  <a:pt x="76" y="552"/>
                </a:lnTo>
                <a:lnTo>
                  <a:pt x="68" y="542"/>
                </a:lnTo>
                <a:lnTo>
                  <a:pt x="62" y="530"/>
                </a:lnTo>
                <a:lnTo>
                  <a:pt x="58" y="518"/>
                </a:lnTo>
                <a:lnTo>
                  <a:pt x="54" y="504"/>
                </a:lnTo>
                <a:lnTo>
                  <a:pt x="54" y="504"/>
                </a:lnTo>
                <a:lnTo>
                  <a:pt x="54" y="488"/>
                </a:lnTo>
                <a:lnTo>
                  <a:pt x="56" y="472"/>
                </a:lnTo>
                <a:lnTo>
                  <a:pt x="56" y="472"/>
                </a:lnTo>
                <a:lnTo>
                  <a:pt x="56" y="466"/>
                </a:lnTo>
                <a:lnTo>
                  <a:pt x="54" y="458"/>
                </a:lnTo>
                <a:lnTo>
                  <a:pt x="54" y="458"/>
                </a:lnTo>
                <a:lnTo>
                  <a:pt x="44" y="444"/>
                </a:lnTo>
                <a:lnTo>
                  <a:pt x="38" y="426"/>
                </a:lnTo>
                <a:lnTo>
                  <a:pt x="32" y="406"/>
                </a:lnTo>
                <a:lnTo>
                  <a:pt x="32" y="386"/>
                </a:lnTo>
                <a:lnTo>
                  <a:pt x="32" y="386"/>
                </a:lnTo>
                <a:lnTo>
                  <a:pt x="32" y="370"/>
                </a:lnTo>
                <a:lnTo>
                  <a:pt x="34" y="356"/>
                </a:lnTo>
                <a:lnTo>
                  <a:pt x="40" y="340"/>
                </a:lnTo>
                <a:lnTo>
                  <a:pt x="44" y="328"/>
                </a:lnTo>
                <a:lnTo>
                  <a:pt x="52" y="316"/>
                </a:lnTo>
                <a:lnTo>
                  <a:pt x="60" y="306"/>
                </a:lnTo>
                <a:lnTo>
                  <a:pt x="70" y="298"/>
                </a:lnTo>
                <a:lnTo>
                  <a:pt x="80" y="292"/>
                </a:lnTo>
                <a:lnTo>
                  <a:pt x="80" y="292"/>
                </a:lnTo>
                <a:lnTo>
                  <a:pt x="84" y="288"/>
                </a:lnTo>
                <a:lnTo>
                  <a:pt x="88" y="284"/>
                </a:lnTo>
                <a:lnTo>
                  <a:pt x="90" y="280"/>
                </a:lnTo>
                <a:lnTo>
                  <a:pt x="90" y="276"/>
                </a:lnTo>
                <a:lnTo>
                  <a:pt x="90" y="276"/>
                </a:lnTo>
                <a:lnTo>
                  <a:pt x="90" y="264"/>
                </a:lnTo>
                <a:lnTo>
                  <a:pt x="90" y="264"/>
                </a:lnTo>
                <a:lnTo>
                  <a:pt x="90" y="252"/>
                </a:lnTo>
                <a:lnTo>
                  <a:pt x="92" y="238"/>
                </a:lnTo>
                <a:lnTo>
                  <a:pt x="98" y="226"/>
                </a:lnTo>
                <a:lnTo>
                  <a:pt x="104" y="216"/>
                </a:lnTo>
                <a:lnTo>
                  <a:pt x="110" y="206"/>
                </a:lnTo>
                <a:lnTo>
                  <a:pt x="118" y="198"/>
                </a:lnTo>
                <a:lnTo>
                  <a:pt x="128" y="192"/>
                </a:lnTo>
                <a:lnTo>
                  <a:pt x="138" y="186"/>
                </a:lnTo>
                <a:lnTo>
                  <a:pt x="138" y="186"/>
                </a:lnTo>
                <a:lnTo>
                  <a:pt x="138" y="190"/>
                </a:lnTo>
                <a:lnTo>
                  <a:pt x="138" y="190"/>
                </a:lnTo>
                <a:lnTo>
                  <a:pt x="140" y="204"/>
                </a:lnTo>
                <a:lnTo>
                  <a:pt x="142" y="216"/>
                </a:lnTo>
                <a:lnTo>
                  <a:pt x="146" y="228"/>
                </a:lnTo>
                <a:lnTo>
                  <a:pt x="152" y="240"/>
                </a:lnTo>
                <a:lnTo>
                  <a:pt x="152" y="240"/>
                </a:lnTo>
                <a:lnTo>
                  <a:pt x="138" y="250"/>
                </a:lnTo>
                <a:lnTo>
                  <a:pt x="126" y="262"/>
                </a:lnTo>
                <a:lnTo>
                  <a:pt x="122" y="268"/>
                </a:lnTo>
                <a:lnTo>
                  <a:pt x="118" y="276"/>
                </a:lnTo>
                <a:lnTo>
                  <a:pt x="116" y="284"/>
                </a:lnTo>
                <a:lnTo>
                  <a:pt x="116" y="294"/>
                </a:lnTo>
                <a:lnTo>
                  <a:pt x="116" y="294"/>
                </a:lnTo>
                <a:lnTo>
                  <a:pt x="116" y="300"/>
                </a:lnTo>
                <a:lnTo>
                  <a:pt x="120" y="304"/>
                </a:lnTo>
                <a:lnTo>
                  <a:pt x="124" y="308"/>
                </a:lnTo>
                <a:lnTo>
                  <a:pt x="132" y="310"/>
                </a:lnTo>
                <a:lnTo>
                  <a:pt x="132" y="310"/>
                </a:lnTo>
                <a:lnTo>
                  <a:pt x="138" y="308"/>
                </a:lnTo>
                <a:lnTo>
                  <a:pt x="142" y="304"/>
                </a:lnTo>
                <a:lnTo>
                  <a:pt x="146" y="300"/>
                </a:lnTo>
                <a:lnTo>
                  <a:pt x="148" y="294"/>
                </a:lnTo>
                <a:lnTo>
                  <a:pt x="148" y="294"/>
                </a:lnTo>
                <a:lnTo>
                  <a:pt x="150" y="284"/>
                </a:lnTo>
                <a:lnTo>
                  <a:pt x="156" y="276"/>
                </a:lnTo>
                <a:lnTo>
                  <a:pt x="164" y="270"/>
                </a:lnTo>
                <a:lnTo>
                  <a:pt x="174" y="266"/>
                </a:lnTo>
                <a:lnTo>
                  <a:pt x="174" y="266"/>
                </a:lnTo>
                <a:lnTo>
                  <a:pt x="188" y="274"/>
                </a:lnTo>
                <a:lnTo>
                  <a:pt x="202" y="280"/>
                </a:lnTo>
                <a:lnTo>
                  <a:pt x="218" y="286"/>
                </a:lnTo>
                <a:lnTo>
                  <a:pt x="236" y="286"/>
                </a:lnTo>
                <a:lnTo>
                  <a:pt x="236" y="286"/>
                </a:lnTo>
                <a:lnTo>
                  <a:pt x="242" y="286"/>
                </a:lnTo>
                <a:lnTo>
                  <a:pt x="246" y="282"/>
                </a:lnTo>
                <a:lnTo>
                  <a:pt x="250" y="276"/>
                </a:lnTo>
                <a:lnTo>
                  <a:pt x="252" y="270"/>
                </a:lnTo>
                <a:lnTo>
                  <a:pt x="252" y="270"/>
                </a:lnTo>
                <a:lnTo>
                  <a:pt x="250" y="264"/>
                </a:lnTo>
                <a:lnTo>
                  <a:pt x="246" y="260"/>
                </a:lnTo>
                <a:lnTo>
                  <a:pt x="242" y="256"/>
                </a:lnTo>
                <a:lnTo>
                  <a:pt x="236" y="254"/>
                </a:lnTo>
                <a:lnTo>
                  <a:pt x="236" y="254"/>
                </a:lnTo>
                <a:lnTo>
                  <a:pt x="222" y="254"/>
                </a:lnTo>
                <a:lnTo>
                  <a:pt x="210" y="250"/>
                </a:lnTo>
                <a:lnTo>
                  <a:pt x="198" y="244"/>
                </a:lnTo>
                <a:lnTo>
                  <a:pt x="190" y="236"/>
                </a:lnTo>
                <a:lnTo>
                  <a:pt x="182" y="226"/>
                </a:lnTo>
                <a:lnTo>
                  <a:pt x="176" y="214"/>
                </a:lnTo>
                <a:lnTo>
                  <a:pt x="172" y="202"/>
                </a:lnTo>
                <a:lnTo>
                  <a:pt x="170" y="190"/>
                </a:lnTo>
                <a:lnTo>
                  <a:pt x="170" y="190"/>
                </a:lnTo>
                <a:lnTo>
                  <a:pt x="170" y="180"/>
                </a:lnTo>
                <a:lnTo>
                  <a:pt x="172" y="172"/>
                </a:lnTo>
                <a:lnTo>
                  <a:pt x="172" y="172"/>
                </a:lnTo>
                <a:lnTo>
                  <a:pt x="172" y="172"/>
                </a:lnTo>
                <a:lnTo>
                  <a:pt x="172" y="172"/>
                </a:lnTo>
                <a:lnTo>
                  <a:pt x="176" y="162"/>
                </a:lnTo>
                <a:lnTo>
                  <a:pt x="182" y="152"/>
                </a:lnTo>
                <a:lnTo>
                  <a:pt x="188" y="144"/>
                </a:lnTo>
                <a:lnTo>
                  <a:pt x="196" y="138"/>
                </a:lnTo>
                <a:lnTo>
                  <a:pt x="206" y="132"/>
                </a:lnTo>
                <a:lnTo>
                  <a:pt x="214" y="128"/>
                </a:lnTo>
                <a:lnTo>
                  <a:pt x="224" y="126"/>
                </a:lnTo>
                <a:lnTo>
                  <a:pt x="236" y="124"/>
                </a:lnTo>
                <a:lnTo>
                  <a:pt x="236" y="124"/>
                </a:lnTo>
                <a:lnTo>
                  <a:pt x="248" y="126"/>
                </a:lnTo>
                <a:lnTo>
                  <a:pt x="260" y="130"/>
                </a:lnTo>
                <a:lnTo>
                  <a:pt x="272" y="136"/>
                </a:lnTo>
                <a:lnTo>
                  <a:pt x="282" y="144"/>
                </a:lnTo>
                <a:lnTo>
                  <a:pt x="290" y="154"/>
                </a:lnTo>
                <a:lnTo>
                  <a:pt x="296" y="164"/>
                </a:lnTo>
                <a:lnTo>
                  <a:pt x="298" y="176"/>
                </a:lnTo>
                <a:lnTo>
                  <a:pt x="300" y="190"/>
                </a:lnTo>
                <a:lnTo>
                  <a:pt x="300" y="210"/>
                </a:lnTo>
                <a:lnTo>
                  <a:pt x="300" y="210"/>
                </a:lnTo>
                <a:lnTo>
                  <a:pt x="292" y="208"/>
                </a:lnTo>
                <a:lnTo>
                  <a:pt x="284" y="206"/>
                </a:lnTo>
                <a:lnTo>
                  <a:pt x="276" y="204"/>
                </a:lnTo>
                <a:lnTo>
                  <a:pt x="270" y="200"/>
                </a:lnTo>
                <a:lnTo>
                  <a:pt x="264" y="194"/>
                </a:lnTo>
                <a:lnTo>
                  <a:pt x="258" y="188"/>
                </a:lnTo>
                <a:lnTo>
                  <a:pt x="254" y="180"/>
                </a:lnTo>
                <a:lnTo>
                  <a:pt x="250" y="172"/>
                </a:lnTo>
                <a:lnTo>
                  <a:pt x="250" y="172"/>
                </a:lnTo>
                <a:lnTo>
                  <a:pt x="246" y="168"/>
                </a:lnTo>
                <a:lnTo>
                  <a:pt x="242" y="164"/>
                </a:lnTo>
                <a:lnTo>
                  <a:pt x="236" y="162"/>
                </a:lnTo>
                <a:lnTo>
                  <a:pt x="230" y="162"/>
                </a:lnTo>
                <a:lnTo>
                  <a:pt x="230" y="162"/>
                </a:lnTo>
                <a:lnTo>
                  <a:pt x="224" y="166"/>
                </a:lnTo>
                <a:lnTo>
                  <a:pt x="220" y="172"/>
                </a:lnTo>
                <a:lnTo>
                  <a:pt x="220" y="178"/>
                </a:lnTo>
                <a:lnTo>
                  <a:pt x="220" y="184"/>
                </a:lnTo>
                <a:lnTo>
                  <a:pt x="220" y="184"/>
                </a:lnTo>
                <a:lnTo>
                  <a:pt x="226" y="196"/>
                </a:lnTo>
                <a:lnTo>
                  <a:pt x="234" y="208"/>
                </a:lnTo>
                <a:lnTo>
                  <a:pt x="242" y="218"/>
                </a:lnTo>
                <a:lnTo>
                  <a:pt x="252" y="226"/>
                </a:lnTo>
                <a:lnTo>
                  <a:pt x="262" y="232"/>
                </a:lnTo>
                <a:lnTo>
                  <a:pt x="274" y="238"/>
                </a:lnTo>
                <a:lnTo>
                  <a:pt x="288" y="240"/>
                </a:lnTo>
                <a:lnTo>
                  <a:pt x="300" y="242"/>
                </a:lnTo>
                <a:lnTo>
                  <a:pt x="300" y="322"/>
                </a:lnTo>
                <a:lnTo>
                  <a:pt x="300" y="322"/>
                </a:lnTo>
                <a:lnTo>
                  <a:pt x="292" y="318"/>
                </a:lnTo>
                <a:lnTo>
                  <a:pt x="284" y="314"/>
                </a:lnTo>
                <a:lnTo>
                  <a:pt x="274" y="314"/>
                </a:lnTo>
                <a:lnTo>
                  <a:pt x="266" y="312"/>
                </a:lnTo>
                <a:lnTo>
                  <a:pt x="266" y="312"/>
                </a:lnTo>
                <a:lnTo>
                  <a:pt x="256" y="314"/>
                </a:lnTo>
                <a:lnTo>
                  <a:pt x="246" y="314"/>
                </a:lnTo>
                <a:lnTo>
                  <a:pt x="228" y="322"/>
                </a:lnTo>
                <a:lnTo>
                  <a:pt x="210" y="334"/>
                </a:lnTo>
                <a:lnTo>
                  <a:pt x="194" y="348"/>
                </a:lnTo>
                <a:lnTo>
                  <a:pt x="194" y="348"/>
                </a:lnTo>
                <a:lnTo>
                  <a:pt x="182" y="360"/>
                </a:lnTo>
                <a:lnTo>
                  <a:pt x="170" y="370"/>
                </a:lnTo>
                <a:lnTo>
                  <a:pt x="162" y="372"/>
                </a:lnTo>
                <a:lnTo>
                  <a:pt x="154" y="372"/>
                </a:lnTo>
                <a:lnTo>
                  <a:pt x="148" y="372"/>
                </a:lnTo>
                <a:lnTo>
                  <a:pt x="140" y="370"/>
                </a:lnTo>
                <a:lnTo>
                  <a:pt x="140" y="370"/>
                </a:lnTo>
                <a:lnTo>
                  <a:pt x="138" y="360"/>
                </a:lnTo>
                <a:lnTo>
                  <a:pt x="134" y="352"/>
                </a:lnTo>
                <a:lnTo>
                  <a:pt x="128" y="344"/>
                </a:lnTo>
                <a:lnTo>
                  <a:pt x="120" y="336"/>
                </a:lnTo>
                <a:lnTo>
                  <a:pt x="112" y="332"/>
                </a:lnTo>
                <a:lnTo>
                  <a:pt x="104" y="328"/>
                </a:lnTo>
                <a:lnTo>
                  <a:pt x="94" y="324"/>
                </a:lnTo>
                <a:lnTo>
                  <a:pt x="84" y="324"/>
                </a:lnTo>
                <a:lnTo>
                  <a:pt x="84" y="324"/>
                </a:lnTo>
                <a:lnTo>
                  <a:pt x="78" y="326"/>
                </a:lnTo>
                <a:lnTo>
                  <a:pt x="74" y="328"/>
                </a:lnTo>
                <a:lnTo>
                  <a:pt x="70" y="334"/>
                </a:lnTo>
                <a:lnTo>
                  <a:pt x="68" y="340"/>
                </a:lnTo>
                <a:lnTo>
                  <a:pt x="68" y="340"/>
                </a:lnTo>
                <a:lnTo>
                  <a:pt x="70" y="346"/>
                </a:lnTo>
                <a:lnTo>
                  <a:pt x="74" y="352"/>
                </a:lnTo>
                <a:lnTo>
                  <a:pt x="78" y="354"/>
                </a:lnTo>
                <a:lnTo>
                  <a:pt x="84" y="356"/>
                </a:lnTo>
                <a:lnTo>
                  <a:pt x="84" y="356"/>
                </a:lnTo>
                <a:lnTo>
                  <a:pt x="94" y="358"/>
                </a:lnTo>
                <a:lnTo>
                  <a:pt x="102" y="364"/>
                </a:lnTo>
                <a:lnTo>
                  <a:pt x="108" y="370"/>
                </a:lnTo>
                <a:lnTo>
                  <a:pt x="110" y="380"/>
                </a:lnTo>
                <a:lnTo>
                  <a:pt x="110" y="380"/>
                </a:lnTo>
                <a:lnTo>
                  <a:pt x="108" y="390"/>
                </a:lnTo>
                <a:lnTo>
                  <a:pt x="102" y="398"/>
                </a:lnTo>
                <a:lnTo>
                  <a:pt x="94" y="404"/>
                </a:lnTo>
                <a:lnTo>
                  <a:pt x="84" y="404"/>
                </a:lnTo>
                <a:lnTo>
                  <a:pt x="84" y="404"/>
                </a:lnTo>
                <a:lnTo>
                  <a:pt x="78" y="406"/>
                </a:lnTo>
                <a:lnTo>
                  <a:pt x="74" y="410"/>
                </a:lnTo>
                <a:lnTo>
                  <a:pt x="70" y="414"/>
                </a:lnTo>
                <a:lnTo>
                  <a:pt x="68" y="420"/>
                </a:lnTo>
                <a:lnTo>
                  <a:pt x="68" y="420"/>
                </a:lnTo>
                <a:lnTo>
                  <a:pt x="70" y="428"/>
                </a:lnTo>
                <a:lnTo>
                  <a:pt x="74" y="432"/>
                </a:lnTo>
                <a:lnTo>
                  <a:pt x="78" y="436"/>
                </a:lnTo>
                <a:lnTo>
                  <a:pt x="84" y="436"/>
                </a:lnTo>
                <a:lnTo>
                  <a:pt x="84" y="436"/>
                </a:lnTo>
                <a:lnTo>
                  <a:pt x="94" y="436"/>
                </a:lnTo>
                <a:lnTo>
                  <a:pt x="102" y="434"/>
                </a:lnTo>
                <a:lnTo>
                  <a:pt x="110" y="432"/>
                </a:lnTo>
                <a:lnTo>
                  <a:pt x="116" y="428"/>
                </a:lnTo>
                <a:lnTo>
                  <a:pt x="128" y="416"/>
                </a:lnTo>
                <a:lnTo>
                  <a:pt x="134" y="410"/>
                </a:lnTo>
                <a:lnTo>
                  <a:pt x="136" y="402"/>
                </a:lnTo>
                <a:lnTo>
                  <a:pt x="136" y="402"/>
                </a:lnTo>
                <a:lnTo>
                  <a:pt x="146" y="404"/>
                </a:lnTo>
                <a:lnTo>
                  <a:pt x="154" y="404"/>
                </a:lnTo>
                <a:lnTo>
                  <a:pt x="154" y="404"/>
                </a:lnTo>
                <a:lnTo>
                  <a:pt x="170" y="402"/>
                </a:lnTo>
                <a:lnTo>
                  <a:pt x="188" y="396"/>
                </a:lnTo>
                <a:lnTo>
                  <a:pt x="204" y="384"/>
                </a:lnTo>
                <a:lnTo>
                  <a:pt x="220" y="370"/>
                </a:lnTo>
                <a:lnTo>
                  <a:pt x="220" y="370"/>
                </a:lnTo>
                <a:lnTo>
                  <a:pt x="230" y="360"/>
                </a:lnTo>
                <a:lnTo>
                  <a:pt x="242" y="352"/>
                </a:lnTo>
                <a:lnTo>
                  <a:pt x="254" y="346"/>
                </a:lnTo>
                <a:lnTo>
                  <a:pt x="266" y="344"/>
                </a:lnTo>
                <a:lnTo>
                  <a:pt x="266" y="344"/>
                </a:lnTo>
                <a:lnTo>
                  <a:pt x="274" y="346"/>
                </a:lnTo>
                <a:lnTo>
                  <a:pt x="280" y="348"/>
                </a:lnTo>
                <a:lnTo>
                  <a:pt x="286" y="352"/>
                </a:lnTo>
                <a:lnTo>
                  <a:pt x="292" y="358"/>
                </a:lnTo>
                <a:lnTo>
                  <a:pt x="292" y="358"/>
                </a:lnTo>
                <a:lnTo>
                  <a:pt x="300" y="370"/>
                </a:lnTo>
                <a:lnTo>
                  <a:pt x="300" y="498"/>
                </a:lnTo>
                <a:lnTo>
                  <a:pt x="300" y="498"/>
                </a:lnTo>
                <a:lnTo>
                  <a:pt x="288" y="498"/>
                </a:lnTo>
                <a:lnTo>
                  <a:pt x="274" y="502"/>
                </a:lnTo>
                <a:lnTo>
                  <a:pt x="262" y="506"/>
                </a:lnTo>
                <a:lnTo>
                  <a:pt x="252" y="514"/>
                </a:lnTo>
                <a:lnTo>
                  <a:pt x="242" y="522"/>
                </a:lnTo>
                <a:lnTo>
                  <a:pt x="234" y="532"/>
                </a:lnTo>
                <a:lnTo>
                  <a:pt x="226" y="542"/>
                </a:lnTo>
                <a:lnTo>
                  <a:pt x="220" y="556"/>
                </a:lnTo>
                <a:lnTo>
                  <a:pt x="220" y="556"/>
                </a:lnTo>
                <a:lnTo>
                  <a:pt x="220" y="562"/>
                </a:lnTo>
                <a:lnTo>
                  <a:pt x="220" y="568"/>
                </a:lnTo>
                <a:lnTo>
                  <a:pt x="224" y="572"/>
                </a:lnTo>
                <a:lnTo>
                  <a:pt x="230" y="576"/>
                </a:lnTo>
                <a:lnTo>
                  <a:pt x="230" y="576"/>
                </a:lnTo>
                <a:lnTo>
                  <a:pt x="236" y="578"/>
                </a:lnTo>
                <a:lnTo>
                  <a:pt x="236" y="578"/>
                </a:lnTo>
                <a:lnTo>
                  <a:pt x="240" y="576"/>
                </a:lnTo>
                <a:lnTo>
                  <a:pt x="244" y="574"/>
                </a:lnTo>
                <a:lnTo>
                  <a:pt x="248" y="570"/>
                </a:lnTo>
                <a:lnTo>
                  <a:pt x="250" y="566"/>
                </a:lnTo>
                <a:lnTo>
                  <a:pt x="250" y="566"/>
                </a:lnTo>
                <a:lnTo>
                  <a:pt x="254" y="558"/>
                </a:lnTo>
                <a:lnTo>
                  <a:pt x="258" y="552"/>
                </a:lnTo>
                <a:lnTo>
                  <a:pt x="264" y="544"/>
                </a:lnTo>
                <a:lnTo>
                  <a:pt x="270" y="540"/>
                </a:lnTo>
                <a:lnTo>
                  <a:pt x="276" y="536"/>
                </a:lnTo>
                <a:lnTo>
                  <a:pt x="284" y="532"/>
                </a:lnTo>
                <a:lnTo>
                  <a:pt x="292" y="530"/>
                </a:lnTo>
                <a:lnTo>
                  <a:pt x="300" y="530"/>
                </a:lnTo>
                <a:lnTo>
                  <a:pt x="300" y="566"/>
                </a:lnTo>
                <a:lnTo>
                  <a:pt x="300" y="566"/>
                </a:lnTo>
                <a:lnTo>
                  <a:pt x="298" y="580"/>
                </a:lnTo>
                <a:lnTo>
                  <a:pt x="294" y="594"/>
                </a:lnTo>
                <a:lnTo>
                  <a:pt x="288" y="606"/>
                </a:lnTo>
                <a:lnTo>
                  <a:pt x="278" y="616"/>
                </a:lnTo>
                <a:lnTo>
                  <a:pt x="266" y="624"/>
                </a:lnTo>
                <a:lnTo>
                  <a:pt x="254" y="630"/>
                </a:lnTo>
                <a:lnTo>
                  <a:pt x="240" y="634"/>
                </a:lnTo>
                <a:lnTo>
                  <a:pt x="224" y="636"/>
                </a:lnTo>
                <a:lnTo>
                  <a:pt x="224" y="636"/>
                </a:lnTo>
                <a:close/>
                <a:moveTo>
                  <a:pt x="582" y="520"/>
                </a:moveTo>
                <a:lnTo>
                  <a:pt x="582" y="520"/>
                </a:lnTo>
                <a:lnTo>
                  <a:pt x="574" y="520"/>
                </a:lnTo>
                <a:lnTo>
                  <a:pt x="568" y="514"/>
                </a:lnTo>
                <a:lnTo>
                  <a:pt x="568" y="514"/>
                </a:lnTo>
                <a:lnTo>
                  <a:pt x="574" y="510"/>
                </a:lnTo>
                <a:lnTo>
                  <a:pt x="576" y="502"/>
                </a:lnTo>
                <a:lnTo>
                  <a:pt x="576" y="502"/>
                </a:lnTo>
                <a:lnTo>
                  <a:pt x="574" y="494"/>
                </a:lnTo>
                <a:lnTo>
                  <a:pt x="568" y="490"/>
                </a:lnTo>
                <a:lnTo>
                  <a:pt x="568" y="490"/>
                </a:lnTo>
                <a:lnTo>
                  <a:pt x="574" y="484"/>
                </a:lnTo>
                <a:lnTo>
                  <a:pt x="582" y="484"/>
                </a:lnTo>
                <a:lnTo>
                  <a:pt x="582" y="484"/>
                </a:lnTo>
                <a:lnTo>
                  <a:pt x="590" y="484"/>
                </a:lnTo>
                <a:lnTo>
                  <a:pt x="596" y="488"/>
                </a:lnTo>
                <a:lnTo>
                  <a:pt x="600" y="494"/>
                </a:lnTo>
                <a:lnTo>
                  <a:pt x="602" y="502"/>
                </a:lnTo>
                <a:lnTo>
                  <a:pt x="602" y="502"/>
                </a:lnTo>
                <a:lnTo>
                  <a:pt x="600" y="510"/>
                </a:lnTo>
                <a:lnTo>
                  <a:pt x="596" y="516"/>
                </a:lnTo>
                <a:lnTo>
                  <a:pt x="590" y="520"/>
                </a:lnTo>
                <a:lnTo>
                  <a:pt x="582" y="520"/>
                </a:lnTo>
                <a:lnTo>
                  <a:pt x="582" y="5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34835" y="2168564"/>
            <a:ext cx="288117" cy="365025"/>
            <a:chOff x="3990975" y="2041525"/>
            <a:chExt cx="796925" cy="1009650"/>
          </a:xfrm>
          <a:solidFill>
            <a:schemeClr val="bg1"/>
          </a:solidFill>
        </p:grpSpPr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4391025" y="2282825"/>
              <a:ext cx="139700" cy="139700"/>
            </a:xfrm>
            <a:custGeom>
              <a:avLst/>
              <a:gdLst>
                <a:gd name="T0" fmla="*/ 44 w 88"/>
                <a:gd name="T1" fmla="*/ 88 h 88"/>
                <a:gd name="T2" fmla="*/ 60 w 88"/>
                <a:gd name="T3" fmla="*/ 84 h 88"/>
                <a:gd name="T4" fmla="*/ 74 w 88"/>
                <a:gd name="T5" fmla="*/ 76 h 88"/>
                <a:gd name="T6" fmla="*/ 80 w 88"/>
                <a:gd name="T7" fmla="*/ 68 h 88"/>
                <a:gd name="T8" fmla="*/ 86 w 88"/>
                <a:gd name="T9" fmla="*/ 52 h 88"/>
                <a:gd name="T10" fmla="*/ 88 w 88"/>
                <a:gd name="T11" fmla="*/ 44 h 88"/>
                <a:gd name="T12" fmla="*/ 84 w 88"/>
                <a:gd name="T13" fmla="*/ 28 h 88"/>
                <a:gd name="T14" fmla="*/ 74 w 88"/>
                <a:gd name="T15" fmla="*/ 14 h 88"/>
                <a:gd name="T16" fmla="*/ 68 w 88"/>
                <a:gd name="T17" fmla="*/ 8 h 88"/>
                <a:gd name="T18" fmla="*/ 52 w 88"/>
                <a:gd name="T19" fmla="*/ 2 h 88"/>
                <a:gd name="T20" fmla="*/ 44 w 88"/>
                <a:gd name="T21" fmla="*/ 0 h 88"/>
                <a:gd name="T22" fmla="*/ 26 w 88"/>
                <a:gd name="T23" fmla="*/ 4 h 88"/>
                <a:gd name="T24" fmla="*/ 12 w 88"/>
                <a:gd name="T25" fmla="*/ 14 h 88"/>
                <a:gd name="T26" fmla="*/ 6 w 88"/>
                <a:gd name="T27" fmla="*/ 20 h 88"/>
                <a:gd name="T28" fmla="*/ 0 w 88"/>
                <a:gd name="T29" fmla="*/ 36 h 88"/>
                <a:gd name="T30" fmla="*/ 0 w 88"/>
                <a:gd name="T31" fmla="*/ 44 h 88"/>
                <a:gd name="T32" fmla="*/ 2 w 88"/>
                <a:gd name="T33" fmla="*/ 62 h 88"/>
                <a:gd name="T34" fmla="*/ 12 w 88"/>
                <a:gd name="T35" fmla="*/ 76 h 88"/>
                <a:gd name="T36" fmla="*/ 20 w 88"/>
                <a:gd name="T37" fmla="*/ 80 h 88"/>
                <a:gd name="T38" fmla="*/ 34 w 88"/>
                <a:gd name="T39" fmla="*/ 88 h 88"/>
                <a:gd name="T40" fmla="*/ 44 w 88"/>
                <a:gd name="T41" fmla="*/ 88 h 88"/>
                <a:gd name="T42" fmla="*/ 36 w 88"/>
                <a:gd name="T43" fmla="*/ 36 h 88"/>
                <a:gd name="T44" fmla="*/ 44 w 88"/>
                <a:gd name="T45" fmla="*/ 32 h 88"/>
                <a:gd name="T46" fmla="*/ 48 w 88"/>
                <a:gd name="T47" fmla="*/ 34 h 88"/>
                <a:gd name="T48" fmla="*/ 52 w 88"/>
                <a:gd name="T49" fmla="*/ 36 h 88"/>
                <a:gd name="T50" fmla="*/ 56 w 88"/>
                <a:gd name="T51" fmla="*/ 44 h 88"/>
                <a:gd name="T52" fmla="*/ 54 w 88"/>
                <a:gd name="T53" fmla="*/ 48 h 88"/>
                <a:gd name="T54" fmla="*/ 52 w 88"/>
                <a:gd name="T55" fmla="*/ 52 h 88"/>
                <a:gd name="T56" fmla="*/ 44 w 88"/>
                <a:gd name="T57" fmla="*/ 56 h 88"/>
                <a:gd name="T58" fmla="*/ 38 w 88"/>
                <a:gd name="T59" fmla="*/ 56 h 88"/>
                <a:gd name="T60" fmla="*/ 36 w 88"/>
                <a:gd name="T61" fmla="*/ 52 h 88"/>
                <a:gd name="T62" fmla="*/ 32 w 88"/>
                <a:gd name="T63" fmla="*/ 44 h 88"/>
                <a:gd name="T64" fmla="*/ 32 w 88"/>
                <a:gd name="T65" fmla="*/ 40 h 88"/>
                <a:gd name="T66" fmla="*/ 36 w 88"/>
                <a:gd name="T67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8">
                  <a:moveTo>
                    <a:pt x="44" y="88"/>
                  </a:moveTo>
                  <a:lnTo>
                    <a:pt x="44" y="88"/>
                  </a:lnTo>
                  <a:lnTo>
                    <a:pt x="52" y="88"/>
                  </a:lnTo>
                  <a:lnTo>
                    <a:pt x="60" y="84"/>
                  </a:lnTo>
                  <a:lnTo>
                    <a:pt x="68" y="80"/>
                  </a:lnTo>
                  <a:lnTo>
                    <a:pt x="74" y="76"/>
                  </a:lnTo>
                  <a:lnTo>
                    <a:pt x="74" y="76"/>
                  </a:lnTo>
                  <a:lnTo>
                    <a:pt x="80" y="68"/>
                  </a:lnTo>
                  <a:lnTo>
                    <a:pt x="84" y="62"/>
                  </a:lnTo>
                  <a:lnTo>
                    <a:pt x="86" y="52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6" y="36"/>
                  </a:lnTo>
                  <a:lnTo>
                    <a:pt x="84" y="28"/>
                  </a:lnTo>
                  <a:lnTo>
                    <a:pt x="80" y="2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68" y="8"/>
                  </a:lnTo>
                  <a:lnTo>
                    <a:pt x="60" y="4"/>
                  </a:lnTo>
                  <a:lnTo>
                    <a:pt x="52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4" y="2"/>
                  </a:lnTo>
                  <a:lnTo>
                    <a:pt x="26" y="4"/>
                  </a:lnTo>
                  <a:lnTo>
                    <a:pt x="20" y="8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6" y="20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20" y="80"/>
                  </a:lnTo>
                  <a:lnTo>
                    <a:pt x="26" y="84"/>
                  </a:lnTo>
                  <a:lnTo>
                    <a:pt x="34" y="88"/>
                  </a:lnTo>
                  <a:lnTo>
                    <a:pt x="44" y="88"/>
                  </a:lnTo>
                  <a:lnTo>
                    <a:pt x="44" y="88"/>
                  </a:lnTo>
                  <a:close/>
                  <a:moveTo>
                    <a:pt x="36" y="36"/>
                  </a:moveTo>
                  <a:lnTo>
                    <a:pt x="36" y="36"/>
                  </a:lnTo>
                  <a:lnTo>
                    <a:pt x="38" y="34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4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4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4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38" y="56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244975" y="2432050"/>
              <a:ext cx="180975" cy="66675"/>
            </a:xfrm>
            <a:custGeom>
              <a:avLst/>
              <a:gdLst>
                <a:gd name="T0" fmla="*/ 8 w 114"/>
                <a:gd name="T1" fmla="*/ 30 h 42"/>
                <a:gd name="T2" fmla="*/ 8 w 114"/>
                <a:gd name="T3" fmla="*/ 30 h 42"/>
                <a:gd name="T4" fmla="*/ 20 w 114"/>
                <a:gd name="T5" fmla="*/ 34 h 42"/>
                <a:gd name="T6" fmla="*/ 32 w 114"/>
                <a:gd name="T7" fmla="*/ 38 h 42"/>
                <a:gd name="T8" fmla="*/ 44 w 114"/>
                <a:gd name="T9" fmla="*/ 40 h 42"/>
                <a:gd name="T10" fmla="*/ 56 w 114"/>
                <a:gd name="T11" fmla="*/ 42 h 42"/>
                <a:gd name="T12" fmla="*/ 56 w 114"/>
                <a:gd name="T13" fmla="*/ 42 h 42"/>
                <a:gd name="T14" fmla="*/ 68 w 114"/>
                <a:gd name="T15" fmla="*/ 40 h 42"/>
                <a:gd name="T16" fmla="*/ 80 w 114"/>
                <a:gd name="T17" fmla="*/ 38 h 42"/>
                <a:gd name="T18" fmla="*/ 92 w 114"/>
                <a:gd name="T19" fmla="*/ 34 h 42"/>
                <a:gd name="T20" fmla="*/ 104 w 114"/>
                <a:gd name="T21" fmla="*/ 30 h 42"/>
                <a:gd name="T22" fmla="*/ 104 w 114"/>
                <a:gd name="T23" fmla="*/ 30 h 42"/>
                <a:gd name="T24" fmla="*/ 110 w 114"/>
                <a:gd name="T25" fmla="*/ 26 h 42"/>
                <a:gd name="T26" fmla="*/ 112 w 114"/>
                <a:gd name="T27" fmla="*/ 20 h 42"/>
                <a:gd name="T28" fmla="*/ 114 w 114"/>
                <a:gd name="T29" fmla="*/ 14 h 42"/>
                <a:gd name="T30" fmla="*/ 112 w 114"/>
                <a:gd name="T31" fmla="*/ 8 h 42"/>
                <a:gd name="T32" fmla="*/ 112 w 114"/>
                <a:gd name="T33" fmla="*/ 8 h 42"/>
                <a:gd name="T34" fmla="*/ 108 w 114"/>
                <a:gd name="T35" fmla="*/ 4 h 42"/>
                <a:gd name="T36" fmla="*/ 102 w 114"/>
                <a:gd name="T37" fmla="*/ 0 h 42"/>
                <a:gd name="T38" fmla="*/ 96 w 114"/>
                <a:gd name="T39" fmla="*/ 0 h 42"/>
                <a:gd name="T40" fmla="*/ 90 w 114"/>
                <a:gd name="T41" fmla="*/ 2 h 42"/>
                <a:gd name="T42" fmla="*/ 90 w 114"/>
                <a:gd name="T43" fmla="*/ 2 h 42"/>
                <a:gd name="T44" fmla="*/ 74 w 114"/>
                <a:gd name="T45" fmla="*/ 8 h 42"/>
                <a:gd name="T46" fmla="*/ 56 w 114"/>
                <a:gd name="T47" fmla="*/ 10 h 42"/>
                <a:gd name="T48" fmla="*/ 40 w 114"/>
                <a:gd name="T49" fmla="*/ 8 h 42"/>
                <a:gd name="T50" fmla="*/ 24 w 114"/>
                <a:gd name="T51" fmla="*/ 2 h 42"/>
                <a:gd name="T52" fmla="*/ 24 w 114"/>
                <a:gd name="T53" fmla="*/ 2 h 42"/>
                <a:gd name="T54" fmla="*/ 18 w 114"/>
                <a:gd name="T55" fmla="*/ 0 h 42"/>
                <a:gd name="T56" fmla="*/ 10 w 114"/>
                <a:gd name="T57" fmla="*/ 0 h 42"/>
                <a:gd name="T58" fmla="*/ 6 w 114"/>
                <a:gd name="T59" fmla="*/ 4 h 42"/>
                <a:gd name="T60" fmla="*/ 2 w 114"/>
                <a:gd name="T61" fmla="*/ 8 h 42"/>
                <a:gd name="T62" fmla="*/ 2 w 114"/>
                <a:gd name="T63" fmla="*/ 8 h 42"/>
                <a:gd name="T64" fmla="*/ 0 w 114"/>
                <a:gd name="T65" fmla="*/ 14 h 42"/>
                <a:gd name="T66" fmla="*/ 0 w 114"/>
                <a:gd name="T67" fmla="*/ 20 h 42"/>
                <a:gd name="T68" fmla="*/ 4 w 114"/>
                <a:gd name="T69" fmla="*/ 26 h 42"/>
                <a:gd name="T70" fmla="*/ 8 w 114"/>
                <a:gd name="T71" fmla="*/ 30 h 42"/>
                <a:gd name="T72" fmla="*/ 8 w 114"/>
                <a:gd name="T73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4" h="42">
                  <a:moveTo>
                    <a:pt x="8" y="30"/>
                  </a:moveTo>
                  <a:lnTo>
                    <a:pt x="8" y="30"/>
                  </a:lnTo>
                  <a:lnTo>
                    <a:pt x="20" y="34"/>
                  </a:lnTo>
                  <a:lnTo>
                    <a:pt x="32" y="38"/>
                  </a:lnTo>
                  <a:lnTo>
                    <a:pt x="44" y="40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68" y="40"/>
                  </a:lnTo>
                  <a:lnTo>
                    <a:pt x="80" y="38"/>
                  </a:lnTo>
                  <a:lnTo>
                    <a:pt x="92" y="34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10" y="26"/>
                  </a:lnTo>
                  <a:lnTo>
                    <a:pt x="112" y="20"/>
                  </a:lnTo>
                  <a:lnTo>
                    <a:pt x="114" y="14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8" y="4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74" y="8"/>
                  </a:lnTo>
                  <a:lnTo>
                    <a:pt x="56" y="10"/>
                  </a:lnTo>
                  <a:lnTo>
                    <a:pt x="40" y="8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4140200" y="2282825"/>
              <a:ext cx="139700" cy="139700"/>
            </a:xfrm>
            <a:custGeom>
              <a:avLst/>
              <a:gdLst>
                <a:gd name="T0" fmla="*/ 88 w 88"/>
                <a:gd name="T1" fmla="*/ 44 h 88"/>
                <a:gd name="T2" fmla="*/ 84 w 88"/>
                <a:gd name="T3" fmla="*/ 28 h 88"/>
                <a:gd name="T4" fmla="*/ 76 w 88"/>
                <a:gd name="T5" fmla="*/ 14 h 88"/>
                <a:gd name="T6" fmla="*/ 68 w 88"/>
                <a:gd name="T7" fmla="*/ 8 h 88"/>
                <a:gd name="T8" fmla="*/ 52 w 88"/>
                <a:gd name="T9" fmla="*/ 2 h 88"/>
                <a:gd name="T10" fmla="*/ 44 w 88"/>
                <a:gd name="T11" fmla="*/ 0 h 88"/>
                <a:gd name="T12" fmla="*/ 26 w 88"/>
                <a:gd name="T13" fmla="*/ 4 h 88"/>
                <a:gd name="T14" fmla="*/ 12 w 88"/>
                <a:gd name="T15" fmla="*/ 14 h 88"/>
                <a:gd name="T16" fmla="*/ 8 w 88"/>
                <a:gd name="T17" fmla="*/ 20 h 88"/>
                <a:gd name="T18" fmla="*/ 0 w 88"/>
                <a:gd name="T19" fmla="*/ 36 h 88"/>
                <a:gd name="T20" fmla="*/ 0 w 88"/>
                <a:gd name="T21" fmla="*/ 44 h 88"/>
                <a:gd name="T22" fmla="*/ 4 w 88"/>
                <a:gd name="T23" fmla="*/ 62 h 88"/>
                <a:gd name="T24" fmla="*/ 12 w 88"/>
                <a:gd name="T25" fmla="*/ 76 h 88"/>
                <a:gd name="T26" fmla="*/ 20 w 88"/>
                <a:gd name="T27" fmla="*/ 80 h 88"/>
                <a:gd name="T28" fmla="*/ 36 w 88"/>
                <a:gd name="T29" fmla="*/ 88 h 88"/>
                <a:gd name="T30" fmla="*/ 44 w 88"/>
                <a:gd name="T31" fmla="*/ 88 h 88"/>
                <a:gd name="T32" fmla="*/ 60 w 88"/>
                <a:gd name="T33" fmla="*/ 84 h 88"/>
                <a:gd name="T34" fmla="*/ 76 w 88"/>
                <a:gd name="T35" fmla="*/ 76 h 88"/>
                <a:gd name="T36" fmla="*/ 80 w 88"/>
                <a:gd name="T37" fmla="*/ 68 h 88"/>
                <a:gd name="T38" fmla="*/ 88 w 88"/>
                <a:gd name="T39" fmla="*/ 52 h 88"/>
                <a:gd name="T40" fmla="*/ 88 w 88"/>
                <a:gd name="T41" fmla="*/ 44 h 88"/>
                <a:gd name="T42" fmla="*/ 52 w 88"/>
                <a:gd name="T43" fmla="*/ 52 h 88"/>
                <a:gd name="T44" fmla="*/ 44 w 88"/>
                <a:gd name="T45" fmla="*/ 56 h 88"/>
                <a:gd name="T46" fmla="*/ 40 w 88"/>
                <a:gd name="T47" fmla="*/ 56 h 88"/>
                <a:gd name="T48" fmla="*/ 36 w 88"/>
                <a:gd name="T49" fmla="*/ 52 h 88"/>
                <a:gd name="T50" fmla="*/ 32 w 88"/>
                <a:gd name="T51" fmla="*/ 44 h 88"/>
                <a:gd name="T52" fmla="*/ 32 w 88"/>
                <a:gd name="T53" fmla="*/ 40 h 88"/>
                <a:gd name="T54" fmla="*/ 36 w 88"/>
                <a:gd name="T55" fmla="*/ 36 h 88"/>
                <a:gd name="T56" fmla="*/ 44 w 88"/>
                <a:gd name="T57" fmla="*/ 32 h 88"/>
                <a:gd name="T58" fmla="*/ 48 w 88"/>
                <a:gd name="T59" fmla="*/ 34 h 88"/>
                <a:gd name="T60" fmla="*/ 52 w 88"/>
                <a:gd name="T61" fmla="*/ 36 h 88"/>
                <a:gd name="T62" fmla="*/ 56 w 88"/>
                <a:gd name="T63" fmla="*/ 44 h 88"/>
                <a:gd name="T64" fmla="*/ 56 w 88"/>
                <a:gd name="T65" fmla="*/ 48 h 88"/>
                <a:gd name="T66" fmla="*/ 52 w 88"/>
                <a:gd name="T6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8">
                  <a:moveTo>
                    <a:pt x="88" y="44"/>
                  </a:moveTo>
                  <a:lnTo>
                    <a:pt x="88" y="44"/>
                  </a:lnTo>
                  <a:lnTo>
                    <a:pt x="88" y="36"/>
                  </a:lnTo>
                  <a:lnTo>
                    <a:pt x="84" y="28"/>
                  </a:lnTo>
                  <a:lnTo>
                    <a:pt x="80" y="20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68" y="8"/>
                  </a:lnTo>
                  <a:lnTo>
                    <a:pt x="60" y="4"/>
                  </a:lnTo>
                  <a:lnTo>
                    <a:pt x="52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20" y="8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4" y="62"/>
                  </a:lnTo>
                  <a:lnTo>
                    <a:pt x="8" y="68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20" y="80"/>
                  </a:lnTo>
                  <a:lnTo>
                    <a:pt x="26" y="84"/>
                  </a:lnTo>
                  <a:lnTo>
                    <a:pt x="36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52" y="88"/>
                  </a:lnTo>
                  <a:lnTo>
                    <a:pt x="60" y="84"/>
                  </a:lnTo>
                  <a:lnTo>
                    <a:pt x="68" y="80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68"/>
                  </a:lnTo>
                  <a:lnTo>
                    <a:pt x="84" y="62"/>
                  </a:lnTo>
                  <a:lnTo>
                    <a:pt x="88" y="52"/>
                  </a:lnTo>
                  <a:lnTo>
                    <a:pt x="88" y="44"/>
                  </a:lnTo>
                  <a:lnTo>
                    <a:pt x="88" y="44"/>
                  </a:lnTo>
                  <a:close/>
                  <a:moveTo>
                    <a:pt x="52" y="52"/>
                  </a:moveTo>
                  <a:lnTo>
                    <a:pt x="52" y="52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40" y="34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4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2" y="52"/>
                  </a:lnTo>
                  <a:lnTo>
                    <a:pt x="52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3990975" y="2041525"/>
              <a:ext cx="796925" cy="1009650"/>
            </a:xfrm>
            <a:custGeom>
              <a:avLst/>
              <a:gdLst>
                <a:gd name="T0" fmla="*/ 404 w 502"/>
                <a:gd name="T1" fmla="*/ 408 h 636"/>
                <a:gd name="T2" fmla="*/ 340 w 502"/>
                <a:gd name="T3" fmla="*/ 410 h 636"/>
                <a:gd name="T4" fmla="*/ 358 w 502"/>
                <a:gd name="T5" fmla="*/ 380 h 636"/>
                <a:gd name="T6" fmla="*/ 418 w 502"/>
                <a:gd name="T7" fmla="*/ 276 h 636"/>
                <a:gd name="T8" fmla="*/ 418 w 502"/>
                <a:gd name="T9" fmla="*/ 170 h 636"/>
                <a:gd name="T10" fmla="*/ 370 w 502"/>
                <a:gd name="T11" fmla="*/ 90 h 636"/>
                <a:gd name="T12" fmla="*/ 254 w 502"/>
                <a:gd name="T13" fmla="*/ 38 h 636"/>
                <a:gd name="T14" fmla="*/ 216 w 502"/>
                <a:gd name="T15" fmla="*/ 0 h 636"/>
                <a:gd name="T16" fmla="*/ 180 w 502"/>
                <a:gd name="T17" fmla="*/ 38 h 636"/>
                <a:gd name="T18" fmla="*/ 76 w 502"/>
                <a:gd name="T19" fmla="*/ 88 h 636"/>
                <a:gd name="T20" fmla="*/ 16 w 502"/>
                <a:gd name="T21" fmla="*/ 170 h 636"/>
                <a:gd name="T22" fmla="*/ 10 w 502"/>
                <a:gd name="T23" fmla="*/ 276 h 636"/>
                <a:gd name="T24" fmla="*/ 168 w 502"/>
                <a:gd name="T25" fmla="*/ 380 h 636"/>
                <a:gd name="T26" fmla="*/ 52 w 502"/>
                <a:gd name="T27" fmla="*/ 348 h 636"/>
                <a:gd name="T28" fmla="*/ 36 w 502"/>
                <a:gd name="T29" fmla="*/ 202 h 636"/>
                <a:gd name="T30" fmla="*/ 76 w 502"/>
                <a:gd name="T31" fmla="*/ 120 h 636"/>
                <a:gd name="T32" fmla="*/ 386 w 502"/>
                <a:gd name="T33" fmla="*/ 198 h 636"/>
                <a:gd name="T34" fmla="*/ 382 w 502"/>
                <a:gd name="T35" fmla="*/ 260 h 636"/>
                <a:gd name="T36" fmla="*/ 368 w 502"/>
                <a:gd name="T37" fmla="*/ 296 h 636"/>
                <a:gd name="T38" fmla="*/ 284 w 502"/>
                <a:gd name="T39" fmla="*/ 270 h 636"/>
                <a:gd name="T40" fmla="*/ 268 w 502"/>
                <a:gd name="T41" fmla="*/ 350 h 636"/>
                <a:gd name="T42" fmla="*/ 284 w 502"/>
                <a:gd name="T43" fmla="*/ 416 h 636"/>
                <a:gd name="T44" fmla="*/ 208 w 502"/>
                <a:gd name="T45" fmla="*/ 396 h 636"/>
                <a:gd name="T46" fmla="*/ 130 w 502"/>
                <a:gd name="T47" fmla="*/ 438 h 636"/>
                <a:gd name="T48" fmla="*/ 174 w 502"/>
                <a:gd name="T49" fmla="*/ 504 h 636"/>
                <a:gd name="T50" fmla="*/ 256 w 502"/>
                <a:gd name="T51" fmla="*/ 464 h 636"/>
                <a:gd name="T52" fmla="*/ 288 w 502"/>
                <a:gd name="T53" fmla="*/ 528 h 636"/>
                <a:gd name="T54" fmla="*/ 274 w 502"/>
                <a:gd name="T55" fmla="*/ 618 h 636"/>
                <a:gd name="T56" fmla="*/ 356 w 502"/>
                <a:gd name="T57" fmla="*/ 618 h 636"/>
                <a:gd name="T58" fmla="*/ 356 w 502"/>
                <a:gd name="T59" fmla="*/ 538 h 636"/>
                <a:gd name="T60" fmla="*/ 364 w 502"/>
                <a:gd name="T61" fmla="*/ 468 h 636"/>
                <a:gd name="T62" fmla="*/ 444 w 502"/>
                <a:gd name="T63" fmla="*/ 506 h 636"/>
                <a:gd name="T64" fmla="*/ 502 w 502"/>
                <a:gd name="T65" fmla="*/ 448 h 636"/>
                <a:gd name="T66" fmla="*/ 214 w 502"/>
                <a:gd name="T67" fmla="*/ 40 h 636"/>
                <a:gd name="T68" fmla="*/ 222 w 502"/>
                <a:gd name="T69" fmla="*/ 38 h 636"/>
                <a:gd name="T70" fmla="*/ 418 w 502"/>
                <a:gd name="T71" fmla="*/ 458 h 636"/>
                <a:gd name="T72" fmla="*/ 448 w 502"/>
                <a:gd name="T73" fmla="*/ 440 h 636"/>
                <a:gd name="T74" fmla="*/ 422 w 502"/>
                <a:gd name="T75" fmla="*/ 416 h 636"/>
                <a:gd name="T76" fmla="*/ 478 w 502"/>
                <a:gd name="T77" fmla="*/ 426 h 636"/>
                <a:gd name="T78" fmla="*/ 460 w 502"/>
                <a:gd name="T79" fmla="*/ 486 h 636"/>
                <a:gd name="T80" fmla="*/ 306 w 502"/>
                <a:gd name="T81" fmla="*/ 552 h 636"/>
                <a:gd name="T82" fmla="*/ 322 w 502"/>
                <a:gd name="T83" fmla="*/ 584 h 636"/>
                <a:gd name="T84" fmla="*/ 342 w 502"/>
                <a:gd name="T85" fmla="*/ 550 h 636"/>
                <a:gd name="T86" fmla="*/ 336 w 502"/>
                <a:gd name="T87" fmla="*/ 610 h 636"/>
                <a:gd name="T88" fmla="*/ 282 w 502"/>
                <a:gd name="T89" fmla="*/ 600 h 636"/>
                <a:gd name="T90" fmla="*/ 304 w 502"/>
                <a:gd name="T91" fmla="*/ 540 h 636"/>
                <a:gd name="T92" fmla="*/ 282 w 502"/>
                <a:gd name="T93" fmla="*/ 440 h 636"/>
                <a:gd name="T94" fmla="*/ 366 w 502"/>
                <a:gd name="T95" fmla="*/ 448 h 636"/>
                <a:gd name="T96" fmla="*/ 324 w 502"/>
                <a:gd name="T97" fmla="*/ 344 h 636"/>
                <a:gd name="T98" fmla="*/ 308 w 502"/>
                <a:gd name="T99" fmla="*/ 312 h 636"/>
                <a:gd name="T100" fmla="*/ 288 w 502"/>
                <a:gd name="T101" fmla="*/ 346 h 636"/>
                <a:gd name="T102" fmla="*/ 288 w 502"/>
                <a:gd name="T103" fmla="*/ 292 h 636"/>
                <a:gd name="T104" fmla="*/ 342 w 502"/>
                <a:gd name="T105" fmla="*/ 292 h 636"/>
                <a:gd name="T106" fmla="*/ 342 w 502"/>
                <a:gd name="T107" fmla="*/ 346 h 636"/>
                <a:gd name="T108" fmla="*/ 178 w 502"/>
                <a:gd name="T109" fmla="*/ 446 h 636"/>
                <a:gd name="T110" fmla="*/ 224 w 502"/>
                <a:gd name="T111" fmla="*/ 458 h 636"/>
                <a:gd name="T112" fmla="*/ 170 w 502"/>
                <a:gd name="T113" fmla="*/ 486 h 636"/>
                <a:gd name="T114" fmla="*/ 152 w 502"/>
                <a:gd name="T115" fmla="*/ 426 h 636"/>
                <a:gd name="T116" fmla="*/ 208 w 502"/>
                <a:gd name="T117" fmla="*/ 41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636">
                  <a:moveTo>
                    <a:pt x="486" y="408"/>
                  </a:moveTo>
                  <a:lnTo>
                    <a:pt x="486" y="408"/>
                  </a:lnTo>
                  <a:lnTo>
                    <a:pt x="476" y="400"/>
                  </a:lnTo>
                  <a:lnTo>
                    <a:pt x="466" y="396"/>
                  </a:lnTo>
                  <a:lnTo>
                    <a:pt x="456" y="392"/>
                  </a:lnTo>
                  <a:lnTo>
                    <a:pt x="444" y="390"/>
                  </a:lnTo>
                  <a:lnTo>
                    <a:pt x="434" y="392"/>
                  </a:lnTo>
                  <a:lnTo>
                    <a:pt x="422" y="396"/>
                  </a:lnTo>
                  <a:lnTo>
                    <a:pt x="412" y="400"/>
                  </a:lnTo>
                  <a:lnTo>
                    <a:pt x="404" y="408"/>
                  </a:lnTo>
                  <a:lnTo>
                    <a:pt x="404" y="408"/>
                  </a:lnTo>
                  <a:lnTo>
                    <a:pt x="394" y="420"/>
                  </a:lnTo>
                  <a:lnTo>
                    <a:pt x="388" y="436"/>
                  </a:lnTo>
                  <a:lnTo>
                    <a:pt x="388" y="436"/>
                  </a:lnTo>
                  <a:lnTo>
                    <a:pt x="374" y="432"/>
                  </a:lnTo>
                  <a:lnTo>
                    <a:pt x="364" y="428"/>
                  </a:lnTo>
                  <a:lnTo>
                    <a:pt x="354" y="422"/>
                  </a:lnTo>
                  <a:lnTo>
                    <a:pt x="346" y="416"/>
                  </a:lnTo>
                  <a:lnTo>
                    <a:pt x="346" y="416"/>
                  </a:lnTo>
                  <a:lnTo>
                    <a:pt x="340" y="410"/>
                  </a:lnTo>
                  <a:lnTo>
                    <a:pt x="336" y="400"/>
                  </a:lnTo>
                  <a:lnTo>
                    <a:pt x="332" y="388"/>
                  </a:lnTo>
                  <a:lnTo>
                    <a:pt x="328" y="376"/>
                  </a:lnTo>
                  <a:lnTo>
                    <a:pt x="328" y="376"/>
                  </a:lnTo>
                  <a:lnTo>
                    <a:pt x="338" y="372"/>
                  </a:lnTo>
                  <a:lnTo>
                    <a:pt x="350" y="366"/>
                  </a:lnTo>
                  <a:lnTo>
                    <a:pt x="350" y="366"/>
                  </a:lnTo>
                  <a:lnTo>
                    <a:pt x="350" y="372"/>
                  </a:lnTo>
                  <a:lnTo>
                    <a:pt x="354" y="376"/>
                  </a:lnTo>
                  <a:lnTo>
                    <a:pt x="358" y="380"/>
                  </a:lnTo>
                  <a:lnTo>
                    <a:pt x="364" y="380"/>
                  </a:lnTo>
                  <a:lnTo>
                    <a:pt x="398" y="380"/>
                  </a:lnTo>
                  <a:lnTo>
                    <a:pt x="398" y="380"/>
                  </a:lnTo>
                  <a:lnTo>
                    <a:pt x="404" y="378"/>
                  </a:lnTo>
                  <a:lnTo>
                    <a:pt x="408" y="376"/>
                  </a:lnTo>
                  <a:lnTo>
                    <a:pt x="412" y="370"/>
                  </a:lnTo>
                  <a:lnTo>
                    <a:pt x="414" y="364"/>
                  </a:lnTo>
                  <a:lnTo>
                    <a:pt x="414" y="276"/>
                  </a:lnTo>
                  <a:lnTo>
                    <a:pt x="418" y="276"/>
                  </a:lnTo>
                  <a:lnTo>
                    <a:pt x="418" y="276"/>
                  </a:lnTo>
                  <a:lnTo>
                    <a:pt x="424" y="276"/>
                  </a:lnTo>
                  <a:lnTo>
                    <a:pt x="430" y="272"/>
                  </a:lnTo>
                  <a:lnTo>
                    <a:pt x="432" y="268"/>
                  </a:lnTo>
                  <a:lnTo>
                    <a:pt x="434" y="260"/>
                  </a:lnTo>
                  <a:lnTo>
                    <a:pt x="434" y="186"/>
                  </a:lnTo>
                  <a:lnTo>
                    <a:pt x="434" y="186"/>
                  </a:lnTo>
                  <a:lnTo>
                    <a:pt x="432" y="180"/>
                  </a:lnTo>
                  <a:lnTo>
                    <a:pt x="430" y="176"/>
                  </a:lnTo>
                  <a:lnTo>
                    <a:pt x="424" y="172"/>
                  </a:lnTo>
                  <a:lnTo>
                    <a:pt x="418" y="170"/>
                  </a:lnTo>
                  <a:lnTo>
                    <a:pt x="414" y="170"/>
                  </a:lnTo>
                  <a:lnTo>
                    <a:pt x="414" y="146"/>
                  </a:lnTo>
                  <a:lnTo>
                    <a:pt x="414" y="146"/>
                  </a:lnTo>
                  <a:lnTo>
                    <a:pt x="412" y="132"/>
                  </a:lnTo>
                  <a:lnTo>
                    <a:pt x="410" y="122"/>
                  </a:lnTo>
                  <a:lnTo>
                    <a:pt x="406" y="112"/>
                  </a:lnTo>
                  <a:lnTo>
                    <a:pt x="398" y="104"/>
                  </a:lnTo>
                  <a:lnTo>
                    <a:pt x="390" y="98"/>
                  </a:lnTo>
                  <a:lnTo>
                    <a:pt x="380" y="92"/>
                  </a:lnTo>
                  <a:lnTo>
                    <a:pt x="370" y="90"/>
                  </a:lnTo>
                  <a:lnTo>
                    <a:pt x="356" y="88"/>
                  </a:lnTo>
                  <a:lnTo>
                    <a:pt x="232" y="88"/>
                  </a:lnTo>
                  <a:lnTo>
                    <a:pt x="232" y="70"/>
                  </a:lnTo>
                  <a:lnTo>
                    <a:pt x="232" y="70"/>
                  </a:lnTo>
                  <a:lnTo>
                    <a:pt x="242" y="62"/>
                  </a:lnTo>
                  <a:lnTo>
                    <a:pt x="242" y="62"/>
                  </a:lnTo>
                  <a:lnTo>
                    <a:pt x="248" y="58"/>
                  </a:lnTo>
                  <a:lnTo>
                    <a:pt x="250" y="52"/>
                  </a:lnTo>
                  <a:lnTo>
                    <a:pt x="252" y="44"/>
                  </a:lnTo>
                  <a:lnTo>
                    <a:pt x="254" y="38"/>
                  </a:lnTo>
                  <a:lnTo>
                    <a:pt x="254" y="38"/>
                  </a:lnTo>
                  <a:lnTo>
                    <a:pt x="252" y="30"/>
                  </a:lnTo>
                  <a:lnTo>
                    <a:pt x="250" y="24"/>
                  </a:lnTo>
                  <a:lnTo>
                    <a:pt x="248" y="16"/>
                  </a:lnTo>
                  <a:lnTo>
                    <a:pt x="242" y="12"/>
                  </a:lnTo>
                  <a:lnTo>
                    <a:pt x="242" y="12"/>
                  </a:lnTo>
                  <a:lnTo>
                    <a:pt x="238" y="6"/>
                  </a:lnTo>
                  <a:lnTo>
                    <a:pt x="230" y="4"/>
                  </a:lnTo>
                  <a:lnTo>
                    <a:pt x="224" y="2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0" y="2"/>
                  </a:lnTo>
                  <a:lnTo>
                    <a:pt x="204" y="4"/>
                  </a:lnTo>
                  <a:lnTo>
                    <a:pt x="196" y="6"/>
                  </a:lnTo>
                  <a:lnTo>
                    <a:pt x="192" y="12"/>
                  </a:lnTo>
                  <a:lnTo>
                    <a:pt x="192" y="12"/>
                  </a:lnTo>
                  <a:lnTo>
                    <a:pt x="186" y="16"/>
                  </a:lnTo>
                  <a:lnTo>
                    <a:pt x="184" y="24"/>
                  </a:lnTo>
                  <a:lnTo>
                    <a:pt x="182" y="30"/>
                  </a:lnTo>
                  <a:lnTo>
                    <a:pt x="180" y="38"/>
                  </a:lnTo>
                  <a:lnTo>
                    <a:pt x="180" y="38"/>
                  </a:lnTo>
                  <a:lnTo>
                    <a:pt x="182" y="44"/>
                  </a:lnTo>
                  <a:lnTo>
                    <a:pt x="184" y="52"/>
                  </a:lnTo>
                  <a:lnTo>
                    <a:pt x="186" y="58"/>
                  </a:lnTo>
                  <a:lnTo>
                    <a:pt x="192" y="62"/>
                  </a:lnTo>
                  <a:lnTo>
                    <a:pt x="192" y="62"/>
                  </a:lnTo>
                  <a:lnTo>
                    <a:pt x="200" y="70"/>
                  </a:lnTo>
                  <a:lnTo>
                    <a:pt x="200" y="88"/>
                  </a:lnTo>
                  <a:lnTo>
                    <a:pt x="76" y="88"/>
                  </a:lnTo>
                  <a:lnTo>
                    <a:pt x="76" y="88"/>
                  </a:lnTo>
                  <a:lnTo>
                    <a:pt x="64" y="90"/>
                  </a:lnTo>
                  <a:lnTo>
                    <a:pt x="52" y="92"/>
                  </a:lnTo>
                  <a:lnTo>
                    <a:pt x="42" y="98"/>
                  </a:lnTo>
                  <a:lnTo>
                    <a:pt x="34" y="104"/>
                  </a:lnTo>
                  <a:lnTo>
                    <a:pt x="28" y="112"/>
                  </a:lnTo>
                  <a:lnTo>
                    <a:pt x="24" y="122"/>
                  </a:lnTo>
                  <a:lnTo>
                    <a:pt x="20" y="132"/>
                  </a:lnTo>
                  <a:lnTo>
                    <a:pt x="20" y="146"/>
                  </a:lnTo>
                  <a:lnTo>
                    <a:pt x="20" y="170"/>
                  </a:lnTo>
                  <a:lnTo>
                    <a:pt x="16" y="170"/>
                  </a:lnTo>
                  <a:lnTo>
                    <a:pt x="16" y="170"/>
                  </a:lnTo>
                  <a:lnTo>
                    <a:pt x="10" y="172"/>
                  </a:lnTo>
                  <a:lnTo>
                    <a:pt x="4" y="176"/>
                  </a:lnTo>
                  <a:lnTo>
                    <a:pt x="0" y="180"/>
                  </a:lnTo>
                  <a:lnTo>
                    <a:pt x="0" y="186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0" y="268"/>
                  </a:lnTo>
                  <a:lnTo>
                    <a:pt x="4" y="272"/>
                  </a:lnTo>
                  <a:lnTo>
                    <a:pt x="10" y="276"/>
                  </a:lnTo>
                  <a:lnTo>
                    <a:pt x="16" y="276"/>
                  </a:lnTo>
                  <a:lnTo>
                    <a:pt x="20" y="276"/>
                  </a:lnTo>
                  <a:lnTo>
                    <a:pt x="20" y="364"/>
                  </a:lnTo>
                  <a:lnTo>
                    <a:pt x="20" y="364"/>
                  </a:lnTo>
                  <a:lnTo>
                    <a:pt x="22" y="370"/>
                  </a:lnTo>
                  <a:lnTo>
                    <a:pt x="24" y="376"/>
                  </a:lnTo>
                  <a:lnTo>
                    <a:pt x="30" y="378"/>
                  </a:lnTo>
                  <a:lnTo>
                    <a:pt x="36" y="380"/>
                  </a:lnTo>
                  <a:lnTo>
                    <a:pt x="168" y="380"/>
                  </a:lnTo>
                  <a:lnTo>
                    <a:pt x="168" y="380"/>
                  </a:lnTo>
                  <a:lnTo>
                    <a:pt x="174" y="378"/>
                  </a:lnTo>
                  <a:lnTo>
                    <a:pt x="180" y="376"/>
                  </a:lnTo>
                  <a:lnTo>
                    <a:pt x="182" y="370"/>
                  </a:lnTo>
                  <a:lnTo>
                    <a:pt x="184" y="364"/>
                  </a:lnTo>
                  <a:lnTo>
                    <a:pt x="184" y="364"/>
                  </a:lnTo>
                  <a:lnTo>
                    <a:pt x="182" y="358"/>
                  </a:lnTo>
                  <a:lnTo>
                    <a:pt x="180" y="352"/>
                  </a:lnTo>
                  <a:lnTo>
                    <a:pt x="174" y="350"/>
                  </a:lnTo>
                  <a:lnTo>
                    <a:pt x="168" y="348"/>
                  </a:lnTo>
                  <a:lnTo>
                    <a:pt x="52" y="348"/>
                  </a:lnTo>
                  <a:lnTo>
                    <a:pt x="52" y="260"/>
                  </a:lnTo>
                  <a:lnTo>
                    <a:pt x="52" y="260"/>
                  </a:lnTo>
                  <a:lnTo>
                    <a:pt x="50" y="254"/>
                  </a:lnTo>
                  <a:lnTo>
                    <a:pt x="48" y="250"/>
                  </a:lnTo>
                  <a:lnTo>
                    <a:pt x="42" y="246"/>
                  </a:lnTo>
                  <a:lnTo>
                    <a:pt x="36" y="244"/>
                  </a:lnTo>
                  <a:lnTo>
                    <a:pt x="32" y="244"/>
                  </a:lnTo>
                  <a:lnTo>
                    <a:pt x="32" y="202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42" y="202"/>
                  </a:lnTo>
                  <a:lnTo>
                    <a:pt x="48" y="198"/>
                  </a:lnTo>
                  <a:lnTo>
                    <a:pt x="50" y="192"/>
                  </a:lnTo>
                  <a:lnTo>
                    <a:pt x="52" y="186"/>
                  </a:lnTo>
                  <a:lnTo>
                    <a:pt x="52" y="146"/>
                  </a:lnTo>
                  <a:lnTo>
                    <a:pt x="52" y="146"/>
                  </a:lnTo>
                  <a:lnTo>
                    <a:pt x="54" y="134"/>
                  </a:lnTo>
                  <a:lnTo>
                    <a:pt x="58" y="126"/>
                  </a:lnTo>
                  <a:lnTo>
                    <a:pt x="66" y="122"/>
                  </a:lnTo>
                  <a:lnTo>
                    <a:pt x="76" y="120"/>
                  </a:lnTo>
                  <a:lnTo>
                    <a:pt x="356" y="120"/>
                  </a:lnTo>
                  <a:lnTo>
                    <a:pt x="356" y="120"/>
                  </a:lnTo>
                  <a:lnTo>
                    <a:pt x="368" y="122"/>
                  </a:lnTo>
                  <a:lnTo>
                    <a:pt x="376" y="126"/>
                  </a:lnTo>
                  <a:lnTo>
                    <a:pt x="380" y="134"/>
                  </a:lnTo>
                  <a:lnTo>
                    <a:pt x="382" y="146"/>
                  </a:lnTo>
                  <a:lnTo>
                    <a:pt x="382" y="186"/>
                  </a:lnTo>
                  <a:lnTo>
                    <a:pt x="382" y="186"/>
                  </a:lnTo>
                  <a:lnTo>
                    <a:pt x="382" y="192"/>
                  </a:lnTo>
                  <a:lnTo>
                    <a:pt x="386" y="198"/>
                  </a:lnTo>
                  <a:lnTo>
                    <a:pt x="392" y="202"/>
                  </a:lnTo>
                  <a:lnTo>
                    <a:pt x="398" y="202"/>
                  </a:lnTo>
                  <a:lnTo>
                    <a:pt x="402" y="202"/>
                  </a:lnTo>
                  <a:lnTo>
                    <a:pt x="402" y="244"/>
                  </a:lnTo>
                  <a:lnTo>
                    <a:pt x="398" y="244"/>
                  </a:lnTo>
                  <a:lnTo>
                    <a:pt x="398" y="244"/>
                  </a:lnTo>
                  <a:lnTo>
                    <a:pt x="392" y="246"/>
                  </a:lnTo>
                  <a:lnTo>
                    <a:pt x="386" y="250"/>
                  </a:lnTo>
                  <a:lnTo>
                    <a:pt x="382" y="254"/>
                  </a:lnTo>
                  <a:lnTo>
                    <a:pt x="382" y="260"/>
                  </a:lnTo>
                  <a:lnTo>
                    <a:pt x="382" y="348"/>
                  </a:lnTo>
                  <a:lnTo>
                    <a:pt x="364" y="348"/>
                  </a:lnTo>
                  <a:lnTo>
                    <a:pt x="364" y="348"/>
                  </a:lnTo>
                  <a:lnTo>
                    <a:pt x="364" y="348"/>
                  </a:lnTo>
                  <a:lnTo>
                    <a:pt x="364" y="348"/>
                  </a:lnTo>
                  <a:lnTo>
                    <a:pt x="370" y="334"/>
                  </a:lnTo>
                  <a:lnTo>
                    <a:pt x="372" y="318"/>
                  </a:lnTo>
                  <a:lnTo>
                    <a:pt x="372" y="318"/>
                  </a:lnTo>
                  <a:lnTo>
                    <a:pt x="372" y="308"/>
                  </a:lnTo>
                  <a:lnTo>
                    <a:pt x="368" y="296"/>
                  </a:lnTo>
                  <a:lnTo>
                    <a:pt x="362" y="288"/>
                  </a:lnTo>
                  <a:lnTo>
                    <a:pt x="356" y="278"/>
                  </a:lnTo>
                  <a:lnTo>
                    <a:pt x="356" y="278"/>
                  </a:lnTo>
                  <a:lnTo>
                    <a:pt x="346" y="270"/>
                  </a:lnTo>
                  <a:lnTo>
                    <a:pt x="336" y="266"/>
                  </a:lnTo>
                  <a:lnTo>
                    <a:pt x="326" y="262"/>
                  </a:lnTo>
                  <a:lnTo>
                    <a:pt x="314" y="262"/>
                  </a:lnTo>
                  <a:lnTo>
                    <a:pt x="304" y="262"/>
                  </a:lnTo>
                  <a:lnTo>
                    <a:pt x="294" y="266"/>
                  </a:lnTo>
                  <a:lnTo>
                    <a:pt x="284" y="270"/>
                  </a:lnTo>
                  <a:lnTo>
                    <a:pt x="274" y="278"/>
                  </a:lnTo>
                  <a:lnTo>
                    <a:pt x="274" y="278"/>
                  </a:lnTo>
                  <a:lnTo>
                    <a:pt x="268" y="288"/>
                  </a:lnTo>
                  <a:lnTo>
                    <a:pt x="262" y="296"/>
                  </a:lnTo>
                  <a:lnTo>
                    <a:pt x="258" y="308"/>
                  </a:lnTo>
                  <a:lnTo>
                    <a:pt x="258" y="318"/>
                  </a:lnTo>
                  <a:lnTo>
                    <a:pt x="258" y="318"/>
                  </a:lnTo>
                  <a:lnTo>
                    <a:pt x="258" y="330"/>
                  </a:lnTo>
                  <a:lnTo>
                    <a:pt x="262" y="342"/>
                  </a:lnTo>
                  <a:lnTo>
                    <a:pt x="268" y="350"/>
                  </a:lnTo>
                  <a:lnTo>
                    <a:pt x="274" y="360"/>
                  </a:lnTo>
                  <a:lnTo>
                    <a:pt x="274" y="360"/>
                  </a:lnTo>
                  <a:lnTo>
                    <a:pt x="288" y="370"/>
                  </a:lnTo>
                  <a:lnTo>
                    <a:pt x="302" y="376"/>
                  </a:lnTo>
                  <a:lnTo>
                    <a:pt x="302" y="376"/>
                  </a:lnTo>
                  <a:lnTo>
                    <a:pt x="298" y="388"/>
                  </a:lnTo>
                  <a:lnTo>
                    <a:pt x="294" y="400"/>
                  </a:lnTo>
                  <a:lnTo>
                    <a:pt x="290" y="410"/>
                  </a:lnTo>
                  <a:lnTo>
                    <a:pt x="284" y="416"/>
                  </a:lnTo>
                  <a:lnTo>
                    <a:pt x="284" y="416"/>
                  </a:lnTo>
                  <a:lnTo>
                    <a:pt x="276" y="422"/>
                  </a:lnTo>
                  <a:lnTo>
                    <a:pt x="266" y="428"/>
                  </a:lnTo>
                  <a:lnTo>
                    <a:pt x="256" y="432"/>
                  </a:lnTo>
                  <a:lnTo>
                    <a:pt x="242" y="436"/>
                  </a:lnTo>
                  <a:lnTo>
                    <a:pt x="242" y="436"/>
                  </a:lnTo>
                  <a:lnTo>
                    <a:pt x="236" y="420"/>
                  </a:lnTo>
                  <a:lnTo>
                    <a:pt x="226" y="408"/>
                  </a:lnTo>
                  <a:lnTo>
                    <a:pt x="226" y="408"/>
                  </a:lnTo>
                  <a:lnTo>
                    <a:pt x="218" y="400"/>
                  </a:lnTo>
                  <a:lnTo>
                    <a:pt x="208" y="396"/>
                  </a:lnTo>
                  <a:lnTo>
                    <a:pt x="196" y="392"/>
                  </a:lnTo>
                  <a:lnTo>
                    <a:pt x="186" y="390"/>
                  </a:lnTo>
                  <a:lnTo>
                    <a:pt x="174" y="392"/>
                  </a:lnTo>
                  <a:lnTo>
                    <a:pt x="164" y="396"/>
                  </a:lnTo>
                  <a:lnTo>
                    <a:pt x="154" y="400"/>
                  </a:lnTo>
                  <a:lnTo>
                    <a:pt x="144" y="408"/>
                  </a:lnTo>
                  <a:lnTo>
                    <a:pt x="144" y="408"/>
                  </a:lnTo>
                  <a:lnTo>
                    <a:pt x="138" y="416"/>
                  </a:lnTo>
                  <a:lnTo>
                    <a:pt x="132" y="426"/>
                  </a:lnTo>
                  <a:lnTo>
                    <a:pt x="130" y="438"/>
                  </a:lnTo>
                  <a:lnTo>
                    <a:pt x="128" y="448"/>
                  </a:lnTo>
                  <a:lnTo>
                    <a:pt x="128" y="448"/>
                  </a:lnTo>
                  <a:lnTo>
                    <a:pt x="130" y="460"/>
                  </a:lnTo>
                  <a:lnTo>
                    <a:pt x="132" y="470"/>
                  </a:lnTo>
                  <a:lnTo>
                    <a:pt x="138" y="480"/>
                  </a:lnTo>
                  <a:lnTo>
                    <a:pt x="144" y="490"/>
                  </a:lnTo>
                  <a:lnTo>
                    <a:pt x="144" y="490"/>
                  </a:lnTo>
                  <a:lnTo>
                    <a:pt x="154" y="496"/>
                  </a:lnTo>
                  <a:lnTo>
                    <a:pt x="164" y="502"/>
                  </a:lnTo>
                  <a:lnTo>
                    <a:pt x="174" y="504"/>
                  </a:lnTo>
                  <a:lnTo>
                    <a:pt x="186" y="506"/>
                  </a:lnTo>
                  <a:lnTo>
                    <a:pt x="196" y="504"/>
                  </a:lnTo>
                  <a:lnTo>
                    <a:pt x="208" y="502"/>
                  </a:lnTo>
                  <a:lnTo>
                    <a:pt x="218" y="496"/>
                  </a:lnTo>
                  <a:lnTo>
                    <a:pt x="226" y="490"/>
                  </a:lnTo>
                  <a:lnTo>
                    <a:pt x="226" y="490"/>
                  </a:lnTo>
                  <a:lnTo>
                    <a:pt x="236" y="476"/>
                  </a:lnTo>
                  <a:lnTo>
                    <a:pt x="242" y="462"/>
                  </a:lnTo>
                  <a:lnTo>
                    <a:pt x="242" y="462"/>
                  </a:lnTo>
                  <a:lnTo>
                    <a:pt x="256" y="464"/>
                  </a:lnTo>
                  <a:lnTo>
                    <a:pt x="266" y="468"/>
                  </a:lnTo>
                  <a:lnTo>
                    <a:pt x="276" y="474"/>
                  </a:lnTo>
                  <a:lnTo>
                    <a:pt x="284" y="480"/>
                  </a:lnTo>
                  <a:lnTo>
                    <a:pt x="284" y="480"/>
                  </a:lnTo>
                  <a:lnTo>
                    <a:pt x="290" y="488"/>
                  </a:lnTo>
                  <a:lnTo>
                    <a:pt x="294" y="496"/>
                  </a:lnTo>
                  <a:lnTo>
                    <a:pt x="298" y="508"/>
                  </a:lnTo>
                  <a:lnTo>
                    <a:pt x="302" y="522"/>
                  </a:lnTo>
                  <a:lnTo>
                    <a:pt x="302" y="522"/>
                  </a:lnTo>
                  <a:lnTo>
                    <a:pt x="288" y="528"/>
                  </a:lnTo>
                  <a:lnTo>
                    <a:pt x="274" y="538"/>
                  </a:lnTo>
                  <a:lnTo>
                    <a:pt x="274" y="538"/>
                  </a:lnTo>
                  <a:lnTo>
                    <a:pt x="266" y="546"/>
                  </a:lnTo>
                  <a:lnTo>
                    <a:pt x="262" y="556"/>
                  </a:lnTo>
                  <a:lnTo>
                    <a:pt x="258" y="566"/>
                  </a:lnTo>
                  <a:lnTo>
                    <a:pt x="258" y="578"/>
                  </a:lnTo>
                  <a:lnTo>
                    <a:pt x="258" y="588"/>
                  </a:lnTo>
                  <a:lnTo>
                    <a:pt x="262" y="600"/>
                  </a:lnTo>
                  <a:lnTo>
                    <a:pt x="266" y="610"/>
                  </a:lnTo>
                  <a:lnTo>
                    <a:pt x="274" y="618"/>
                  </a:lnTo>
                  <a:lnTo>
                    <a:pt x="274" y="618"/>
                  </a:lnTo>
                  <a:lnTo>
                    <a:pt x="284" y="626"/>
                  </a:lnTo>
                  <a:lnTo>
                    <a:pt x="294" y="632"/>
                  </a:lnTo>
                  <a:lnTo>
                    <a:pt x="304" y="634"/>
                  </a:lnTo>
                  <a:lnTo>
                    <a:pt x="314" y="636"/>
                  </a:lnTo>
                  <a:lnTo>
                    <a:pt x="314" y="636"/>
                  </a:lnTo>
                  <a:lnTo>
                    <a:pt x="326" y="634"/>
                  </a:lnTo>
                  <a:lnTo>
                    <a:pt x="336" y="632"/>
                  </a:lnTo>
                  <a:lnTo>
                    <a:pt x="346" y="626"/>
                  </a:lnTo>
                  <a:lnTo>
                    <a:pt x="356" y="618"/>
                  </a:lnTo>
                  <a:lnTo>
                    <a:pt x="356" y="618"/>
                  </a:lnTo>
                  <a:lnTo>
                    <a:pt x="364" y="610"/>
                  </a:lnTo>
                  <a:lnTo>
                    <a:pt x="368" y="600"/>
                  </a:lnTo>
                  <a:lnTo>
                    <a:pt x="372" y="588"/>
                  </a:lnTo>
                  <a:lnTo>
                    <a:pt x="372" y="578"/>
                  </a:lnTo>
                  <a:lnTo>
                    <a:pt x="372" y="566"/>
                  </a:lnTo>
                  <a:lnTo>
                    <a:pt x="368" y="556"/>
                  </a:lnTo>
                  <a:lnTo>
                    <a:pt x="364" y="546"/>
                  </a:lnTo>
                  <a:lnTo>
                    <a:pt x="356" y="538"/>
                  </a:lnTo>
                  <a:lnTo>
                    <a:pt x="356" y="538"/>
                  </a:lnTo>
                  <a:lnTo>
                    <a:pt x="342" y="528"/>
                  </a:lnTo>
                  <a:lnTo>
                    <a:pt x="328" y="522"/>
                  </a:lnTo>
                  <a:lnTo>
                    <a:pt x="328" y="522"/>
                  </a:lnTo>
                  <a:lnTo>
                    <a:pt x="332" y="508"/>
                  </a:lnTo>
                  <a:lnTo>
                    <a:pt x="336" y="496"/>
                  </a:lnTo>
                  <a:lnTo>
                    <a:pt x="340" y="488"/>
                  </a:lnTo>
                  <a:lnTo>
                    <a:pt x="346" y="480"/>
                  </a:lnTo>
                  <a:lnTo>
                    <a:pt x="346" y="480"/>
                  </a:lnTo>
                  <a:lnTo>
                    <a:pt x="354" y="474"/>
                  </a:lnTo>
                  <a:lnTo>
                    <a:pt x="364" y="468"/>
                  </a:lnTo>
                  <a:lnTo>
                    <a:pt x="374" y="464"/>
                  </a:lnTo>
                  <a:lnTo>
                    <a:pt x="388" y="462"/>
                  </a:lnTo>
                  <a:lnTo>
                    <a:pt x="388" y="462"/>
                  </a:lnTo>
                  <a:lnTo>
                    <a:pt x="394" y="476"/>
                  </a:lnTo>
                  <a:lnTo>
                    <a:pt x="404" y="490"/>
                  </a:lnTo>
                  <a:lnTo>
                    <a:pt x="404" y="490"/>
                  </a:lnTo>
                  <a:lnTo>
                    <a:pt x="412" y="496"/>
                  </a:lnTo>
                  <a:lnTo>
                    <a:pt x="422" y="502"/>
                  </a:lnTo>
                  <a:lnTo>
                    <a:pt x="434" y="504"/>
                  </a:lnTo>
                  <a:lnTo>
                    <a:pt x="444" y="506"/>
                  </a:lnTo>
                  <a:lnTo>
                    <a:pt x="456" y="504"/>
                  </a:lnTo>
                  <a:lnTo>
                    <a:pt x="466" y="502"/>
                  </a:lnTo>
                  <a:lnTo>
                    <a:pt x="476" y="496"/>
                  </a:lnTo>
                  <a:lnTo>
                    <a:pt x="486" y="490"/>
                  </a:lnTo>
                  <a:lnTo>
                    <a:pt x="486" y="490"/>
                  </a:lnTo>
                  <a:lnTo>
                    <a:pt x="492" y="480"/>
                  </a:lnTo>
                  <a:lnTo>
                    <a:pt x="498" y="470"/>
                  </a:lnTo>
                  <a:lnTo>
                    <a:pt x="500" y="460"/>
                  </a:lnTo>
                  <a:lnTo>
                    <a:pt x="502" y="448"/>
                  </a:lnTo>
                  <a:lnTo>
                    <a:pt x="502" y="448"/>
                  </a:lnTo>
                  <a:lnTo>
                    <a:pt x="500" y="438"/>
                  </a:lnTo>
                  <a:lnTo>
                    <a:pt x="498" y="426"/>
                  </a:lnTo>
                  <a:lnTo>
                    <a:pt x="492" y="416"/>
                  </a:lnTo>
                  <a:lnTo>
                    <a:pt x="486" y="408"/>
                  </a:lnTo>
                  <a:lnTo>
                    <a:pt x="486" y="408"/>
                  </a:lnTo>
                  <a:close/>
                  <a:moveTo>
                    <a:pt x="220" y="40"/>
                  </a:moveTo>
                  <a:lnTo>
                    <a:pt x="220" y="40"/>
                  </a:lnTo>
                  <a:lnTo>
                    <a:pt x="216" y="42"/>
                  </a:lnTo>
                  <a:lnTo>
                    <a:pt x="216" y="42"/>
                  </a:lnTo>
                  <a:lnTo>
                    <a:pt x="214" y="40"/>
                  </a:lnTo>
                  <a:lnTo>
                    <a:pt x="214" y="40"/>
                  </a:lnTo>
                  <a:lnTo>
                    <a:pt x="212" y="38"/>
                  </a:lnTo>
                  <a:lnTo>
                    <a:pt x="212" y="38"/>
                  </a:lnTo>
                  <a:lnTo>
                    <a:pt x="214" y="34"/>
                  </a:lnTo>
                  <a:lnTo>
                    <a:pt x="214" y="34"/>
                  </a:lnTo>
                  <a:lnTo>
                    <a:pt x="216" y="32"/>
                  </a:lnTo>
                  <a:lnTo>
                    <a:pt x="216" y="32"/>
                  </a:lnTo>
                  <a:lnTo>
                    <a:pt x="220" y="34"/>
                  </a:lnTo>
                  <a:lnTo>
                    <a:pt x="220" y="3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0" y="40"/>
                  </a:lnTo>
                  <a:lnTo>
                    <a:pt x="220" y="40"/>
                  </a:lnTo>
                  <a:close/>
                  <a:moveTo>
                    <a:pt x="416" y="476"/>
                  </a:moveTo>
                  <a:lnTo>
                    <a:pt x="416" y="476"/>
                  </a:lnTo>
                  <a:lnTo>
                    <a:pt x="410" y="468"/>
                  </a:lnTo>
                  <a:lnTo>
                    <a:pt x="406" y="458"/>
                  </a:lnTo>
                  <a:lnTo>
                    <a:pt x="406" y="458"/>
                  </a:lnTo>
                  <a:lnTo>
                    <a:pt x="418" y="458"/>
                  </a:lnTo>
                  <a:lnTo>
                    <a:pt x="418" y="458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48" y="456"/>
                  </a:lnTo>
                  <a:lnTo>
                    <a:pt x="450" y="454"/>
                  </a:lnTo>
                  <a:lnTo>
                    <a:pt x="452" y="452"/>
                  </a:lnTo>
                  <a:lnTo>
                    <a:pt x="454" y="448"/>
                  </a:lnTo>
                  <a:lnTo>
                    <a:pt x="454" y="448"/>
                  </a:lnTo>
                  <a:lnTo>
                    <a:pt x="452" y="446"/>
                  </a:lnTo>
                  <a:lnTo>
                    <a:pt x="452" y="442"/>
                  </a:lnTo>
                  <a:lnTo>
                    <a:pt x="448" y="440"/>
                  </a:lnTo>
                  <a:lnTo>
                    <a:pt x="446" y="440"/>
                  </a:lnTo>
                  <a:lnTo>
                    <a:pt x="446" y="440"/>
                  </a:lnTo>
                  <a:lnTo>
                    <a:pt x="420" y="440"/>
                  </a:lnTo>
                  <a:lnTo>
                    <a:pt x="420" y="440"/>
                  </a:lnTo>
                  <a:lnTo>
                    <a:pt x="406" y="438"/>
                  </a:lnTo>
                  <a:lnTo>
                    <a:pt x="406" y="438"/>
                  </a:lnTo>
                  <a:lnTo>
                    <a:pt x="410" y="428"/>
                  </a:lnTo>
                  <a:lnTo>
                    <a:pt x="416" y="420"/>
                  </a:lnTo>
                  <a:lnTo>
                    <a:pt x="416" y="420"/>
                  </a:lnTo>
                  <a:lnTo>
                    <a:pt x="422" y="416"/>
                  </a:lnTo>
                  <a:lnTo>
                    <a:pt x="430" y="412"/>
                  </a:lnTo>
                  <a:lnTo>
                    <a:pt x="436" y="410"/>
                  </a:lnTo>
                  <a:lnTo>
                    <a:pt x="444" y="408"/>
                  </a:lnTo>
                  <a:lnTo>
                    <a:pt x="444" y="408"/>
                  </a:lnTo>
                  <a:lnTo>
                    <a:pt x="452" y="410"/>
                  </a:lnTo>
                  <a:lnTo>
                    <a:pt x="460" y="412"/>
                  </a:lnTo>
                  <a:lnTo>
                    <a:pt x="466" y="416"/>
                  </a:lnTo>
                  <a:lnTo>
                    <a:pt x="472" y="420"/>
                  </a:lnTo>
                  <a:lnTo>
                    <a:pt x="472" y="420"/>
                  </a:lnTo>
                  <a:lnTo>
                    <a:pt x="478" y="426"/>
                  </a:lnTo>
                  <a:lnTo>
                    <a:pt x="480" y="434"/>
                  </a:lnTo>
                  <a:lnTo>
                    <a:pt x="484" y="440"/>
                  </a:lnTo>
                  <a:lnTo>
                    <a:pt x="484" y="448"/>
                  </a:lnTo>
                  <a:lnTo>
                    <a:pt x="484" y="456"/>
                  </a:lnTo>
                  <a:lnTo>
                    <a:pt x="480" y="464"/>
                  </a:lnTo>
                  <a:lnTo>
                    <a:pt x="478" y="470"/>
                  </a:lnTo>
                  <a:lnTo>
                    <a:pt x="472" y="476"/>
                  </a:lnTo>
                  <a:lnTo>
                    <a:pt x="472" y="476"/>
                  </a:lnTo>
                  <a:lnTo>
                    <a:pt x="466" y="482"/>
                  </a:lnTo>
                  <a:lnTo>
                    <a:pt x="460" y="486"/>
                  </a:lnTo>
                  <a:lnTo>
                    <a:pt x="452" y="488"/>
                  </a:lnTo>
                  <a:lnTo>
                    <a:pt x="444" y="488"/>
                  </a:lnTo>
                  <a:lnTo>
                    <a:pt x="436" y="488"/>
                  </a:lnTo>
                  <a:lnTo>
                    <a:pt x="430" y="486"/>
                  </a:lnTo>
                  <a:lnTo>
                    <a:pt x="422" y="482"/>
                  </a:lnTo>
                  <a:lnTo>
                    <a:pt x="416" y="476"/>
                  </a:lnTo>
                  <a:lnTo>
                    <a:pt x="416" y="476"/>
                  </a:lnTo>
                  <a:close/>
                  <a:moveTo>
                    <a:pt x="304" y="540"/>
                  </a:moveTo>
                  <a:lnTo>
                    <a:pt x="304" y="540"/>
                  </a:lnTo>
                  <a:lnTo>
                    <a:pt x="306" y="552"/>
                  </a:lnTo>
                  <a:lnTo>
                    <a:pt x="306" y="552"/>
                  </a:lnTo>
                  <a:lnTo>
                    <a:pt x="306" y="578"/>
                  </a:lnTo>
                  <a:lnTo>
                    <a:pt x="306" y="578"/>
                  </a:lnTo>
                  <a:lnTo>
                    <a:pt x="306" y="582"/>
                  </a:lnTo>
                  <a:lnTo>
                    <a:pt x="308" y="584"/>
                  </a:lnTo>
                  <a:lnTo>
                    <a:pt x="312" y="586"/>
                  </a:lnTo>
                  <a:lnTo>
                    <a:pt x="314" y="586"/>
                  </a:lnTo>
                  <a:lnTo>
                    <a:pt x="314" y="586"/>
                  </a:lnTo>
                  <a:lnTo>
                    <a:pt x="318" y="586"/>
                  </a:lnTo>
                  <a:lnTo>
                    <a:pt x="322" y="584"/>
                  </a:lnTo>
                  <a:lnTo>
                    <a:pt x="324" y="582"/>
                  </a:lnTo>
                  <a:lnTo>
                    <a:pt x="324" y="578"/>
                  </a:lnTo>
                  <a:lnTo>
                    <a:pt x="324" y="578"/>
                  </a:lnTo>
                  <a:lnTo>
                    <a:pt x="324" y="552"/>
                  </a:lnTo>
                  <a:lnTo>
                    <a:pt x="324" y="552"/>
                  </a:lnTo>
                  <a:lnTo>
                    <a:pt x="326" y="540"/>
                  </a:lnTo>
                  <a:lnTo>
                    <a:pt x="326" y="540"/>
                  </a:lnTo>
                  <a:lnTo>
                    <a:pt x="334" y="544"/>
                  </a:lnTo>
                  <a:lnTo>
                    <a:pt x="342" y="550"/>
                  </a:lnTo>
                  <a:lnTo>
                    <a:pt x="342" y="550"/>
                  </a:lnTo>
                  <a:lnTo>
                    <a:pt x="348" y="556"/>
                  </a:lnTo>
                  <a:lnTo>
                    <a:pt x="352" y="562"/>
                  </a:lnTo>
                  <a:lnTo>
                    <a:pt x="354" y="570"/>
                  </a:lnTo>
                  <a:lnTo>
                    <a:pt x="354" y="578"/>
                  </a:lnTo>
                  <a:lnTo>
                    <a:pt x="354" y="586"/>
                  </a:lnTo>
                  <a:lnTo>
                    <a:pt x="352" y="592"/>
                  </a:lnTo>
                  <a:lnTo>
                    <a:pt x="348" y="600"/>
                  </a:lnTo>
                  <a:lnTo>
                    <a:pt x="342" y="606"/>
                  </a:lnTo>
                  <a:lnTo>
                    <a:pt x="342" y="606"/>
                  </a:lnTo>
                  <a:lnTo>
                    <a:pt x="336" y="610"/>
                  </a:lnTo>
                  <a:lnTo>
                    <a:pt x="330" y="614"/>
                  </a:lnTo>
                  <a:lnTo>
                    <a:pt x="322" y="616"/>
                  </a:lnTo>
                  <a:lnTo>
                    <a:pt x="314" y="618"/>
                  </a:lnTo>
                  <a:lnTo>
                    <a:pt x="314" y="618"/>
                  </a:lnTo>
                  <a:lnTo>
                    <a:pt x="308" y="616"/>
                  </a:lnTo>
                  <a:lnTo>
                    <a:pt x="300" y="614"/>
                  </a:lnTo>
                  <a:lnTo>
                    <a:pt x="294" y="610"/>
                  </a:lnTo>
                  <a:lnTo>
                    <a:pt x="288" y="606"/>
                  </a:lnTo>
                  <a:lnTo>
                    <a:pt x="288" y="606"/>
                  </a:lnTo>
                  <a:lnTo>
                    <a:pt x="282" y="600"/>
                  </a:lnTo>
                  <a:lnTo>
                    <a:pt x="278" y="592"/>
                  </a:lnTo>
                  <a:lnTo>
                    <a:pt x="276" y="586"/>
                  </a:lnTo>
                  <a:lnTo>
                    <a:pt x="276" y="578"/>
                  </a:lnTo>
                  <a:lnTo>
                    <a:pt x="276" y="570"/>
                  </a:lnTo>
                  <a:lnTo>
                    <a:pt x="278" y="562"/>
                  </a:lnTo>
                  <a:lnTo>
                    <a:pt x="282" y="556"/>
                  </a:lnTo>
                  <a:lnTo>
                    <a:pt x="288" y="550"/>
                  </a:lnTo>
                  <a:lnTo>
                    <a:pt x="288" y="550"/>
                  </a:lnTo>
                  <a:lnTo>
                    <a:pt x="296" y="544"/>
                  </a:lnTo>
                  <a:lnTo>
                    <a:pt x="304" y="540"/>
                  </a:lnTo>
                  <a:lnTo>
                    <a:pt x="304" y="540"/>
                  </a:lnTo>
                  <a:close/>
                  <a:moveTo>
                    <a:pt x="314" y="500"/>
                  </a:moveTo>
                  <a:lnTo>
                    <a:pt x="314" y="500"/>
                  </a:lnTo>
                  <a:lnTo>
                    <a:pt x="306" y="482"/>
                  </a:lnTo>
                  <a:lnTo>
                    <a:pt x="296" y="468"/>
                  </a:lnTo>
                  <a:lnTo>
                    <a:pt x="296" y="468"/>
                  </a:lnTo>
                  <a:lnTo>
                    <a:pt x="282" y="456"/>
                  </a:lnTo>
                  <a:lnTo>
                    <a:pt x="264" y="448"/>
                  </a:lnTo>
                  <a:lnTo>
                    <a:pt x="264" y="448"/>
                  </a:lnTo>
                  <a:lnTo>
                    <a:pt x="282" y="440"/>
                  </a:lnTo>
                  <a:lnTo>
                    <a:pt x="296" y="430"/>
                  </a:lnTo>
                  <a:lnTo>
                    <a:pt x="296" y="430"/>
                  </a:lnTo>
                  <a:lnTo>
                    <a:pt x="306" y="416"/>
                  </a:lnTo>
                  <a:lnTo>
                    <a:pt x="314" y="398"/>
                  </a:lnTo>
                  <a:lnTo>
                    <a:pt x="314" y="398"/>
                  </a:lnTo>
                  <a:lnTo>
                    <a:pt x="324" y="416"/>
                  </a:lnTo>
                  <a:lnTo>
                    <a:pt x="334" y="430"/>
                  </a:lnTo>
                  <a:lnTo>
                    <a:pt x="334" y="430"/>
                  </a:lnTo>
                  <a:lnTo>
                    <a:pt x="348" y="440"/>
                  </a:lnTo>
                  <a:lnTo>
                    <a:pt x="366" y="448"/>
                  </a:lnTo>
                  <a:lnTo>
                    <a:pt x="366" y="448"/>
                  </a:lnTo>
                  <a:lnTo>
                    <a:pt x="348" y="456"/>
                  </a:lnTo>
                  <a:lnTo>
                    <a:pt x="334" y="468"/>
                  </a:lnTo>
                  <a:lnTo>
                    <a:pt x="334" y="468"/>
                  </a:lnTo>
                  <a:lnTo>
                    <a:pt x="324" y="482"/>
                  </a:lnTo>
                  <a:lnTo>
                    <a:pt x="314" y="500"/>
                  </a:lnTo>
                  <a:lnTo>
                    <a:pt x="314" y="500"/>
                  </a:lnTo>
                  <a:close/>
                  <a:moveTo>
                    <a:pt x="326" y="358"/>
                  </a:moveTo>
                  <a:lnTo>
                    <a:pt x="326" y="358"/>
                  </a:lnTo>
                  <a:lnTo>
                    <a:pt x="324" y="344"/>
                  </a:lnTo>
                  <a:lnTo>
                    <a:pt x="324" y="344"/>
                  </a:lnTo>
                  <a:lnTo>
                    <a:pt x="324" y="318"/>
                  </a:lnTo>
                  <a:lnTo>
                    <a:pt x="324" y="318"/>
                  </a:lnTo>
                  <a:lnTo>
                    <a:pt x="324" y="316"/>
                  </a:lnTo>
                  <a:lnTo>
                    <a:pt x="322" y="312"/>
                  </a:lnTo>
                  <a:lnTo>
                    <a:pt x="318" y="310"/>
                  </a:lnTo>
                  <a:lnTo>
                    <a:pt x="314" y="310"/>
                  </a:lnTo>
                  <a:lnTo>
                    <a:pt x="314" y="310"/>
                  </a:lnTo>
                  <a:lnTo>
                    <a:pt x="312" y="310"/>
                  </a:lnTo>
                  <a:lnTo>
                    <a:pt x="308" y="312"/>
                  </a:lnTo>
                  <a:lnTo>
                    <a:pt x="306" y="316"/>
                  </a:lnTo>
                  <a:lnTo>
                    <a:pt x="306" y="318"/>
                  </a:lnTo>
                  <a:lnTo>
                    <a:pt x="306" y="318"/>
                  </a:lnTo>
                  <a:lnTo>
                    <a:pt x="306" y="344"/>
                  </a:lnTo>
                  <a:lnTo>
                    <a:pt x="306" y="344"/>
                  </a:lnTo>
                  <a:lnTo>
                    <a:pt x="304" y="358"/>
                  </a:lnTo>
                  <a:lnTo>
                    <a:pt x="304" y="358"/>
                  </a:lnTo>
                  <a:lnTo>
                    <a:pt x="296" y="354"/>
                  </a:lnTo>
                  <a:lnTo>
                    <a:pt x="288" y="346"/>
                  </a:lnTo>
                  <a:lnTo>
                    <a:pt x="288" y="346"/>
                  </a:lnTo>
                  <a:lnTo>
                    <a:pt x="282" y="340"/>
                  </a:lnTo>
                  <a:lnTo>
                    <a:pt x="278" y="334"/>
                  </a:lnTo>
                  <a:lnTo>
                    <a:pt x="276" y="326"/>
                  </a:lnTo>
                  <a:lnTo>
                    <a:pt x="276" y="318"/>
                  </a:lnTo>
                  <a:lnTo>
                    <a:pt x="276" y="318"/>
                  </a:lnTo>
                  <a:lnTo>
                    <a:pt x="276" y="312"/>
                  </a:lnTo>
                  <a:lnTo>
                    <a:pt x="278" y="304"/>
                  </a:lnTo>
                  <a:lnTo>
                    <a:pt x="282" y="298"/>
                  </a:lnTo>
                  <a:lnTo>
                    <a:pt x="288" y="292"/>
                  </a:lnTo>
                  <a:lnTo>
                    <a:pt x="288" y="292"/>
                  </a:lnTo>
                  <a:lnTo>
                    <a:pt x="294" y="286"/>
                  </a:lnTo>
                  <a:lnTo>
                    <a:pt x="300" y="282"/>
                  </a:lnTo>
                  <a:lnTo>
                    <a:pt x="308" y="280"/>
                  </a:lnTo>
                  <a:lnTo>
                    <a:pt x="314" y="280"/>
                  </a:lnTo>
                  <a:lnTo>
                    <a:pt x="314" y="280"/>
                  </a:lnTo>
                  <a:lnTo>
                    <a:pt x="322" y="280"/>
                  </a:lnTo>
                  <a:lnTo>
                    <a:pt x="330" y="282"/>
                  </a:lnTo>
                  <a:lnTo>
                    <a:pt x="336" y="286"/>
                  </a:lnTo>
                  <a:lnTo>
                    <a:pt x="342" y="292"/>
                  </a:lnTo>
                  <a:lnTo>
                    <a:pt x="342" y="292"/>
                  </a:lnTo>
                  <a:lnTo>
                    <a:pt x="348" y="298"/>
                  </a:lnTo>
                  <a:lnTo>
                    <a:pt x="352" y="304"/>
                  </a:lnTo>
                  <a:lnTo>
                    <a:pt x="354" y="312"/>
                  </a:lnTo>
                  <a:lnTo>
                    <a:pt x="354" y="318"/>
                  </a:lnTo>
                  <a:lnTo>
                    <a:pt x="354" y="318"/>
                  </a:lnTo>
                  <a:lnTo>
                    <a:pt x="354" y="326"/>
                  </a:lnTo>
                  <a:lnTo>
                    <a:pt x="352" y="334"/>
                  </a:lnTo>
                  <a:lnTo>
                    <a:pt x="348" y="340"/>
                  </a:lnTo>
                  <a:lnTo>
                    <a:pt x="342" y="346"/>
                  </a:lnTo>
                  <a:lnTo>
                    <a:pt x="342" y="346"/>
                  </a:lnTo>
                  <a:lnTo>
                    <a:pt x="334" y="354"/>
                  </a:lnTo>
                  <a:lnTo>
                    <a:pt x="326" y="358"/>
                  </a:lnTo>
                  <a:lnTo>
                    <a:pt x="326" y="358"/>
                  </a:lnTo>
                  <a:close/>
                  <a:moveTo>
                    <a:pt x="210" y="440"/>
                  </a:moveTo>
                  <a:lnTo>
                    <a:pt x="210" y="440"/>
                  </a:lnTo>
                  <a:lnTo>
                    <a:pt x="184" y="440"/>
                  </a:lnTo>
                  <a:lnTo>
                    <a:pt x="184" y="440"/>
                  </a:lnTo>
                  <a:lnTo>
                    <a:pt x="182" y="440"/>
                  </a:lnTo>
                  <a:lnTo>
                    <a:pt x="178" y="442"/>
                  </a:lnTo>
                  <a:lnTo>
                    <a:pt x="178" y="446"/>
                  </a:lnTo>
                  <a:lnTo>
                    <a:pt x="176" y="448"/>
                  </a:lnTo>
                  <a:lnTo>
                    <a:pt x="176" y="448"/>
                  </a:lnTo>
                  <a:lnTo>
                    <a:pt x="178" y="452"/>
                  </a:lnTo>
                  <a:lnTo>
                    <a:pt x="180" y="454"/>
                  </a:lnTo>
                  <a:lnTo>
                    <a:pt x="180" y="454"/>
                  </a:lnTo>
                  <a:lnTo>
                    <a:pt x="184" y="458"/>
                  </a:lnTo>
                  <a:lnTo>
                    <a:pt x="184" y="458"/>
                  </a:lnTo>
                  <a:lnTo>
                    <a:pt x="210" y="458"/>
                  </a:lnTo>
                  <a:lnTo>
                    <a:pt x="210" y="458"/>
                  </a:lnTo>
                  <a:lnTo>
                    <a:pt x="224" y="458"/>
                  </a:lnTo>
                  <a:lnTo>
                    <a:pt x="224" y="458"/>
                  </a:lnTo>
                  <a:lnTo>
                    <a:pt x="220" y="468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8" y="482"/>
                  </a:lnTo>
                  <a:lnTo>
                    <a:pt x="200" y="486"/>
                  </a:lnTo>
                  <a:lnTo>
                    <a:pt x="194" y="488"/>
                  </a:lnTo>
                  <a:lnTo>
                    <a:pt x="186" y="488"/>
                  </a:lnTo>
                  <a:lnTo>
                    <a:pt x="178" y="488"/>
                  </a:lnTo>
                  <a:lnTo>
                    <a:pt x="170" y="486"/>
                  </a:lnTo>
                  <a:lnTo>
                    <a:pt x="164" y="482"/>
                  </a:lnTo>
                  <a:lnTo>
                    <a:pt x="158" y="476"/>
                  </a:lnTo>
                  <a:lnTo>
                    <a:pt x="158" y="476"/>
                  </a:lnTo>
                  <a:lnTo>
                    <a:pt x="152" y="470"/>
                  </a:lnTo>
                  <a:lnTo>
                    <a:pt x="148" y="464"/>
                  </a:lnTo>
                  <a:lnTo>
                    <a:pt x="146" y="456"/>
                  </a:lnTo>
                  <a:lnTo>
                    <a:pt x="146" y="448"/>
                  </a:lnTo>
                  <a:lnTo>
                    <a:pt x="146" y="440"/>
                  </a:lnTo>
                  <a:lnTo>
                    <a:pt x="148" y="434"/>
                  </a:lnTo>
                  <a:lnTo>
                    <a:pt x="152" y="426"/>
                  </a:lnTo>
                  <a:lnTo>
                    <a:pt x="158" y="420"/>
                  </a:lnTo>
                  <a:lnTo>
                    <a:pt x="158" y="420"/>
                  </a:lnTo>
                  <a:lnTo>
                    <a:pt x="164" y="416"/>
                  </a:lnTo>
                  <a:lnTo>
                    <a:pt x="170" y="412"/>
                  </a:lnTo>
                  <a:lnTo>
                    <a:pt x="178" y="410"/>
                  </a:lnTo>
                  <a:lnTo>
                    <a:pt x="186" y="408"/>
                  </a:lnTo>
                  <a:lnTo>
                    <a:pt x="186" y="408"/>
                  </a:lnTo>
                  <a:lnTo>
                    <a:pt x="194" y="410"/>
                  </a:lnTo>
                  <a:lnTo>
                    <a:pt x="200" y="412"/>
                  </a:lnTo>
                  <a:lnTo>
                    <a:pt x="208" y="416"/>
                  </a:lnTo>
                  <a:lnTo>
                    <a:pt x="214" y="420"/>
                  </a:lnTo>
                  <a:lnTo>
                    <a:pt x="214" y="420"/>
                  </a:lnTo>
                  <a:lnTo>
                    <a:pt x="220" y="428"/>
                  </a:lnTo>
                  <a:lnTo>
                    <a:pt x="224" y="438"/>
                  </a:lnTo>
                  <a:lnTo>
                    <a:pt x="224" y="438"/>
                  </a:lnTo>
                  <a:lnTo>
                    <a:pt x="210" y="440"/>
                  </a:lnTo>
                  <a:lnTo>
                    <a:pt x="210" y="4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" name="Freeform 186"/>
          <p:cNvSpPr>
            <a:spLocks noEditPoints="1"/>
          </p:cNvSpPr>
          <p:nvPr/>
        </p:nvSpPr>
        <p:spPr bwMode="auto">
          <a:xfrm>
            <a:off x="3063815" y="2168564"/>
            <a:ext cx="318431" cy="245718"/>
          </a:xfrm>
          <a:custGeom>
            <a:avLst/>
            <a:gdLst/>
            <a:ahLst/>
            <a:cxnLst>
              <a:cxn ang="0">
                <a:pos x="144" y="27"/>
              </a:cxn>
              <a:cxn ang="0">
                <a:pos x="132" y="39"/>
              </a:cxn>
              <a:cxn ang="0">
                <a:pos x="126" y="7"/>
              </a:cxn>
              <a:cxn ang="0">
                <a:pos x="115" y="0"/>
              </a:cxn>
              <a:cxn ang="0">
                <a:pos x="69" y="22"/>
              </a:cxn>
              <a:cxn ang="0">
                <a:pos x="35" y="25"/>
              </a:cxn>
              <a:cxn ang="0">
                <a:pos x="44" y="58"/>
              </a:cxn>
              <a:cxn ang="0">
                <a:pos x="16" y="47"/>
              </a:cxn>
              <a:cxn ang="0">
                <a:pos x="16" y="79"/>
              </a:cxn>
              <a:cxn ang="0">
                <a:pos x="43" y="68"/>
              </a:cxn>
              <a:cxn ang="0">
                <a:pos x="41" y="110"/>
              </a:cxn>
              <a:cxn ang="0">
                <a:pos x="55" y="121"/>
              </a:cxn>
              <a:cxn ang="0">
                <a:pos x="91" y="112"/>
              </a:cxn>
              <a:cxn ang="0">
                <a:pos x="107" y="119"/>
              </a:cxn>
              <a:cxn ang="0">
                <a:pos x="118" y="147"/>
              </a:cxn>
              <a:cxn ang="0">
                <a:pos x="118" y="115"/>
              </a:cxn>
              <a:cxn ang="0">
                <a:pos x="113" y="107"/>
              </a:cxn>
              <a:cxn ang="0">
                <a:pos x="142" y="101"/>
              </a:cxn>
              <a:cxn ang="0">
                <a:pos x="156" y="89"/>
              </a:cxn>
              <a:cxn ang="0">
                <a:pos x="136" y="48"/>
              </a:cxn>
              <a:cxn ang="0">
                <a:pos x="167" y="50"/>
              </a:cxn>
              <a:cxn ang="0">
                <a:pos x="167" y="3"/>
              </a:cxn>
              <a:cxn ang="0">
                <a:pos x="118" y="137"/>
              </a:cxn>
              <a:cxn ang="0">
                <a:pos x="118" y="125"/>
              </a:cxn>
              <a:cxn ang="0">
                <a:pos x="129" y="64"/>
              </a:cxn>
              <a:cxn ang="0">
                <a:pos x="101" y="75"/>
              </a:cxn>
              <a:cxn ang="0">
                <a:pos x="129" y="64"/>
              </a:cxn>
              <a:cxn ang="0">
                <a:pos x="112" y="33"/>
              </a:cxn>
              <a:cxn ang="0">
                <a:pos x="75" y="58"/>
              </a:cxn>
              <a:cxn ang="0">
                <a:pos x="91" y="26"/>
              </a:cxn>
              <a:cxn ang="0">
                <a:pos x="118" y="12"/>
              </a:cxn>
              <a:cxn ang="0">
                <a:pos x="101" y="18"/>
              </a:cxn>
              <a:cxn ang="0">
                <a:pos x="44" y="28"/>
              </a:cxn>
              <a:cxn ang="0">
                <a:pos x="60" y="28"/>
              </a:cxn>
              <a:cxn ang="0">
                <a:pos x="44" y="28"/>
              </a:cxn>
              <a:cxn ang="0">
                <a:pos x="87" y="78"/>
              </a:cxn>
              <a:cxn ang="0">
                <a:pos x="72" y="97"/>
              </a:cxn>
              <a:cxn ang="0">
                <a:pos x="54" y="55"/>
              </a:cxn>
              <a:cxn ang="0">
                <a:pos x="16" y="69"/>
              </a:cxn>
              <a:cxn ang="0">
                <a:pos x="16" y="57"/>
              </a:cxn>
              <a:cxn ang="0">
                <a:pos x="16" y="69"/>
              </a:cxn>
              <a:cxn ang="0">
                <a:pos x="51" y="108"/>
              </a:cxn>
              <a:cxn ang="0">
                <a:pos x="65" y="105"/>
              </a:cxn>
              <a:cxn ang="0">
                <a:pos x="91" y="102"/>
              </a:cxn>
              <a:cxn ang="0">
                <a:pos x="83" y="100"/>
              </a:cxn>
              <a:cxn ang="0">
                <a:pos x="116" y="93"/>
              </a:cxn>
              <a:cxn ang="0">
                <a:pos x="146" y="88"/>
              </a:cxn>
              <a:cxn ang="0">
                <a:pos x="132" y="89"/>
              </a:cxn>
              <a:cxn ang="0">
                <a:pos x="146" y="88"/>
              </a:cxn>
              <a:cxn ang="0">
                <a:pos x="153" y="27"/>
              </a:cxn>
              <a:cxn ang="0">
                <a:pos x="180" y="27"/>
              </a:cxn>
            </a:cxnLst>
            <a:rect l="0" t="0" r="r" b="b"/>
            <a:pathLst>
              <a:path w="190" h="147">
                <a:moveTo>
                  <a:pt x="167" y="3"/>
                </a:moveTo>
                <a:cubicBezTo>
                  <a:pt x="154" y="3"/>
                  <a:pt x="144" y="14"/>
                  <a:pt x="144" y="27"/>
                </a:cubicBezTo>
                <a:cubicBezTo>
                  <a:pt x="144" y="29"/>
                  <a:pt x="144" y="31"/>
                  <a:pt x="144" y="32"/>
                </a:cubicBezTo>
                <a:cubicBezTo>
                  <a:pt x="132" y="39"/>
                  <a:pt x="132" y="39"/>
                  <a:pt x="132" y="39"/>
                </a:cubicBezTo>
                <a:cubicBezTo>
                  <a:pt x="129" y="36"/>
                  <a:pt x="127" y="33"/>
                  <a:pt x="124" y="30"/>
                </a:cubicBezTo>
                <a:cubicBezTo>
                  <a:pt x="128" y="20"/>
                  <a:pt x="129" y="11"/>
                  <a:pt x="126" y="7"/>
                </a:cubicBezTo>
                <a:cubicBezTo>
                  <a:pt x="123" y="1"/>
                  <a:pt x="119" y="0"/>
                  <a:pt x="116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04" y="0"/>
                  <a:pt x="93" y="11"/>
                  <a:pt x="89" y="17"/>
                </a:cubicBezTo>
                <a:cubicBezTo>
                  <a:pt x="82" y="17"/>
                  <a:pt x="75" y="19"/>
                  <a:pt x="69" y="22"/>
                </a:cubicBezTo>
                <a:cubicBezTo>
                  <a:pt x="64" y="18"/>
                  <a:pt x="54" y="12"/>
                  <a:pt x="45" y="15"/>
                </a:cubicBezTo>
                <a:cubicBezTo>
                  <a:pt x="42" y="15"/>
                  <a:pt x="38" y="18"/>
                  <a:pt x="35" y="25"/>
                </a:cubicBezTo>
                <a:cubicBezTo>
                  <a:pt x="34" y="29"/>
                  <a:pt x="34" y="35"/>
                  <a:pt x="46" y="47"/>
                </a:cubicBezTo>
                <a:cubicBezTo>
                  <a:pt x="45" y="51"/>
                  <a:pt x="44" y="54"/>
                  <a:pt x="44" y="58"/>
                </a:cubicBezTo>
                <a:cubicBezTo>
                  <a:pt x="31" y="58"/>
                  <a:pt x="31" y="58"/>
                  <a:pt x="31" y="58"/>
                </a:cubicBezTo>
                <a:cubicBezTo>
                  <a:pt x="29" y="52"/>
                  <a:pt x="23" y="47"/>
                  <a:pt x="16" y="47"/>
                </a:cubicBezTo>
                <a:cubicBezTo>
                  <a:pt x="7" y="47"/>
                  <a:pt x="0" y="54"/>
                  <a:pt x="0" y="63"/>
                </a:cubicBezTo>
                <a:cubicBezTo>
                  <a:pt x="0" y="72"/>
                  <a:pt x="7" y="79"/>
                  <a:pt x="16" y="79"/>
                </a:cubicBezTo>
                <a:cubicBezTo>
                  <a:pt x="23" y="79"/>
                  <a:pt x="29" y="75"/>
                  <a:pt x="31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4" y="75"/>
                  <a:pt x="46" y="81"/>
                  <a:pt x="49" y="87"/>
                </a:cubicBezTo>
                <a:cubicBezTo>
                  <a:pt x="45" y="91"/>
                  <a:pt x="39" y="102"/>
                  <a:pt x="41" y="110"/>
                </a:cubicBezTo>
                <a:cubicBezTo>
                  <a:pt x="42" y="114"/>
                  <a:pt x="45" y="118"/>
                  <a:pt x="52" y="121"/>
                </a:cubicBezTo>
                <a:cubicBezTo>
                  <a:pt x="53" y="121"/>
                  <a:pt x="54" y="121"/>
                  <a:pt x="55" y="121"/>
                </a:cubicBezTo>
                <a:cubicBezTo>
                  <a:pt x="59" y="121"/>
                  <a:pt x="65" y="119"/>
                  <a:pt x="74" y="109"/>
                </a:cubicBezTo>
                <a:cubicBezTo>
                  <a:pt x="80" y="111"/>
                  <a:pt x="85" y="112"/>
                  <a:pt x="91" y="112"/>
                </a:cubicBezTo>
                <a:cubicBezTo>
                  <a:pt x="95" y="112"/>
                  <a:pt x="99" y="112"/>
                  <a:pt x="103" y="111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104" y="122"/>
                  <a:pt x="102" y="126"/>
                  <a:pt x="102" y="131"/>
                </a:cubicBezTo>
                <a:cubicBezTo>
                  <a:pt x="102" y="140"/>
                  <a:pt x="109" y="147"/>
                  <a:pt x="118" y="147"/>
                </a:cubicBezTo>
                <a:cubicBezTo>
                  <a:pt x="126" y="147"/>
                  <a:pt x="134" y="140"/>
                  <a:pt x="134" y="131"/>
                </a:cubicBezTo>
                <a:cubicBezTo>
                  <a:pt x="134" y="122"/>
                  <a:pt x="126" y="115"/>
                  <a:pt x="118" y="115"/>
                </a:cubicBezTo>
                <a:cubicBezTo>
                  <a:pt x="117" y="115"/>
                  <a:pt x="117" y="115"/>
                  <a:pt x="116" y="115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8" y="105"/>
                  <a:pt x="122" y="101"/>
                  <a:pt x="126" y="97"/>
                </a:cubicBezTo>
                <a:cubicBezTo>
                  <a:pt x="132" y="100"/>
                  <a:pt x="138" y="101"/>
                  <a:pt x="142" y="101"/>
                </a:cubicBezTo>
                <a:cubicBezTo>
                  <a:pt x="145" y="101"/>
                  <a:pt x="147" y="101"/>
                  <a:pt x="149" y="100"/>
                </a:cubicBezTo>
                <a:cubicBezTo>
                  <a:pt x="154" y="96"/>
                  <a:pt x="156" y="92"/>
                  <a:pt x="156" y="89"/>
                </a:cubicBezTo>
                <a:cubicBezTo>
                  <a:pt x="157" y="78"/>
                  <a:pt x="144" y="66"/>
                  <a:pt x="139" y="61"/>
                </a:cubicBezTo>
                <a:cubicBezTo>
                  <a:pt x="138" y="57"/>
                  <a:pt x="137" y="52"/>
                  <a:pt x="136" y="48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53" y="46"/>
                  <a:pt x="159" y="50"/>
                  <a:pt x="167" y="50"/>
                </a:cubicBezTo>
                <a:cubicBezTo>
                  <a:pt x="179" y="50"/>
                  <a:pt x="190" y="39"/>
                  <a:pt x="190" y="27"/>
                </a:cubicBezTo>
                <a:cubicBezTo>
                  <a:pt x="190" y="14"/>
                  <a:pt x="179" y="3"/>
                  <a:pt x="167" y="3"/>
                </a:cubicBezTo>
                <a:close/>
                <a:moveTo>
                  <a:pt x="124" y="131"/>
                </a:moveTo>
                <a:cubicBezTo>
                  <a:pt x="124" y="134"/>
                  <a:pt x="121" y="137"/>
                  <a:pt x="118" y="137"/>
                </a:cubicBezTo>
                <a:cubicBezTo>
                  <a:pt x="114" y="137"/>
                  <a:pt x="112" y="134"/>
                  <a:pt x="112" y="131"/>
                </a:cubicBezTo>
                <a:cubicBezTo>
                  <a:pt x="112" y="128"/>
                  <a:pt x="114" y="125"/>
                  <a:pt x="118" y="125"/>
                </a:cubicBezTo>
                <a:cubicBezTo>
                  <a:pt x="121" y="125"/>
                  <a:pt x="124" y="128"/>
                  <a:pt x="124" y="131"/>
                </a:cubicBezTo>
                <a:close/>
                <a:moveTo>
                  <a:pt x="129" y="64"/>
                </a:moveTo>
                <a:cubicBezTo>
                  <a:pt x="129" y="72"/>
                  <a:pt x="127" y="79"/>
                  <a:pt x="123" y="85"/>
                </a:cubicBezTo>
                <a:cubicBezTo>
                  <a:pt x="116" y="83"/>
                  <a:pt x="109" y="79"/>
                  <a:pt x="101" y="75"/>
                </a:cubicBezTo>
                <a:cubicBezTo>
                  <a:pt x="108" y="64"/>
                  <a:pt x="115" y="51"/>
                  <a:pt x="120" y="40"/>
                </a:cubicBezTo>
                <a:cubicBezTo>
                  <a:pt x="126" y="47"/>
                  <a:pt x="129" y="55"/>
                  <a:pt x="129" y="64"/>
                </a:cubicBezTo>
                <a:close/>
                <a:moveTo>
                  <a:pt x="91" y="26"/>
                </a:moveTo>
                <a:cubicBezTo>
                  <a:pt x="99" y="26"/>
                  <a:pt x="106" y="29"/>
                  <a:pt x="112" y="33"/>
                </a:cubicBezTo>
                <a:cubicBezTo>
                  <a:pt x="108" y="43"/>
                  <a:pt x="101" y="56"/>
                  <a:pt x="92" y="70"/>
                </a:cubicBezTo>
                <a:cubicBezTo>
                  <a:pt x="87" y="66"/>
                  <a:pt x="81" y="62"/>
                  <a:pt x="75" y="58"/>
                </a:cubicBezTo>
                <a:cubicBezTo>
                  <a:pt x="68" y="53"/>
                  <a:pt x="63" y="49"/>
                  <a:pt x="58" y="45"/>
                </a:cubicBezTo>
                <a:cubicBezTo>
                  <a:pt x="65" y="34"/>
                  <a:pt x="77" y="26"/>
                  <a:pt x="91" y="26"/>
                </a:cubicBezTo>
                <a:close/>
                <a:moveTo>
                  <a:pt x="115" y="10"/>
                </a:moveTo>
                <a:cubicBezTo>
                  <a:pt x="115" y="10"/>
                  <a:pt x="117" y="10"/>
                  <a:pt x="118" y="12"/>
                </a:cubicBezTo>
                <a:cubicBezTo>
                  <a:pt x="119" y="13"/>
                  <a:pt x="118" y="18"/>
                  <a:pt x="116" y="24"/>
                </a:cubicBezTo>
                <a:cubicBezTo>
                  <a:pt x="112" y="21"/>
                  <a:pt x="107" y="19"/>
                  <a:pt x="101" y="18"/>
                </a:cubicBezTo>
                <a:cubicBezTo>
                  <a:pt x="106" y="13"/>
                  <a:pt x="111" y="9"/>
                  <a:pt x="115" y="10"/>
                </a:cubicBezTo>
                <a:close/>
                <a:moveTo>
                  <a:pt x="44" y="28"/>
                </a:moveTo>
                <a:cubicBezTo>
                  <a:pt x="46" y="25"/>
                  <a:pt x="47" y="24"/>
                  <a:pt x="48" y="24"/>
                </a:cubicBezTo>
                <a:cubicBezTo>
                  <a:pt x="51" y="23"/>
                  <a:pt x="56" y="25"/>
                  <a:pt x="60" y="28"/>
                </a:cubicBezTo>
                <a:cubicBezTo>
                  <a:pt x="57" y="31"/>
                  <a:pt x="54" y="34"/>
                  <a:pt x="51" y="38"/>
                </a:cubicBezTo>
                <a:cubicBezTo>
                  <a:pt x="46" y="33"/>
                  <a:pt x="44" y="29"/>
                  <a:pt x="44" y="28"/>
                </a:cubicBezTo>
                <a:close/>
                <a:moveTo>
                  <a:pt x="56" y="56"/>
                </a:moveTo>
                <a:cubicBezTo>
                  <a:pt x="64" y="62"/>
                  <a:pt x="75" y="70"/>
                  <a:pt x="87" y="78"/>
                </a:cubicBezTo>
                <a:cubicBezTo>
                  <a:pt x="86" y="79"/>
                  <a:pt x="85" y="80"/>
                  <a:pt x="85" y="81"/>
                </a:cubicBezTo>
                <a:cubicBezTo>
                  <a:pt x="80" y="88"/>
                  <a:pt x="76" y="93"/>
                  <a:pt x="72" y="97"/>
                </a:cubicBezTo>
                <a:cubicBezTo>
                  <a:pt x="61" y="91"/>
                  <a:pt x="53" y="78"/>
                  <a:pt x="53" y="64"/>
                </a:cubicBezTo>
                <a:cubicBezTo>
                  <a:pt x="53" y="61"/>
                  <a:pt x="54" y="58"/>
                  <a:pt x="54" y="55"/>
                </a:cubicBezTo>
                <a:cubicBezTo>
                  <a:pt x="55" y="55"/>
                  <a:pt x="55" y="56"/>
                  <a:pt x="56" y="56"/>
                </a:cubicBezTo>
                <a:close/>
                <a:moveTo>
                  <a:pt x="16" y="69"/>
                </a:moveTo>
                <a:cubicBezTo>
                  <a:pt x="12" y="69"/>
                  <a:pt x="10" y="67"/>
                  <a:pt x="10" y="63"/>
                </a:cubicBezTo>
                <a:cubicBezTo>
                  <a:pt x="10" y="60"/>
                  <a:pt x="12" y="57"/>
                  <a:pt x="16" y="57"/>
                </a:cubicBezTo>
                <a:cubicBezTo>
                  <a:pt x="19" y="57"/>
                  <a:pt x="22" y="60"/>
                  <a:pt x="22" y="63"/>
                </a:cubicBezTo>
                <a:cubicBezTo>
                  <a:pt x="22" y="67"/>
                  <a:pt x="19" y="69"/>
                  <a:pt x="16" y="69"/>
                </a:cubicBezTo>
                <a:close/>
                <a:moveTo>
                  <a:pt x="55" y="111"/>
                </a:moveTo>
                <a:cubicBezTo>
                  <a:pt x="52" y="110"/>
                  <a:pt x="51" y="109"/>
                  <a:pt x="51" y="108"/>
                </a:cubicBezTo>
                <a:cubicBezTo>
                  <a:pt x="50" y="105"/>
                  <a:pt x="52" y="100"/>
                  <a:pt x="55" y="96"/>
                </a:cubicBezTo>
                <a:cubicBezTo>
                  <a:pt x="58" y="99"/>
                  <a:pt x="61" y="102"/>
                  <a:pt x="65" y="105"/>
                </a:cubicBezTo>
                <a:cubicBezTo>
                  <a:pt x="60" y="110"/>
                  <a:pt x="56" y="111"/>
                  <a:pt x="55" y="111"/>
                </a:cubicBezTo>
                <a:close/>
                <a:moveTo>
                  <a:pt x="91" y="102"/>
                </a:moveTo>
                <a:cubicBezTo>
                  <a:pt x="88" y="102"/>
                  <a:pt x="85" y="102"/>
                  <a:pt x="82" y="101"/>
                </a:cubicBezTo>
                <a:cubicBezTo>
                  <a:pt x="82" y="101"/>
                  <a:pt x="82" y="100"/>
                  <a:pt x="83" y="100"/>
                </a:cubicBezTo>
                <a:cubicBezTo>
                  <a:pt x="87" y="95"/>
                  <a:pt x="91" y="89"/>
                  <a:pt x="95" y="83"/>
                </a:cubicBezTo>
                <a:cubicBezTo>
                  <a:pt x="102" y="87"/>
                  <a:pt x="109" y="90"/>
                  <a:pt x="116" y="93"/>
                </a:cubicBezTo>
                <a:cubicBezTo>
                  <a:pt x="109" y="99"/>
                  <a:pt x="100" y="102"/>
                  <a:pt x="91" y="102"/>
                </a:cubicBezTo>
                <a:close/>
                <a:moveTo>
                  <a:pt x="146" y="88"/>
                </a:moveTo>
                <a:cubicBezTo>
                  <a:pt x="146" y="89"/>
                  <a:pt x="146" y="90"/>
                  <a:pt x="144" y="91"/>
                </a:cubicBezTo>
                <a:cubicBezTo>
                  <a:pt x="142" y="92"/>
                  <a:pt x="138" y="91"/>
                  <a:pt x="132" y="89"/>
                </a:cubicBezTo>
                <a:cubicBezTo>
                  <a:pt x="135" y="85"/>
                  <a:pt x="137" y="80"/>
                  <a:pt x="138" y="74"/>
                </a:cubicBezTo>
                <a:cubicBezTo>
                  <a:pt x="142" y="79"/>
                  <a:pt x="146" y="85"/>
                  <a:pt x="146" y="88"/>
                </a:cubicBezTo>
                <a:close/>
                <a:moveTo>
                  <a:pt x="167" y="40"/>
                </a:moveTo>
                <a:cubicBezTo>
                  <a:pt x="159" y="40"/>
                  <a:pt x="153" y="34"/>
                  <a:pt x="153" y="27"/>
                </a:cubicBezTo>
                <a:cubicBezTo>
                  <a:pt x="153" y="19"/>
                  <a:pt x="159" y="13"/>
                  <a:pt x="167" y="13"/>
                </a:cubicBezTo>
                <a:cubicBezTo>
                  <a:pt x="174" y="13"/>
                  <a:pt x="180" y="19"/>
                  <a:pt x="180" y="27"/>
                </a:cubicBezTo>
                <a:cubicBezTo>
                  <a:pt x="180" y="34"/>
                  <a:pt x="174" y="40"/>
                  <a:pt x="167" y="4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9" name="44 Grupo"/>
          <p:cNvGrpSpPr/>
          <p:nvPr/>
        </p:nvGrpSpPr>
        <p:grpSpPr>
          <a:xfrm>
            <a:off x="4262848" y="2156865"/>
            <a:ext cx="323624" cy="273836"/>
            <a:chOff x="-3138488" y="1336675"/>
            <a:chExt cx="433388" cy="366713"/>
          </a:xfrm>
          <a:solidFill>
            <a:schemeClr val="bg1"/>
          </a:solidFill>
        </p:grpSpPr>
        <p:sp>
          <p:nvSpPr>
            <p:cNvPr id="30" name="Freeform 178"/>
            <p:cNvSpPr>
              <a:spLocks/>
            </p:cNvSpPr>
            <p:nvPr/>
          </p:nvSpPr>
          <p:spPr bwMode="auto">
            <a:xfrm>
              <a:off x="-2851150" y="1655763"/>
              <a:ext cx="20638" cy="2222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5"/>
                </a:cxn>
                <a:cxn ang="0">
                  <a:pos x="1" y="9"/>
                </a:cxn>
                <a:cxn ang="0">
                  <a:pos x="5" y="10"/>
                </a:cxn>
                <a:cxn ang="0">
                  <a:pos x="8" y="9"/>
                </a:cxn>
                <a:cxn ang="0">
                  <a:pos x="10" y="5"/>
                </a:cxn>
                <a:cxn ang="0">
                  <a:pos x="8" y="2"/>
                </a:cxn>
                <a:cxn ang="0">
                  <a:pos x="1" y="2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2" y="10"/>
                    <a:pt x="3" y="10"/>
                    <a:pt x="5" y="10"/>
                  </a:cubicBezTo>
                  <a:cubicBezTo>
                    <a:pt x="6" y="10"/>
                    <a:pt x="7" y="10"/>
                    <a:pt x="8" y="9"/>
                  </a:cubicBezTo>
                  <a:cubicBezTo>
                    <a:pt x="9" y="8"/>
                    <a:pt x="10" y="7"/>
                    <a:pt x="10" y="5"/>
                  </a:cubicBezTo>
                  <a:cubicBezTo>
                    <a:pt x="10" y="4"/>
                    <a:pt x="9" y="3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Freeform 179"/>
            <p:cNvSpPr>
              <a:spLocks noEditPoints="1"/>
            </p:cNvSpPr>
            <p:nvPr/>
          </p:nvSpPr>
          <p:spPr bwMode="auto">
            <a:xfrm>
              <a:off x="-3138488" y="1336675"/>
              <a:ext cx="433388" cy="366713"/>
            </a:xfrm>
            <a:custGeom>
              <a:avLst/>
              <a:gdLst/>
              <a:ahLst/>
              <a:cxnLst>
                <a:cxn ang="0">
                  <a:pos x="160" y="65"/>
                </a:cxn>
                <a:cxn ang="0">
                  <a:pos x="150" y="0"/>
                </a:cxn>
                <a:cxn ang="0">
                  <a:pos x="0" y="10"/>
                </a:cxn>
                <a:cxn ang="0">
                  <a:pos x="10" y="125"/>
                </a:cxn>
                <a:cxn ang="0">
                  <a:pos x="75" y="140"/>
                </a:cxn>
                <a:cxn ang="0">
                  <a:pos x="50" y="145"/>
                </a:cxn>
                <a:cxn ang="0">
                  <a:pos x="104" y="150"/>
                </a:cxn>
                <a:cxn ang="0">
                  <a:pos x="115" y="150"/>
                </a:cxn>
                <a:cxn ang="0">
                  <a:pos x="127" y="173"/>
                </a:cxn>
                <a:cxn ang="0">
                  <a:pos x="166" y="161"/>
                </a:cxn>
                <a:cxn ang="0">
                  <a:pos x="194" y="150"/>
                </a:cxn>
                <a:cxn ang="0">
                  <a:pos x="205" y="76"/>
                </a:cxn>
                <a:cxn ang="0">
                  <a:pos x="150" y="10"/>
                </a:cxn>
                <a:cxn ang="0">
                  <a:pos x="104" y="65"/>
                </a:cxn>
                <a:cxn ang="0">
                  <a:pos x="93" y="90"/>
                </a:cxn>
                <a:cxn ang="0">
                  <a:pos x="10" y="10"/>
                </a:cxn>
                <a:cxn ang="0">
                  <a:pos x="10" y="100"/>
                </a:cxn>
                <a:cxn ang="0">
                  <a:pos x="93" y="115"/>
                </a:cxn>
                <a:cxn ang="0">
                  <a:pos x="10" y="100"/>
                </a:cxn>
                <a:cxn ang="0">
                  <a:pos x="93" y="125"/>
                </a:cxn>
                <a:cxn ang="0">
                  <a:pos x="93" y="140"/>
                </a:cxn>
                <a:cxn ang="0">
                  <a:pos x="85" y="125"/>
                </a:cxn>
                <a:cxn ang="0">
                  <a:pos x="154" y="163"/>
                </a:cxn>
                <a:cxn ang="0">
                  <a:pos x="125" y="161"/>
                </a:cxn>
                <a:cxn ang="0">
                  <a:pos x="127" y="100"/>
                </a:cxn>
                <a:cxn ang="0">
                  <a:pos x="156" y="102"/>
                </a:cxn>
                <a:cxn ang="0">
                  <a:pos x="195" y="138"/>
                </a:cxn>
                <a:cxn ang="0">
                  <a:pos x="166" y="140"/>
                </a:cxn>
                <a:cxn ang="0">
                  <a:pos x="154" y="90"/>
                </a:cxn>
                <a:cxn ang="0">
                  <a:pos x="115" y="102"/>
                </a:cxn>
                <a:cxn ang="0">
                  <a:pos x="105" y="140"/>
                </a:cxn>
                <a:cxn ang="0">
                  <a:pos x="103" y="138"/>
                </a:cxn>
                <a:cxn ang="0">
                  <a:pos x="104" y="75"/>
                </a:cxn>
                <a:cxn ang="0">
                  <a:pos x="195" y="76"/>
                </a:cxn>
              </a:cxnLst>
              <a:rect l="0" t="0" r="r" b="b"/>
              <a:pathLst>
                <a:path w="205" h="173">
                  <a:moveTo>
                    <a:pt x="194" y="65"/>
                  </a:moveTo>
                  <a:cubicBezTo>
                    <a:pt x="160" y="65"/>
                    <a:pt x="160" y="65"/>
                    <a:pt x="160" y="65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0" y="5"/>
                    <a:pt x="155" y="0"/>
                    <a:pt x="15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1"/>
                    <a:pt x="4" y="125"/>
                    <a:pt x="10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55" y="140"/>
                    <a:pt x="55" y="140"/>
                    <a:pt x="55" y="140"/>
                  </a:cubicBezTo>
                  <a:cubicBezTo>
                    <a:pt x="52" y="140"/>
                    <a:pt x="50" y="142"/>
                    <a:pt x="50" y="145"/>
                  </a:cubicBezTo>
                  <a:cubicBezTo>
                    <a:pt x="50" y="148"/>
                    <a:pt x="52" y="150"/>
                    <a:pt x="55" y="150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5" y="150"/>
                    <a:pt x="105" y="150"/>
                    <a:pt x="105" y="150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15" y="168"/>
                    <a:pt x="121" y="173"/>
                    <a:pt x="127" y="173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61" y="173"/>
                    <a:pt x="166" y="168"/>
                    <a:pt x="166" y="161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00" y="150"/>
                    <a:pt x="205" y="145"/>
                    <a:pt x="205" y="138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5" y="70"/>
                    <a:pt x="200" y="65"/>
                    <a:pt x="194" y="65"/>
                  </a:cubicBezTo>
                  <a:close/>
                  <a:moveTo>
                    <a:pt x="150" y="10"/>
                  </a:moveTo>
                  <a:cubicBezTo>
                    <a:pt x="150" y="65"/>
                    <a:pt x="150" y="65"/>
                    <a:pt x="150" y="65"/>
                  </a:cubicBezTo>
                  <a:cubicBezTo>
                    <a:pt x="104" y="65"/>
                    <a:pt x="104" y="65"/>
                    <a:pt x="104" y="65"/>
                  </a:cubicBezTo>
                  <a:cubicBezTo>
                    <a:pt x="98" y="65"/>
                    <a:pt x="93" y="70"/>
                    <a:pt x="93" y="76"/>
                  </a:cubicBezTo>
                  <a:cubicBezTo>
                    <a:pt x="93" y="90"/>
                    <a:pt x="93" y="90"/>
                    <a:pt x="93" y="90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50" y="10"/>
                  </a:lnTo>
                  <a:close/>
                  <a:moveTo>
                    <a:pt x="10" y="100"/>
                  </a:moveTo>
                  <a:cubicBezTo>
                    <a:pt x="93" y="100"/>
                    <a:pt x="93" y="100"/>
                    <a:pt x="93" y="100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10" y="115"/>
                    <a:pt x="10" y="115"/>
                    <a:pt x="10" y="115"/>
                  </a:cubicBezTo>
                  <a:lnTo>
                    <a:pt x="10" y="100"/>
                  </a:lnTo>
                  <a:close/>
                  <a:moveTo>
                    <a:pt x="85" y="125"/>
                  </a:moveTo>
                  <a:cubicBezTo>
                    <a:pt x="93" y="125"/>
                    <a:pt x="93" y="125"/>
                    <a:pt x="93" y="125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3" y="139"/>
                    <a:pt x="93" y="140"/>
                    <a:pt x="93" y="140"/>
                  </a:cubicBezTo>
                  <a:cubicBezTo>
                    <a:pt x="85" y="140"/>
                    <a:pt x="85" y="140"/>
                    <a:pt x="85" y="140"/>
                  </a:cubicBezTo>
                  <a:lnTo>
                    <a:pt x="85" y="125"/>
                  </a:lnTo>
                  <a:close/>
                  <a:moveTo>
                    <a:pt x="156" y="161"/>
                  </a:moveTo>
                  <a:cubicBezTo>
                    <a:pt x="156" y="162"/>
                    <a:pt x="155" y="163"/>
                    <a:pt x="154" y="163"/>
                  </a:cubicBezTo>
                  <a:cubicBezTo>
                    <a:pt x="127" y="163"/>
                    <a:pt x="127" y="163"/>
                    <a:pt x="127" y="163"/>
                  </a:cubicBezTo>
                  <a:cubicBezTo>
                    <a:pt x="126" y="163"/>
                    <a:pt x="125" y="162"/>
                    <a:pt x="125" y="161"/>
                  </a:cubicBezTo>
                  <a:cubicBezTo>
                    <a:pt x="125" y="102"/>
                    <a:pt x="125" y="102"/>
                    <a:pt x="125" y="102"/>
                  </a:cubicBezTo>
                  <a:cubicBezTo>
                    <a:pt x="125" y="101"/>
                    <a:pt x="126" y="100"/>
                    <a:pt x="127" y="100"/>
                  </a:cubicBezTo>
                  <a:cubicBezTo>
                    <a:pt x="154" y="100"/>
                    <a:pt x="154" y="100"/>
                    <a:pt x="154" y="100"/>
                  </a:cubicBezTo>
                  <a:cubicBezTo>
                    <a:pt x="155" y="100"/>
                    <a:pt x="156" y="101"/>
                    <a:pt x="156" y="102"/>
                  </a:cubicBezTo>
                  <a:lnTo>
                    <a:pt x="156" y="161"/>
                  </a:lnTo>
                  <a:close/>
                  <a:moveTo>
                    <a:pt x="195" y="138"/>
                  </a:moveTo>
                  <a:cubicBezTo>
                    <a:pt x="195" y="139"/>
                    <a:pt x="195" y="140"/>
                    <a:pt x="194" y="140"/>
                  </a:cubicBezTo>
                  <a:cubicBezTo>
                    <a:pt x="166" y="140"/>
                    <a:pt x="166" y="140"/>
                    <a:pt x="166" y="140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96"/>
                    <a:pt x="161" y="90"/>
                    <a:pt x="154" y="90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1" y="90"/>
                    <a:pt x="115" y="96"/>
                    <a:pt x="115" y="102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3" y="140"/>
                    <a:pt x="103" y="139"/>
                    <a:pt x="103" y="138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3" y="75"/>
                    <a:pt x="103" y="75"/>
                    <a:pt x="104" y="7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5"/>
                    <a:pt x="195" y="75"/>
                    <a:pt x="195" y="76"/>
                  </a:cubicBezTo>
                  <a:lnTo>
                    <a:pt x="195" y="1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Freeform 180"/>
            <p:cNvSpPr>
              <a:spLocks/>
            </p:cNvSpPr>
            <p:nvPr/>
          </p:nvSpPr>
          <p:spPr bwMode="auto">
            <a:xfrm>
              <a:off x="-2751138" y="1552575"/>
              <a:ext cx="20638" cy="20638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5" y="10"/>
                </a:cxn>
                <a:cxn ang="0">
                  <a:pos x="9" y="9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2" y="2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1" y="3"/>
                    <a:pt x="0" y="4"/>
                    <a:pt x="0" y="5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7" y="10"/>
                    <a:pt x="8" y="10"/>
                    <a:pt x="9" y="9"/>
                  </a:cubicBezTo>
                  <a:cubicBezTo>
                    <a:pt x="10" y="8"/>
                    <a:pt x="10" y="7"/>
                    <a:pt x="10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3" name="36 Grupo"/>
          <p:cNvGrpSpPr/>
          <p:nvPr/>
        </p:nvGrpSpPr>
        <p:grpSpPr>
          <a:xfrm>
            <a:off x="5442409" y="2127580"/>
            <a:ext cx="286044" cy="258803"/>
            <a:chOff x="-2405063" y="1423987"/>
            <a:chExt cx="300038" cy="271463"/>
          </a:xfrm>
          <a:solidFill>
            <a:schemeClr val="bg1"/>
          </a:solidFill>
        </p:grpSpPr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-2365375" y="1601787"/>
              <a:ext cx="82550" cy="1905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35" y="9"/>
                </a:cxn>
                <a:cxn ang="0">
                  <a:pos x="39" y="5"/>
                </a:cxn>
                <a:cxn ang="0">
                  <a:pos x="35" y="0"/>
                </a:cxn>
              </a:cxnLst>
              <a:rect l="0" t="0" r="r" b="b"/>
              <a:pathLst>
                <a:path w="39" h="9">
                  <a:moveTo>
                    <a:pt x="3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7" y="9"/>
                    <a:pt x="39" y="7"/>
                    <a:pt x="39" y="5"/>
                  </a:cubicBezTo>
                  <a:cubicBezTo>
                    <a:pt x="39" y="2"/>
                    <a:pt x="37" y="0"/>
                    <a:pt x="3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-2244725" y="1574800"/>
              <a:ext cx="46038" cy="1905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17" y="9"/>
                </a:cxn>
                <a:cxn ang="0">
                  <a:pos x="22" y="5"/>
                </a:cxn>
                <a:cxn ang="0">
                  <a:pos x="17" y="0"/>
                </a:cxn>
              </a:cxnLst>
              <a:rect l="0" t="0" r="r" b="b"/>
              <a:pathLst>
                <a:path w="22" h="9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0" y="9"/>
                    <a:pt x="22" y="7"/>
                    <a:pt x="22" y="5"/>
                  </a:cubicBezTo>
                  <a:cubicBezTo>
                    <a:pt x="22" y="2"/>
                    <a:pt x="20" y="0"/>
                    <a:pt x="1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-2365375" y="1641475"/>
              <a:ext cx="26988" cy="1905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13" y="4"/>
                </a:cxn>
                <a:cxn ang="0">
                  <a:pos x="9" y="0"/>
                </a:cxn>
              </a:cxnLst>
              <a:rect l="0" t="0" r="r" b="b"/>
              <a:pathLst>
                <a:path w="13" h="9"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9"/>
                    <a:pt x="13" y="7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-2319338" y="1641475"/>
              <a:ext cx="26988" cy="1905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13" y="4"/>
                </a:cxn>
                <a:cxn ang="0">
                  <a:pos x="9" y="0"/>
                </a:cxn>
              </a:cxnLst>
              <a:rect l="0" t="0" r="r" b="b"/>
              <a:pathLst>
                <a:path w="13" h="9"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9"/>
                    <a:pt x="13" y="7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-2271713" y="1641475"/>
              <a:ext cx="26988" cy="190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13" y="4"/>
                </a:cxn>
                <a:cxn ang="0">
                  <a:pos x="8" y="0"/>
                </a:cxn>
              </a:cxnLst>
              <a:rect l="0" t="0" r="r" b="b"/>
              <a:pathLst>
                <a:path w="13" h="9">
                  <a:moveTo>
                    <a:pt x="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1" y="9"/>
                    <a:pt x="13" y="7"/>
                    <a:pt x="13" y="4"/>
                  </a:cubicBezTo>
                  <a:cubicBezTo>
                    <a:pt x="13" y="2"/>
                    <a:pt x="11" y="0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-2225675" y="1641475"/>
              <a:ext cx="26988" cy="190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13" y="4"/>
                </a:cxn>
                <a:cxn ang="0">
                  <a:pos x="8" y="0"/>
                </a:cxn>
              </a:cxnLst>
              <a:rect l="0" t="0" r="r" b="b"/>
              <a:pathLst>
                <a:path w="13" h="9">
                  <a:moveTo>
                    <a:pt x="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1" y="9"/>
                    <a:pt x="13" y="7"/>
                    <a:pt x="13" y="4"/>
                  </a:cubicBezTo>
                  <a:cubicBezTo>
                    <a:pt x="13" y="2"/>
                    <a:pt x="11" y="0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-2405063" y="1423987"/>
              <a:ext cx="300038" cy="271463"/>
            </a:xfrm>
            <a:custGeom>
              <a:avLst/>
              <a:gdLst/>
              <a:ahLst/>
              <a:cxnLst>
                <a:cxn ang="0">
                  <a:pos x="140" y="60"/>
                </a:cxn>
                <a:cxn ang="0">
                  <a:pos x="121" y="7"/>
                </a:cxn>
                <a:cxn ang="0">
                  <a:pos x="109" y="2"/>
                </a:cxn>
                <a:cxn ang="0">
                  <a:pos x="20" y="34"/>
                </a:cxn>
                <a:cxn ang="0">
                  <a:pos x="14" y="46"/>
                </a:cxn>
                <a:cxn ang="0">
                  <a:pos x="17" y="54"/>
                </a:cxn>
                <a:cxn ang="0">
                  <a:pos x="10" y="54"/>
                </a:cxn>
                <a:cxn ang="0">
                  <a:pos x="0" y="63"/>
                </a:cxn>
                <a:cxn ang="0">
                  <a:pos x="0" y="119"/>
                </a:cxn>
                <a:cxn ang="0">
                  <a:pos x="10" y="128"/>
                </a:cxn>
                <a:cxn ang="0">
                  <a:pos x="105" y="128"/>
                </a:cxn>
                <a:cxn ang="0">
                  <a:pos x="114" y="119"/>
                </a:cxn>
                <a:cxn ang="0">
                  <a:pos x="114" y="80"/>
                </a:cxn>
                <a:cxn ang="0">
                  <a:pos x="134" y="72"/>
                </a:cxn>
                <a:cxn ang="0">
                  <a:pos x="140" y="67"/>
                </a:cxn>
                <a:cxn ang="0">
                  <a:pos x="140" y="60"/>
                </a:cxn>
                <a:cxn ang="0">
                  <a:pos x="23" y="42"/>
                </a:cxn>
                <a:cxn ang="0">
                  <a:pos x="112" y="10"/>
                </a:cxn>
                <a:cxn ang="0">
                  <a:pos x="113" y="10"/>
                </a:cxn>
                <a:cxn ang="0">
                  <a:pos x="115" y="18"/>
                </a:cxn>
                <a:cxn ang="0">
                  <a:pos x="25" y="51"/>
                </a:cxn>
                <a:cxn ang="0">
                  <a:pos x="22" y="43"/>
                </a:cxn>
                <a:cxn ang="0">
                  <a:pos x="23" y="42"/>
                </a:cxn>
                <a:cxn ang="0">
                  <a:pos x="106" y="119"/>
                </a:cxn>
                <a:cxn ang="0">
                  <a:pos x="105" y="119"/>
                </a:cxn>
                <a:cxn ang="0">
                  <a:pos x="10" y="119"/>
                </a:cxn>
                <a:cxn ang="0">
                  <a:pos x="9" y="119"/>
                </a:cxn>
                <a:cxn ang="0">
                  <a:pos x="9" y="63"/>
                </a:cxn>
                <a:cxn ang="0">
                  <a:pos x="10" y="62"/>
                </a:cxn>
                <a:cxn ang="0">
                  <a:pos x="105" y="62"/>
                </a:cxn>
                <a:cxn ang="0">
                  <a:pos x="106" y="63"/>
                </a:cxn>
                <a:cxn ang="0">
                  <a:pos x="106" y="119"/>
                </a:cxn>
                <a:cxn ang="0">
                  <a:pos x="132" y="64"/>
                </a:cxn>
                <a:cxn ang="0">
                  <a:pos x="131" y="64"/>
                </a:cxn>
                <a:cxn ang="0">
                  <a:pos x="114" y="70"/>
                </a:cxn>
                <a:cxn ang="0">
                  <a:pos x="114" y="63"/>
                </a:cxn>
                <a:cxn ang="0">
                  <a:pos x="105" y="54"/>
                </a:cxn>
                <a:cxn ang="0">
                  <a:pos x="42" y="54"/>
                </a:cxn>
                <a:cxn ang="0">
                  <a:pos x="118" y="26"/>
                </a:cxn>
                <a:cxn ang="0">
                  <a:pos x="132" y="63"/>
                </a:cxn>
                <a:cxn ang="0">
                  <a:pos x="132" y="64"/>
                </a:cxn>
              </a:cxnLst>
              <a:rect l="0" t="0" r="r" b="b"/>
              <a:pathLst>
                <a:path w="141" h="128">
                  <a:moveTo>
                    <a:pt x="140" y="60"/>
                  </a:moveTo>
                  <a:cubicBezTo>
                    <a:pt x="121" y="7"/>
                    <a:pt x="121" y="7"/>
                    <a:pt x="121" y="7"/>
                  </a:cubicBezTo>
                  <a:cubicBezTo>
                    <a:pt x="119" y="2"/>
                    <a:pt x="114" y="0"/>
                    <a:pt x="109" y="2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5" y="36"/>
                    <a:pt x="12" y="41"/>
                    <a:pt x="14" y="4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5" y="54"/>
                    <a:pt x="0" y="58"/>
                    <a:pt x="0" y="63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4"/>
                    <a:pt x="5" y="128"/>
                    <a:pt x="10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10" y="128"/>
                    <a:pt x="114" y="124"/>
                    <a:pt x="114" y="119"/>
                  </a:cubicBezTo>
                  <a:cubicBezTo>
                    <a:pt x="114" y="80"/>
                    <a:pt x="114" y="80"/>
                    <a:pt x="114" y="80"/>
                  </a:cubicBezTo>
                  <a:cubicBezTo>
                    <a:pt x="134" y="72"/>
                    <a:pt x="134" y="72"/>
                    <a:pt x="134" y="72"/>
                  </a:cubicBezTo>
                  <a:cubicBezTo>
                    <a:pt x="137" y="71"/>
                    <a:pt x="139" y="70"/>
                    <a:pt x="140" y="67"/>
                  </a:cubicBezTo>
                  <a:cubicBezTo>
                    <a:pt x="141" y="65"/>
                    <a:pt x="141" y="62"/>
                    <a:pt x="140" y="60"/>
                  </a:cubicBezTo>
                  <a:close/>
                  <a:moveTo>
                    <a:pt x="23" y="42"/>
                  </a:moveTo>
                  <a:cubicBezTo>
                    <a:pt x="112" y="10"/>
                    <a:pt x="112" y="10"/>
                    <a:pt x="112" y="10"/>
                  </a:cubicBezTo>
                  <a:cubicBezTo>
                    <a:pt x="112" y="10"/>
                    <a:pt x="112" y="10"/>
                    <a:pt x="113" y="10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43"/>
                    <a:pt x="22" y="42"/>
                    <a:pt x="23" y="42"/>
                  </a:cubicBezTo>
                  <a:close/>
                  <a:moveTo>
                    <a:pt x="106" y="119"/>
                  </a:moveTo>
                  <a:cubicBezTo>
                    <a:pt x="106" y="119"/>
                    <a:pt x="105" y="119"/>
                    <a:pt x="105" y="119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9" y="62"/>
                    <a:pt x="10" y="62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5" y="62"/>
                    <a:pt x="106" y="63"/>
                    <a:pt x="106" y="63"/>
                  </a:cubicBezTo>
                  <a:lnTo>
                    <a:pt x="106" y="119"/>
                  </a:lnTo>
                  <a:close/>
                  <a:moveTo>
                    <a:pt x="132" y="64"/>
                  </a:moveTo>
                  <a:cubicBezTo>
                    <a:pt x="132" y="64"/>
                    <a:pt x="132" y="64"/>
                    <a:pt x="131" y="64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4" y="63"/>
                    <a:pt x="114" y="63"/>
                    <a:pt x="114" y="63"/>
                  </a:cubicBezTo>
                  <a:cubicBezTo>
                    <a:pt x="114" y="58"/>
                    <a:pt x="110" y="54"/>
                    <a:pt x="105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32" y="63"/>
                    <a:pt x="132" y="63"/>
                    <a:pt x="132" y="63"/>
                  </a:cubicBezTo>
                  <a:cubicBezTo>
                    <a:pt x="132" y="63"/>
                    <a:pt x="132" y="63"/>
                    <a:pt x="132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-2195513" y="1493837"/>
              <a:ext cx="42863" cy="28575"/>
            </a:xfrm>
            <a:custGeom>
              <a:avLst/>
              <a:gdLst/>
              <a:ahLst/>
              <a:cxnLst>
                <a:cxn ang="0">
                  <a:pos x="13" y="1"/>
                </a:cxn>
                <a:cxn ang="0">
                  <a:pos x="3" y="5"/>
                </a:cxn>
                <a:cxn ang="0">
                  <a:pos x="1" y="10"/>
                </a:cxn>
                <a:cxn ang="0">
                  <a:pos x="5" y="13"/>
                </a:cxn>
                <a:cxn ang="0">
                  <a:pos x="6" y="13"/>
                </a:cxn>
                <a:cxn ang="0">
                  <a:pos x="16" y="9"/>
                </a:cxn>
                <a:cxn ang="0">
                  <a:pos x="19" y="4"/>
                </a:cxn>
                <a:cxn ang="0">
                  <a:pos x="13" y="1"/>
                </a:cxn>
              </a:cxnLst>
              <a:rect l="0" t="0" r="r" b="b"/>
              <a:pathLst>
                <a:path w="20" h="13">
                  <a:moveTo>
                    <a:pt x="13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0" y="8"/>
                    <a:pt x="1" y="10"/>
                  </a:cubicBezTo>
                  <a:cubicBezTo>
                    <a:pt x="1" y="12"/>
                    <a:pt x="3" y="13"/>
                    <a:pt x="5" y="13"/>
                  </a:cubicBezTo>
                  <a:cubicBezTo>
                    <a:pt x="5" y="13"/>
                    <a:pt x="6" y="13"/>
                    <a:pt x="6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8" y="9"/>
                    <a:pt x="20" y="6"/>
                    <a:pt x="19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872071" y="3960070"/>
            <a:ext cx="277386" cy="249064"/>
            <a:chOff x="4043363" y="2954338"/>
            <a:chExt cx="1057275" cy="949325"/>
          </a:xfrm>
          <a:solidFill>
            <a:schemeClr val="bg1"/>
          </a:solidFill>
        </p:grpSpPr>
        <p:sp>
          <p:nvSpPr>
            <p:cNvPr id="43" name="Freeform 31"/>
            <p:cNvSpPr>
              <a:spLocks noEditPoints="1"/>
            </p:cNvSpPr>
            <p:nvPr/>
          </p:nvSpPr>
          <p:spPr bwMode="auto">
            <a:xfrm>
              <a:off x="4043363" y="3325813"/>
              <a:ext cx="774700" cy="165100"/>
            </a:xfrm>
            <a:custGeom>
              <a:avLst/>
              <a:gdLst>
                <a:gd name="T0" fmla="*/ 52 w 488"/>
                <a:gd name="T1" fmla="*/ 104 h 104"/>
                <a:gd name="T2" fmla="*/ 70 w 488"/>
                <a:gd name="T3" fmla="*/ 102 h 104"/>
                <a:gd name="T4" fmla="*/ 84 w 488"/>
                <a:gd name="T5" fmla="*/ 94 h 104"/>
                <a:gd name="T6" fmla="*/ 96 w 488"/>
                <a:gd name="T7" fmla="*/ 82 h 104"/>
                <a:gd name="T8" fmla="*/ 104 w 488"/>
                <a:gd name="T9" fmla="*/ 68 h 104"/>
                <a:gd name="T10" fmla="*/ 372 w 488"/>
                <a:gd name="T11" fmla="*/ 68 h 104"/>
                <a:gd name="T12" fmla="*/ 380 w 488"/>
                <a:gd name="T13" fmla="*/ 66 h 104"/>
                <a:gd name="T14" fmla="*/ 386 w 488"/>
                <a:gd name="T15" fmla="*/ 62 h 104"/>
                <a:gd name="T16" fmla="*/ 398 w 488"/>
                <a:gd name="T17" fmla="*/ 68 h 104"/>
                <a:gd name="T18" fmla="*/ 422 w 488"/>
                <a:gd name="T19" fmla="*/ 68 h 104"/>
                <a:gd name="T20" fmla="*/ 434 w 488"/>
                <a:gd name="T21" fmla="*/ 62 h 104"/>
                <a:gd name="T22" fmla="*/ 440 w 488"/>
                <a:gd name="T23" fmla="*/ 66 h 104"/>
                <a:gd name="T24" fmla="*/ 472 w 488"/>
                <a:gd name="T25" fmla="*/ 68 h 104"/>
                <a:gd name="T26" fmla="*/ 478 w 488"/>
                <a:gd name="T27" fmla="*/ 66 h 104"/>
                <a:gd name="T28" fmla="*/ 486 w 488"/>
                <a:gd name="T29" fmla="*/ 58 h 104"/>
                <a:gd name="T30" fmla="*/ 488 w 488"/>
                <a:gd name="T31" fmla="*/ 52 h 104"/>
                <a:gd name="T32" fmla="*/ 482 w 488"/>
                <a:gd name="T33" fmla="*/ 40 h 104"/>
                <a:gd name="T34" fmla="*/ 472 w 488"/>
                <a:gd name="T35" fmla="*/ 36 h 104"/>
                <a:gd name="T36" fmla="*/ 446 w 488"/>
                <a:gd name="T37" fmla="*/ 36 h 104"/>
                <a:gd name="T38" fmla="*/ 434 w 488"/>
                <a:gd name="T39" fmla="*/ 42 h 104"/>
                <a:gd name="T40" fmla="*/ 428 w 488"/>
                <a:gd name="T41" fmla="*/ 38 h 104"/>
                <a:gd name="T42" fmla="*/ 398 w 488"/>
                <a:gd name="T43" fmla="*/ 36 h 104"/>
                <a:gd name="T44" fmla="*/ 390 w 488"/>
                <a:gd name="T45" fmla="*/ 38 h 104"/>
                <a:gd name="T46" fmla="*/ 386 w 488"/>
                <a:gd name="T47" fmla="*/ 42 h 104"/>
                <a:gd name="T48" fmla="*/ 372 w 488"/>
                <a:gd name="T49" fmla="*/ 36 h 104"/>
                <a:gd name="T50" fmla="*/ 104 w 488"/>
                <a:gd name="T51" fmla="*/ 36 h 104"/>
                <a:gd name="T52" fmla="*/ 100 w 488"/>
                <a:gd name="T53" fmla="*/ 28 h 104"/>
                <a:gd name="T54" fmla="*/ 90 w 488"/>
                <a:gd name="T55" fmla="*/ 14 h 104"/>
                <a:gd name="T56" fmla="*/ 78 w 488"/>
                <a:gd name="T57" fmla="*/ 6 h 104"/>
                <a:gd name="T58" fmla="*/ 62 w 488"/>
                <a:gd name="T59" fmla="*/ 0 h 104"/>
                <a:gd name="T60" fmla="*/ 52 w 488"/>
                <a:gd name="T61" fmla="*/ 0 h 104"/>
                <a:gd name="T62" fmla="*/ 32 w 488"/>
                <a:gd name="T63" fmla="*/ 4 h 104"/>
                <a:gd name="T64" fmla="*/ 16 w 488"/>
                <a:gd name="T65" fmla="*/ 14 h 104"/>
                <a:gd name="T66" fmla="*/ 4 w 488"/>
                <a:gd name="T67" fmla="*/ 32 h 104"/>
                <a:gd name="T68" fmla="*/ 0 w 488"/>
                <a:gd name="T69" fmla="*/ 52 h 104"/>
                <a:gd name="T70" fmla="*/ 2 w 488"/>
                <a:gd name="T71" fmla="*/ 62 h 104"/>
                <a:gd name="T72" fmla="*/ 10 w 488"/>
                <a:gd name="T73" fmla="*/ 82 h 104"/>
                <a:gd name="T74" fmla="*/ 24 w 488"/>
                <a:gd name="T75" fmla="*/ 96 h 104"/>
                <a:gd name="T76" fmla="*/ 42 w 488"/>
                <a:gd name="T77" fmla="*/ 104 h 104"/>
                <a:gd name="T78" fmla="*/ 52 w 488"/>
                <a:gd name="T79" fmla="*/ 104 h 104"/>
                <a:gd name="T80" fmla="*/ 52 w 488"/>
                <a:gd name="T81" fmla="*/ 32 h 104"/>
                <a:gd name="T82" fmla="*/ 68 w 488"/>
                <a:gd name="T83" fmla="*/ 38 h 104"/>
                <a:gd name="T84" fmla="*/ 64 w 488"/>
                <a:gd name="T85" fmla="*/ 44 h 104"/>
                <a:gd name="T86" fmla="*/ 62 w 488"/>
                <a:gd name="T87" fmla="*/ 52 h 104"/>
                <a:gd name="T88" fmla="*/ 68 w 488"/>
                <a:gd name="T89" fmla="*/ 66 h 104"/>
                <a:gd name="T90" fmla="*/ 62 w 488"/>
                <a:gd name="T91" fmla="*/ 70 h 104"/>
                <a:gd name="T92" fmla="*/ 52 w 488"/>
                <a:gd name="T93" fmla="*/ 72 h 104"/>
                <a:gd name="T94" fmla="*/ 38 w 488"/>
                <a:gd name="T95" fmla="*/ 66 h 104"/>
                <a:gd name="T96" fmla="*/ 32 w 488"/>
                <a:gd name="T97" fmla="*/ 52 h 104"/>
                <a:gd name="T98" fmla="*/ 34 w 488"/>
                <a:gd name="T99" fmla="*/ 44 h 104"/>
                <a:gd name="T100" fmla="*/ 44 w 488"/>
                <a:gd name="T101" fmla="*/ 32 h 104"/>
                <a:gd name="T102" fmla="*/ 52 w 488"/>
                <a:gd name="T103" fmla="*/ 3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8" h="104">
                  <a:moveTo>
                    <a:pt x="52" y="104"/>
                  </a:moveTo>
                  <a:lnTo>
                    <a:pt x="52" y="104"/>
                  </a:lnTo>
                  <a:lnTo>
                    <a:pt x="62" y="104"/>
                  </a:lnTo>
                  <a:lnTo>
                    <a:pt x="70" y="102"/>
                  </a:lnTo>
                  <a:lnTo>
                    <a:pt x="78" y="98"/>
                  </a:lnTo>
                  <a:lnTo>
                    <a:pt x="84" y="94"/>
                  </a:lnTo>
                  <a:lnTo>
                    <a:pt x="90" y="90"/>
                  </a:lnTo>
                  <a:lnTo>
                    <a:pt x="96" y="82"/>
                  </a:lnTo>
                  <a:lnTo>
                    <a:pt x="100" y="76"/>
                  </a:lnTo>
                  <a:lnTo>
                    <a:pt x="104" y="68"/>
                  </a:lnTo>
                  <a:lnTo>
                    <a:pt x="298" y="68"/>
                  </a:lnTo>
                  <a:lnTo>
                    <a:pt x="372" y="68"/>
                  </a:lnTo>
                  <a:lnTo>
                    <a:pt x="372" y="68"/>
                  </a:lnTo>
                  <a:lnTo>
                    <a:pt x="380" y="66"/>
                  </a:lnTo>
                  <a:lnTo>
                    <a:pt x="386" y="62"/>
                  </a:lnTo>
                  <a:lnTo>
                    <a:pt x="386" y="62"/>
                  </a:lnTo>
                  <a:lnTo>
                    <a:pt x="390" y="66"/>
                  </a:lnTo>
                  <a:lnTo>
                    <a:pt x="398" y="68"/>
                  </a:lnTo>
                  <a:lnTo>
                    <a:pt x="422" y="68"/>
                  </a:lnTo>
                  <a:lnTo>
                    <a:pt x="422" y="68"/>
                  </a:lnTo>
                  <a:lnTo>
                    <a:pt x="428" y="66"/>
                  </a:lnTo>
                  <a:lnTo>
                    <a:pt x="434" y="62"/>
                  </a:lnTo>
                  <a:lnTo>
                    <a:pt x="434" y="62"/>
                  </a:lnTo>
                  <a:lnTo>
                    <a:pt x="440" y="66"/>
                  </a:lnTo>
                  <a:lnTo>
                    <a:pt x="446" y="68"/>
                  </a:lnTo>
                  <a:lnTo>
                    <a:pt x="472" y="68"/>
                  </a:lnTo>
                  <a:lnTo>
                    <a:pt x="472" y="68"/>
                  </a:lnTo>
                  <a:lnTo>
                    <a:pt x="478" y="66"/>
                  </a:lnTo>
                  <a:lnTo>
                    <a:pt x="482" y="64"/>
                  </a:lnTo>
                  <a:lnTo>
                    <a:pt x="486" y="58"/>
                  </a:lnTo>
                  <a:lnTo>
                    <a:pt x="488" y="52"/>
                  </a:lnTo>
                  <a:lnTo>
                    <a:pt x="488" y="52"/>
                  </a:lnTo>
                  <a:lnTo>
                    <a:pt x="486" y="46"/>
                  </a:lnTo>
                  <a:lnTo>
                    <a:pt x="482" y="40"/>
                  </a:lnTo>
                  <a:lnTo>
                    <a:pt x="478" y="38"/>
                  </a:lnTo>
                  <a:lnTo>
                    <a:pt x="472" y="36"/>
                  </a:lnTo>
                  <a:lnTo>
                    <a:pt x="446" y="36"/>
                  </a:lnTo>
                  <a:lnTo>
                    <a:pt x="446" y="36"/>
                  </a:lnTo>
                  <a:lnTo>
                    <a:pt x="440" y="38"/>
                  </a:lnTo>
                  <a:lnTo>
                    <a:pt x="434" y="42"/>
                  </a:lnTo>
                  <a:lnTo>
                    <a:pt x="434" y="42"/>
                  </a:lnTo>
                  <a:lnTo>
                    <a:pt x="428" y="38"/>
                  </a:lnTo>
                  <a:lnTo>
                    <a:pt x="422" y="36"/>
                  </a:lnTo>
                  <a:lnTo>
                    <a:pt x="398" y="36"/>
                  </a:lnTo>
                  <a:lnTo>
                    <a:pt x="398" y="36"/>
                  </a:lnTo>
                  <a:lnTo>
                    <a:pt x="390" y="38"/>
                  </a:lnTo>
                  <a:lnTo>
                    <a:pt x="386" y="42"/>
                  </a:lnTo>
                  <a:lnTo>
                    <a:pt x="386" y="42"/>
                  </a:lnTo>
                  <a:lnTo>
                    <a:pt x="380" y="38"/>
                  </a:lnTo>
                  <a:lnTo>
                    <a:pt x="372" y="36"/>
                  </a:lnTo>
                  <a:lnTo>
                    <a:pt x="298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0" y="28"/>
                  </a:lnTo>
                  <a:lnTo>
                    <a:pt x="96" y="22"/>
                  </a:lnTo>
                  <a:lnTo>
                    <a:pt x="90" y="14"/>
                  </a:lnTo>
                  <a:lnTo>
                    <a:pt x="84" y="10"/>
                  </a:lnTo>
                  <a:lnTo>
                    <a:pt x="78" y="6"/>
                  </a:lnTo>
                  <a:lnTo>
                    <a:pt x="70" y="2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4"/>
                  </a:lnTo>
                  <a:lnTo>
                    <a:pt x="10" y="22"/>
                  </a:lnTo>
                  <a:lnTo>
                    <a:pt x="4" y="32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2"/>
                  </a:lnTo>
                  <a:lnTo>
                    <a:pt x="10" y="82"/>
                  </a:lnTo>
                  <a:lnTo>
                    <a:pt x="16" y="90"/>
                  </a:lnTo>
                  <a:lnTo>
                    <a:pt x="24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4"/>
                  </a:lnTo>
                  <a:lnTo>
                    <a:pt x="52" y="104"/>
                  </a:lnTo>
                  <a:close/>
                  <a:moveTo>
                    <a:pt x="52" y="32"/>
                  </a:moveTo>
                  <a:lnTo>
                    <a:pt x="52" y="32"/>
                  </a:lnTo>
                  <a:lnTo>
                    <a:pt x="62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4" y="44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4" y="60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2" y="70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38" y="66"/>
                  </a:lnTo>
                  <a:lnTo>
                    <a:pt x="34" y="60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4" y="44"/>
                  </a:lnTo>
                  <a:lnTo>
                    <a:pt x="38" y="38"/>
                  </a:lnTo>
                  <a:lnTo>
                    <a:pt x="44" y="32"/>
                  </a:lnTo>
                  <a:lnTo>
                    <a:pt x="52" y="32"/>
                  </a:lnTo>
                  <a:lnTo>
                    <a:pt x="5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Freeform 32"/>
            <p:cNvSpPr>
              <a:spLocks noEditPoints="1"/>
            </p:cNvSpPr>
            <p:nvPr/>
          </p:nvSpPr>
          <p:spPr bwMode="auto">
            <a:xfrm>
              <a:off x="4217988" y="2954338"/>
              <a:ext cx="520700" cy="285750"/>
            </a:xfrm>
            <a:custGeom>
              <a:avLst/>
              <a:gdLst>
                <a:gd name="T0" fmla="*/ 54 w 328"/>
                <a:gd name="T1" fmla="*/ 106 h 180"/>
                <a:gd name="T2" fmla="*/ 72 w 328"/>
                <a:gd name="T3" fmla="*/ 102 h 180"/>
                <a:gd name="T4" fmla="*/ 86 w 328"/>
                <a:gd name="T5" fmla="*/ 94 h 180"/>
                <a:gd name="T6" fmla="*/ 156 w 328"/>
                <a:gd name="T7" fmla="*/ 174 h 180"/>
                <a:gd name="T8" fmla="*/ 168 w 328"/>
                <a:gd name="T9" fmla="*/ 180 h 180"/>
                <a:gd name="T10" fmla="*/ 262 w 328"/>
                <a:gd name="T11" fmla="*/ 180 h 180"/>
                <a:gd name="T12" fmla="*/ 276 w 328"/>
                <a:gd name="T13" fmla="*/ 174 h 180"/>
                <a:gd name="T14" fmla="*/ 280 w 328"/>
                <a:gd name="T15" fmla="*/ 178 h 180"/>
                <a:gd name="T16" fmla="*/ 312 w 328"/>
                <a:gd name="T17" fmla="*/ 180 h 180"/>
                <a:gd name="T18" fmla="*/ 318 w 328"/>
                <a:gd name="T19" fmla="*/ 178 h 180"/>
                <a:gd name="T20" fmla="*/ 326 w 328"/>
                <a:gd name="T21" fmla="*/ 170 h 180"/>
                <a:gd name="T22" fmla="*/ 328 w 328"/>
                <a:gd name="T23" fmla="*/ 164 h 180"/>
                <a:gd name="T24" fmla="*/ 324 w 328"/>
                <a:gd name="T25" fmla="*/ 152 h 180"/>
                <a:gd name="T26" fmla="*/ 312 w 328"/>
                <a:gd name="T27" fmla="*/ 148 h 180"/>
                <a:gd name="T28" fmla="*/ 288 w 328"/>
                <a:gd name="T29" fmla="*/ 148 h 180"/>
                <a:gd name="T30" fmla="*/ 276 w 328"/>
                <a:gd name="T31" fmla="*/ 152 h 180"/>
                <a:gd name="T32" fmla="*/ 270 w 328"/>
                <a:gd name="T33" fmla="*/ 148 h 180"/>
                <a:gd name="T34" fmla="*/ 176 w 328"/>
                <a:gd name="T35" fmla="*/ 148 h 180"/>
                <a:gd name="T36" fmla="*/ 104 w 328"/>
                <a:gd name="T37" fmla="*/ 66 h 180"/>
                <a:gd name="T38" fmla="*/ 106 w 328"/>
                <a:gd name="T39" fmla="*/ 52 h 180"/>
                <a:gd name="T40" fmla="*/ 102 w 328"/>
                <a:gd name="T41" fmla="*/ 32 h 180"/>
                <a:gd name="T42" fmla="*/ 92 w 328"/>
                <a:gd name="T43" fmla="*/ 14 h 180"/>
                <a:gd name="T44" fmla="*/ 74 w 328"/>
                <a:gd name="T45" fmla="*/ 4 h 180"/>
                <a:gd name="T46" fmla="*/ 54 w 328"/>
                <a:gd name="T47" fmla="*/ 0 h 180"/>
                <a:gd name="T48" fmla="*/ 42 w 328"/>
                <a:gd name="T49" fmla="*/ 0 h 180"/>
                <a:gd name="T50" fmla="*/ 24 w 328"/>
                <a:gd name="T51" fmla="*/ 8 h 180"/>
                <a:gd name="T52" fmla="*/ 10 w 328"/>
                <a:gd name="T53" fmla="*/ 22 h 180"/>
                <a:gd name="T54" fmla="*/ 2 w 328"/>
                <a:gd name="T55" fmla="*/ 42 h 180"/>
                <a:gd name="T56" fmla="*/ 0 w 328"/>
                <a:gd name="T57" fmla="*/ 52 h 180"/>
                <a:gd name="T58" fmla="*/ 4 w 328"/>
                <a:gd name="T59" fmla="*/ 72 h 180"/>
                <a:gd name="T60" fmla="*/ 16 w 328"/>
                <a:gd name="T61" fmla="*/ 90 h 180"/>
                <a:gd name="T62" fmla="*/ 34 w 328"/>
                <a:gd name="T63" fmla="*/ 102 h 180"/>
                <a:gd name="T64" fmla="*/ 54 w 328"/>
                <a:gd name="T65" fmla="*/ 106 h 180"/>
                <a:gd name="T66" fmla="*/ 54 w 328"/>
                <a:gd name="T67" fmla="*/ 32 h 180"/>
                <a:gd name="T68" fmla="*/ 62 w 328"/>
                <a:gd name="T69" fmla="*/ 32 h 180"/>
                <a:gd name="T70" fmla="*/ 72 w 328"/>
                <a:gd name="T71" fmla="*/ 44 h 180"/>
                <a:gd name="T72" fmla="*/ 74 w 328"/>
                <a:gd name="T73" fmla="*/ 50 h 180"/>
                <a:gd name="T74" fmla="*/ 72 w 328"/>
                <a:gd name="T75" fmla="*/ 52 h 180"/>
                <a:gd name="T76" fmla="*/ 68 w 328"/>
                <a:gd name="T77" fmla="*/ 60 h 180"/>
                <a:gd name="T78" fmla="*/ 68 w 328"/>
                <a:gd name="T79" fmla="*/ 68 h 180"/>
                <a:gd name="T80" fmla="*/ 54 w 328"/>
                <a:gd name="T81" fmla="*/ 74 h 180"/>
                <a:gd name="T82" fmla="*/ 46 w 328"/>
                <a:gd name="T83" fmla="*/ 72 h 180"/>
                <a:gd name="T84" fmla="*/ 34 w 328"/>
                <a:gd name="T85" fmla="*/ 60 h 180"/>
                <a:gd name="T86" fmla="*/ 32 w 328"/>
                <a:gd name="T87" fmla="*/ 52 h 180"/>
                <a:gd name="T88" fmla="*/ 38 w 328"/>
                <a:gd name="T89" fmla="*/ 38 h 180"/>
                <a:gd name="T90" fmla="*/ 54 w 328"/>
                <a:gd name="T91" fmla="*/ 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8" h="180">
                  <a:moveTo>
                    <a:pt x="54" y="106"/>
                  </a:moveTo>
                  <a:lnTo>
                    <a:pt x="54" y="106"/>
                  </a:lnTo>
                  <a:lnTo>
                    <a:pt x="62" y="104"/>
                  </a:lnTo>
                  <a:lnTo>
                    <a:pt x="72" y="102"/>
                  </a:lnTo>
                  <a:lnTo>
                    <a:pt x="80" y="98"/>
                  </a:lnTo>
                  <a:lnTo>
                    <a:pt x="86" y="94"/>
                  </a:lnTo>
                  <a:lnTo>
                    <a:pt x="156" y="174"/>
                  </a:lnTo>
                  <a:lnTo>
                    <a:pt x="156" y="174"/>
                  </a:lnTo>
                  <a:lnTo>
                    <a:pt x="162" y="178"/>
                  </a:lnTo>
                  <a:lnTo>
                    <a:pt x="168" y="180"/>
                  </a:lnTo>
                  <a:lnTo>
                    <a:pt x="262" y="180"/>
                  </a:lnTo>
                  <a:lnTo>
                    <a:pt x="262" y="180"/>
                  </a:lnTo>
                  <a:lnTo>
                    <a:pt x="270" y="178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80" y="178"/>
                  </a:lnTo>
                  <a:lnTo>
                    <a:pt x="288" y="180"/>
                  </a:lnTo>
                  <a:lnTo>
                    <a:pt x="312" y="180"/>
                  </a:lnTo>
                  <a:lnTo>
                    <a:pt x="312" y="180"/>
                  </a:lnTo>
                  <a:lnTo>
                    <a:pt x="318" y="178"/>
                  </a:lnTo>
                  <a:lnTo>
                    <a:pt x="324" y="174"/>
                  </a:lnTo>
                  <a:lnTo>
                    <a:pt x="326" y="170"/>
                  </a:lnTo>
                  <a:lnTo>
                    <a:pt x="328" y="164"/>
                  </a:lnTo>
                  <a:lnTo>
                    <a:pt x="328" y="164"/>
                  </a:lnTo>
                  <a:lnTo>
                    <a:pt x="326" y="156"/>
                  </a:lnTo>
                  <a:lnTo>
                    <a:pt x="324" y="152"/>
                  </a:lnTo>
                  <a:lnTo>
                    <a:pt x="318" y="148"/>
                  </a:lnTo>
                  <a:lnTo>
                    <a:pt x="312" y="148"/>
                  </a:lnTo>
                  <a:lnTo>
                    <a:pt x="288" y="148"/>
                  </a:lnTo>
                  <a:lnTo>
                    <a:pt x="288" y="148"/>
                  </a:lnTo>
                  <a:lnTo>
                    <a:pt x="280" y="148"/>
                  </a:lnTo>
                  <a:lnTo>
                    <a:pt x="276" y="152"/>
                  </a:lnTo>
                  <a:lnTo>
                    <a:pt x="276" y="152"/>
                  </a:lnTo>
                  <a:lnTo>
                    <a:pt x="270" y="148"/>
                  </a:lnTo>
                  <a:lnTo>
                    <a:pt x="262" y="148"/>
                  </a:lnTo>
                  <a:lnTo>
                    <a:pt x="176" y="148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06" y="42"/>
                  </a:lnTo>
                  <a:lnTo>
                    <a:pt x="102" y="32"/>
                  </a:lnTo>
                  <a:lnTo>
                    <a:pt x="98" y="22"/>
                  </a:lnTo>
                  <a:lnTo>
                    <a:pt x="92" y="14"/>
                  </a:lnTo>
                  <a:lnTo>
                    <a:pt x="84" y="8"/>
                  </a:lnTo>
                  <a:lnTo>
                    <a:pt x="74" y="4"/>
                  </a:lnTo>
                  <a:lnTo>
                    <a:pt x="6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34" y="4"/>
                  </a:lnTo>
                  <a:lnTo>
                    <a:pt x="24" y="8"/>
                  </a:lnTo>
                  <a:lnTo>
                    <a:pt x="16" y="14"/>
                  </a:lnTo>
                  <a:lnTo>
                    <a:pt x="10" y="22"/>
                  </a:lnTo>
                  <a:lnTo>
                    <a:pt x="4" y="32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2"/>
                  </a:lnTo>
                  <a:lnTo>
                    <a:pt x="10" y="82"/>
                  </a:lnTo>
                  <a:lnTo>
                    <a:pt x="16" y="90"/>
                  </a:lnTo>
                  <a:lnTo>
                    <a:pt x="24" y="96"/>
                  </a:lnTo>
                  <a:lnTo>
                    <a:pt x="34" y="102"/>
                  </a:lnTo>
                  <a:lnTo>
                    <a:pt x="42" y="104"/>
                  </a:lnTo>
                  <a:lnTo>
                    <a:pt x="54" y="106"/>
                  </a:lnTo>
                  <a:lnTo>
                    <a:pt x="54" y="106"/>
                  </a:lnTo>
                  <a:close/>
                  <a:moveTo>
                    <a:pt x="54" y="32"/>
                  </a:moveTo>
                  <a:lnTo>
                    <a:pt x="54" y="32"/>
                  </a:lnTo>
                  <a:lnTo>
                    <a:pt x="62" y="32"/>
                  </a:lnTo>
                  <a:lnTo>
                    <a:pt x="68" y="38"/>
                  </a:lnTo>
                  <a:lnTo>
                    <a:pt x="72" y="44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0" y="56"/>
                  </a:lnTo>
                  <a:lnTo>
                    <a:pt x="68" y="60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0" y="72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46" y="72"/>
                  </a:lnTo>
                  <a:lnTo>
                    <a:pt x="38" y="68"/>
                  </a:lnTo>
                  <a:lnTo>
                    <a:pt x="34" y="60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4" y="44"/>
                  </a:lnTo>
                  <a:lnTo>
                    <a:pt x="38" y="38"/>
                  </a:lnTo>
                  <a:lnTo>
                    <a:pt x="46" y="34"/>
                  </a:lnTo>
                  <a:lnTo>
                    <a:pt x="54" y="32"/>
                  </a:lnTo>
                  <a:lnTo>
                    <a:pt x="5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5" name="Freeform 33"/>
            <p:cNvSpPr>
              <a:spLocks noEditPoints="1"/>
            </p:cNvSpPr>
            <p:nvPr/>
          </p:nvSpPr>
          <p:spPr bwMode="auto">
            <a:xfrm>
              <a:off x="4043363" y="3109913"/>
              <a:ext cx="1057275" cy="596900"/>
            </a:xfrm>
            <a:custGeom>
              <a:avLst/>
              <a:gdLst>
                <a:gd name="T0" fmla="*/ 514 w 666"/>
                <a:gd name="T1" fmla="*/ 74 h 376"/>
                <a:gd name="T2" fmla="*/ 500 w 666"/>
                <a:gd name="T3" fmla="*/ 76 h 376"/>
                <a:gd name="T4" fmla="*/ 492 w 666"/>
                <a:gd name="T5" fmla="*/ 90 h 376"/>
                <a:gd name="T6" fmla="*/ 316 w 666"/>
                <a:gd name="T7" fmla="*/ 112 h 376"/>
                <a:gd name="T8" fmla="*/ 298 w 666"/>
                <a:gd name="T9" fmla="*/ 110 h 376"/>
                <a:gd name="T10" fmla="*/ 262 w 666"/>
                <a:gd name="T11" fmla="*/ 116 h 376"/>
                <a:gd name="T12" fmla="*/ 226 w 666"/>
                <a:gd name="T13" fmla="*/ 110 h 376"/>
                <a:gd name="T14" fmla="*/ 168 w 666"/>
                <a:gd name="T15" fmla="*/ 36 h 376"/>
                <a:gd name="T16" fmla="*/ 96 w 666"/>
                <a:gd name="T17" fmla="*/ 22 h 376"/>
                <a:gd name="T18" fmla="*/ 70 w 666"/>
                <a:gd name="T19" fmla="*/ 2 h 376"/>
                <a:gd name="T20" fmla="*/ 42 w 666"/>
                <a:gd name="T21" fmla="*/ 0 h 376"/>
                <a:gd name="T22" fmla="*/ 10 w 666"/>
                <a:gd name="T23" fmla="*/ 24 h 376"/>
                <a:gd name="T24" fmla="*/ 0 w 666"/>
                <a:gd name="T25" fmla="*/ 52 h 376"/>
                <a:gd name="T26" fmla="*/ 16 w 666"/>
                <a:gd name="T27" fmla="*/ 90 h 376"/>
                <a:gd name="T28" fmla="*/ 52 w 666"/>
                <a:gd name="T29" fmla="*/ 106 h 376"/>
                <a:gd name="T30" fmla="*/ 78 w 666"/>
                <a:gd name="T31" fmla="*/ 100 h 376"/>
                <a:gd name="T32" fmla="*/ 100 w 666"/>
                <a:gd name="T33" fmla="*/ 76 h 376"/>
                <a:gd name="T34" fmla="*/ 204 w 666"/>
                <a:gd name="T35" fmla="*/ 136 h 376"/>
                <a:gd name="T36" fmla="*/ 250 w 666"/>
                <a:gd name="T37" fmla="*/ 142 h 376"/>
                <a:gd name="T38" fmla="*/ 268 w 666"/>
                <a:gd name="T39" fmla="*/ 140 h 376"/>
                <a:gd name="T40" fmla="*/ 306 w 666"/>
                <a:gd name="T41" fmla="*/ 140 h 376"/>
                <a:gd name="T42" fmla="*/ 324 w 666"/>
                <a:gd name="T43" fmla="*/ 142 h 376"/>
                <a:gd name="T44" fmla="*/ 520 w 666"/>
                <a:gd name="T45" fmla="*/ 138 h 376"/>
                <a:gd name="T46" fmla="*/ 622 w 666"/>
                <a:gd name="T47" fmla="*/ 190 h 376"/>
                <a:gd name="T48" fmla="*/ 522 w 666"/>
                <a:gd name="T49" fmla="*/ 244 h 376"/>
                <a:gd name="T50" fmla="*/ 298 w 666"/>
                <a:gd name="T51" fmla="*/ 234 h 376"/>
                <a:gd name="T52" fmla="*/ 202 w 666"/>
                <a:gd name="T53" fmla="*/ 240 h 376"/>
                <a:gd name="T54" fmla="*/ 100 w 666"/>
                <a:gd name="T55" fmla="*/ 300 h 376"/>
                <a:gd name="T56" fmla="*/ 78 w 666"/>
                <a:gd name="T57" fmla="*/ 276 h 376"/>
                <a:gd name="T58" fmla="*/ 52 w 666"/>
                <a:gd name="T59" fmla="*/ 270 h 376"/>
                <a:gd name="T60" fmla="*/ 16 w 666"/>
                <a:gd name="T61" fmla="*/ 286 h 376"/>
                <a:gd name="T62" fmla="*/ 0 w 666"/>
                <a:gd name="T63" fmla="*/ 324 h 376"/>
                <a:gd name="T64" fmla="*/ 10 w 666"/>
                <a:gd name="T65" fmla="*/ 352 h 376"/>
                <a:gd name="T66" fmla="*/ 42 w 666"/>
                <a:gd name="T67" fmla="*/ 376 h 376"/>
                <a:gd name="T68" fmla="*/ 70 w 666"/>
                <a:gd name="T69" fmla="*/ 374 h 376"/>
                <a:gd name="T70" fmla="*/ 96 w 666"/>
                <a:gd name="T71" fmla="*/ 354 h 376"/>
                <a:gd name="T72" fmla="*/ 168 w 666"/>
                <a:gd name="T73" fmla="*/ 340 h 376"/>
                <a:gd name="T74" fmla="*/ 298 w 666"/>
                <a:gd name="T75" fmla="*/ 266 h 376"/>
                <a:gd name="T76" fmla="*/ 494 w 666"/>
                <a:gd name="T77" fmla="*/ 294 h 376"/>
                <a:gd name="T78" fmla="*/ 508 w 666"/>
                <a:gd name="T79" fmla="*/ 302 h 376"/>
                <a:gd name="T80" fmla="*/ 658 w 666"/>
                <a:gd name="T81" fmla="*/ 204 h 376"/>
                <a:gd name="T82" fmla="*/ 664 w 666"/>
                <a:gd name="T83" fmla="*/ 184 h 376"/>
                <a:gd name="T84" fmla="*/ 52 w 666"/>
                <a:gd name="T85" fmla="*/ 74 h 376"/>
                <a:gd name="T86" fmla="*/ 32 w 666"/>
                <a:gd name="T87" fmla="*/ 52 h 376"/>
                <a:gd name="T88" fmla="*/ 44 w 666"/>
                <a:gd name="T89" fmla="*/ 34 h 376"/>
                <a:gd name="T90" fmla="*/ 68 w 666"/>
                <a:gd name="T91" fmla="*/ 40 h 376"/>
                <a:gd name="T92" fmla="*/ 62 w 666"/>
                <a:gd name="T93" fmla="*/ 52 h 376"/>
                <a:gd name="T94" fmla="*/ 62 w 666"/>
                <a:gd name="T95" fmla="*/ 72 h 376"/>
                <a:gd name="T96" fmla="*/ 52 w 666"/>
                <a:gd name="T97" fmla="*/ 344 h 376"/>
                <a:gd name="T98" fmla="*/ 32 w 666"/>
                <a:gd name="T99" fmla="*/ 324 h 376"/>
                <a:gd name="T100" fmla="*/ 44 w 666"/>
                <a:gd name="T101" fmla="*/ 304 h 376"/>
                <a:gd name="T102" fmla="*/ 68 w 666"/>
                <a:gd name="T103" fmla="*/ 310 h 376"/>
                <a:gd name="T104" fmla="*/ 62 w 666"/>
                <a:gd name="T105" fmla="*/ 324 h 376"/>
                <a:gd name="T106" fmla="*/ 62 w 666"/>
                <a:gd name="T107" fmla="*/ 34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66" h="376">
                  <a:moveTo>
                    <a:pt x="658" y="178"/>
                  </a:moveTo>
                  <a:lnTo>
                    <a:pt x="518" y="76"/>
                  </a:lnTo>
                  <a:lnTo>
                    <a:pt x="518" y="76"/>
                  </a:lnTo>
                  <a:lnTo>
                    <a:pt x="514" y="74"/>
                  </a:lnTo>
                  <a:lnTo>
                    <a:pt x="510" y="74"/>
                  </a:lnTo>
                  <a:lnTo>
                    <a:pt x="504" y="74"/>
                  </a:lnTo>
                  <a:lnTo>
                    <a:pt x="500" y="76"/>
                  </a:lnTo>
                  <a:lnTo>
                    <a:pt x="500" y="76"/>
                  </a:lnTo>
                  <a:lnTo>
                    <a:pt x="498" y="78"/>
                  </a:lnTo>
                  <a:lnTo>
                    <a:pt x="494" y="82"/>
                  </a:lnTo>
                  <a:lnTo>
                    <a:pt x="492" y="86"/>
                  </a:lnTo>
                  <a:lnTo>
                    <a:pt x="492" y="90"/>
                  </a:lnTo>
                  <a:lnTo>
                    <a:pt x="492" y="110"/>
                  </a:lnTo>
                  <a:lnTo>
                    <a:pt x="324" y="110"/>
                  </a:lnTo>
                  <a:lnTo>
                    <a:pt x="324" y="110"/>
                  </a:lnTo>
                  <a:lnTo>
                    <a:pt x="316" y="112"/>
                  </a:lnTo>
                  <a:lnTo>
                    <a:pt x="312" y="116"/>
                  </a:lnTo>
                  <a:lnTo>
                    <a:pt x="312" y="116"/>
                  </a:lnTo>
                  <a:lnTo>
                    <a:pt x="306" y="112"/>
                  </a:lnTo>
                  <a:lnTo>
                    <a:pt x="298" y="110"/>
                  </a:lnTo>
                  <a:lnTo>
                    <a:pt x="274" y="110"/>
                  </a:lnTo>
                  <a:lnTo>
                    <a:pt x="274" y="110"/>
                  </a:lnTo>
                  <a:lnTo>
                    <a:pt x="268" y="112"/>
                  </a:lnTo>
                  <a:lnTo>
                    <a:pt x="262" y="116"/>
                  </a:lnTo>
                  <a:lnTo>
                    <a:pt x="262" y="116"/>
                  </a:lnTo>
                  <a:lnTo>
                    <a:pt x="256" y="112"/>
                  </a:lnTo>
                  <a:lnTo>
                    <a:pt x="250" y="110"/>
                  </a:lnTo>
                  <a:lnTo>
                    <a:pt x="226" y="110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76" y="38"/>
                  </a:lnTo>
                  <a:lnTo>
                    <a:pt x="168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0" y="28"/>
                  </a:lnTo>
                  <a:lnTo>
                    <a:pt x="96" y="22"/>
                  </a:lnTo>
                  <a:lnTo>
                    <a:pt x="90" y="16"/>
                  </a:lnTo>
                  <a:lnTo>
                    <a:pt x="84" y="10"/>
                  </a:lnTo>
                  <a:lnTo>
                    <a:pt x="78" y="6"/>
                  </a:lnTo>
                  <a:lnTo>
                    <a:pt x="70" y="2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2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64"/>
                  </a:lnTo>
                  <a:lnTo>
                    <a:pt x="4" y="74"/>
                  </a:lnTo>
                  <a:lnTo>
                    <a:pt x="10" y="82"/>
                  </a:lnTo>
                  <a:lnTo>
                    <a:pt x="16" y="90"/>
                  </a:lnTo>
                  <a:lnTo>
                    <a:pt x="24" y="96"/>
                  </a:lnTo>
                  <a:lnTo>
                    <a:pt x="32" y="102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2" y="104"/>
                  </a:lnTo>
                  <a:lnTo>
                    <a:pt x="70" y="102"/>
                  </a:lnTo>
                  <a:lnTo>
                    <a:pt x="78" y="100"/>
                  </a:lnTo>
                  <a:lnTo>
                    <a:pt x="84" y="96"/>
                  </a:lnTo>
                  <a:lnTo>
                    <a:pt x="90" y="90"/>
                  </a:lnTo>
                  <a:lnTo>
                    <a:pt x="96" y="84"/>
                  </a:lnTo>
                  <a:lnTo>
                    <a:pt x="100" y="76"/>
                  </a:lnTo>
                  <a:lnTo>
                    <a:pt x="104" y="68"/>
                  </a:lnTo>
                  <a:lnTo>
                    <a:pt x="160" y="68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10" y="140"/>
                  </a:lnTo>
                  <a:lnTo>
                    <a:pt x="218" y="142"/>
                  </a:lnTo>
                  <a:lnTo>
                    <a:pt x="250" y="142"/>
                  </a:lnTo>
                  <a:lnTo>
                    <a:pt x="250" y="142"/>
                  </a:lnTo>
                  <a:lnTo>
                    <a:pt x="256" y="140"/>
                  </a:lnTo>
                  <a:lnTo>
                    <a:pt x="262" y="136"/>
                  </a:lnTo>
                  <a:lnTo>
                    <a:pt x="262" y="136"/>
                  </a:lnTo>
                  <a:lnTo>
                    <a:pt x="268" y="140"/>
                  </a:lnTo>
                  <a:lnTo>
                    <a:pt x="274" y="142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306" y="140"/>
                  </a:lnTo>
                  <a:lnTo>
                    <a:pt x="312" y="136"/>
                  </a:lnTo>
                  <a:lnTo>
                    <a:pt x="312" y="136"/>
                  </a:lnTo>
                  <a:lnTo>
                    <a:pt x="316" y="140"/>
                  </a:lnTo>
                  <a:lnTo>
                    <a:pt x="324" y="142"/>
                  </a:lnTo>
                  <a:lnTo>
                    <a:pt x="508" y="142"/>
                  </a:lnTo>
                  <a:lnTo>
                    <a:pt x="508" y="142"/>
                  </a:lnTo>
                  <a:lnTo>
                    <a:pt x="514" y="142"/>
                  </a:lnTo>
                  <a:lnTo>
                    <a:pt x="520" y="138"/>
                  </a:lnTo>
                  <a:lnTo>
                    <a:pt x="522" y="132"/>
                  </a:lnTo>
                  <a:lnTo>
                    <a:pt x="524" y="126"/>
                  </a:lnTo>
                  <a:lnTo>
                    <a:pt x="524" y="120"/>
                  </a:lnTo>
                  <a:lnTo>
                    <a:pt x="622" y="190"/>
                  </a:lnTo>
                  <a:lnTo>
                    <a:pt x="524" y="256"/>
                  </a:lnTo>
                  <a:lnTo>
                    <a:pt x="524" y="250"/>
                  </a:lnTo>
                  <a:lnTo>
                    <a:pt x="524" y="250"/>
                  </a:lnTo>
                  <a:lnTo>
                    <a:pt x="522" y="244"/>
                  </a:lnTo>
                  <a:lnTo>
                    <a:pt x="520" y="238"/>
                  </a:lnTo>
                  <a:lnTo>
                    <a:pt x="514" y="234"/>
                  </a:lnTo>
                  <a:lnTo>
                    <a:pt x="508" y="234"/>
                  </a:lnTo>
                  <a:lnTo>
                    <a:pt x="298" y="234"/>
                  </a:lnTo>
                  <a:lnTo>
                    <a:pt x="216" y="234"/>
                  </a:lnTo>
                  <a:lnTo>
                    <a:pt x="216" y="234"/>
                  </a:lnTo>
                  <a:lnTo>
                    <a:pt x="208" y="236"/>
                  </a:lnTo>
                  <a:lnTo>
                    <a:pt x="202" y="240"/>
                  </a:lnTo>
                  <a:lnTo>
                    <a:pt x="158" y="308"/>
                  </a:lnTo>
                  <a:lnTo>
                    <a:pt x="104" y="308"/>
                  </a:lnTo>
                  <a:lnTo>
                    <a:pt x="104" y="308"/>
                  </a:lnTo>
                  <a:lnTo>
                    <a:pt x="100" y="300"/>
                  </a:lnTo>
                  <a:lnTo>
                    <a:pt x="96" y="292"/>
                  </a:lnTo>
                  <a:lnTo>
                    <a:pt x="90" y="286"/>
                  </a:lnTo>
                  <a:lnTo>
                    <a:pt x="84" y="280"/>
                  </a:lnTo>
                  <a:lnTo>
                    <a:pt x="78" y="276"/>
                  </a:lnTo>
                  <a:lnTo>
                    <a:pt x="70" y="274"/>
                  </a:lnTo>
                  <a:lnTo>
                    <a:pt x="62" y="272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42" y="272"/>
                  </a:lnTo>
                  <a:lnTo>
                    <a:pt x="32" y="274"/>
                  </a:lnTo>
                  <a:lnTo>
                    <a:pt x="24" y="280"/>
                  </a:lnTo>
                  <a:lnTo>
                    <a:pt x="16" y="286"/>
                  </a:lnTo>
                  <a:lnTo>
                    <a:pt x="10" y="294"/>
                  </a:lnTo>
                  <a:lnTo>
                    <a:pt x="4" y="302"/>
                  </a:lnTo>
                  <a:lnTo>
                    <a:pt x="2" y="312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2" y="334"/>
                  </a:lnTo>
                  <a:lnTo>
                    <a:pt x="4" y="344"/>
                  </a:lnTo>
                  <a:lnTo>
                    <a:pt x="10" y="352"/>
                  </a:lnTo>
                  <a:lnTo>
                    <a:pt x="16" y="360"/>
                  </a:lnTo>
                  <a:lnTo>
                    <a:pt x="24" y="368"/>
                  </a:lnTo>
                  <a:lnTo>
                    <a:pt x="32" y="372"/>
                  </a:lnTo>
                  <a:lnTo>
                    <a:pt x="42" y="376"/>
                  </a:lnTo>
                  <a:lnTo>
                    <a:pt x="52" y="376"/>
                  </a:lnTo>
                  <a:lnTo>
                    <a:pt x="52" y="376"/>
                  </a:lnTo>
                  <a:lnTo>
                    <a:pt x="62" y="376"/>
                  </a:lnTo>
                  <a:lnTo>
                    <a:pt x="70" y="374"/>
                  </a:lnTo>
                  <a:lnTo>
                    <a:pt x="78" y="370"/>
                  </a:lnTo>
                  <a:lnTo>
                    <a:pt x="84" y="366"/>
                  </a:lnTo>
                  <a:lnTo>
                    <a:pt x="90" y="360"/>
                  </a:lnTo>
                  <a:lnTo>
                    <a:pt x="96" y="354"/>
                  </a:lnTo>
                  <a:lnTo>
                    <a:pt x="100" y="348"/>
                  </a:lnTo>
                  <a:lnTo>
                    <a:pt x="104" y="340"/>
                  </a:lnTo>
                  <a:lnTo>
                    <a:pt x="168" y="340"/>
                  </a:lnTo>
                  <a:lnTo>
                    <a:pt x="168" y="340"/>
                  </a:lnTo>
                  <a:lnTo>
                    <a:pt x="176" y="338"/>
                  </a:lnTo>
                  <a:lnTo>
                    <a:pt x="180" y="332"/>
                  </a:lnTo>
                  <a:lnTo>
                    <a:pt x="224" y="266"/>
                  </a:lnTo>
                  <a:lnTo>
                    <a:pt x="298" y="266"/>
                  </a:lnTo>
                  <a:lnTo>
                    <a:pt x="492" y="266"/>
                  </a:lnTo>
                  <a:lnTo>
                    <a:pt x="492" y="286"/>
                  </a:lnTo>
                  <a:lnTo>
                    <a:pt x="492" y="286"/>
                  </a:lnTo>
                  <a:lnTo>
                    <a:pt x="494" y="294"/>
                  </a:lnTo>
                  <a:lnTo>
                    <a:pt x="500" y="300"/>
                  </a:lnTo>
                  <a:lnTo>
                    <a:pt x="500" y="300"/>
                  </a:lnTo>
                  <a:lnTo>
                    <a:pt x="508" y="302"/>
                  </a:lnTo>
                  <a:lnTo>
                    <a:pt x="508" y="302"/>
                  </a:lnTo>
                  <a:lnTo>
                    <a:pt x="512" y="302"/>
                  </a:lnTo>
                  <a:lnTo>
                    <a:pt x="518" y="300"/>
                  </a:lnTo>
                  <a:lnTo>
                    <a:pt x="658" y="204"/>
                  </a:lnTo>
                  <a:lnTo>
                    <a:pt x="658" y="204"/>
                  </a:lnTo>
                  <a:lnTo>
                    <a:pt x="664" y="198"/>
                  </a:lnTo>
                  <a:lnTo>
                    <a:pt x="666" y="192"/>
                  </a:lnTo>
                  <a:lnTo>
                    <a:pt x="666" y="192"/>
                  </a:lnTo>
                  <a:lnTo>
                    <a:pt x="664" y="184"/>
                  </a:lnTo>
                  <a:lnTo>
                    <a:pt x="658" y="178"/>
                  </a:lnTo>
                  <a:lnTo>
                    <a:pt x="658" y="178"/>
                  </a:lnTo>
                  <a:close/>
                  <a:moveTo>
                    <a:pt x="52" y="74"/>
                  </a:moveTo>
                  <a:lnTo>
                    <a:pt x="52" y="74"/>
                  </a:lnTo>
                  <a:lnTo>
                    <a:pt x="44" y="72"/>
                  </a:lnTo>
                  <a:lnTo>
                    <a:pt x="38" y="68"/>
                  </a:lnTo>
                  <a:lnTo>
                    <a:pt x="34" y="60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4" y="44"/>
                  </a:lnTo>
                  <a:lnTo>
                    <a:pt x="38" y="38"/>
                  </a:lnTo>
                  <a:lnTo>
                    <a:pt x="44" y="34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62" y="34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4" y="44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4" y="60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2" y="72"/>
                  </a:lnTo>
                  <a:lnTo>
                    <a:pt x="52" y="74"/>
                  </a:lnTo>
                  <a:lnTo>
                    <a:pt x="52" y="74"/>
                  </a:lnTo>
                  <a:close/>
                  <a:moveTo>
                    <a:pt x="52" y="344"/>
                  </a:moveTo>
                  <a:lnTo>
                    <a:pt x="52" y="344"/>
                  </a:lnTo>
                  <a:lnTo>
                    <a:pt x="44" y="342"/>
                  </a:lnTo>
                  <a:lnTo>
                    <a:pt x="38" y="338"/>
                  </a:lnTo>
                  <a:lnTo>
                    <a:pt x="34" y="332"/>
                  </a:lnTo>
                  <a:lnTo>
                    <a:pt x="32" y="324"/>
                  </a:lnTo>
                  <a:lnTo>
                    <a:pt x="32" y="324"/>
                  </a:lnTo>
                  <a:lnTo>
                    <a:pt x="34" y="316"/>
                  </a:lnTo>
                  <a:lnTo>
                    <a:pt x="38" y="308"/>
                  </a:lnTo>
                  <a:lnTo>
                    <a:pt x="44" y="304"/>
                  </a:lnTo>
                  <a:lnTo>
                    <a:pt x="52" y="302"/>
                  </a:lnTo>
                  <a:lnTo>
                    <a:pt x="52" y="302"/>
                  </a:lnTo>
                  <a:lnTo>
                    <a:pt x="62" y="304"/>
                  </a:lnTo>
                  <a:lnTo>
                    <a:pt x="68" y="310"/>
                  </a:lnTo>
                  <a:lnTo>
                    <a:pt x="68" y="310"/>
                  </a:lnTo>
                  <a:lnTo>
                    <a:pt x="64" y="316"/>
                  </a:lnTo>
                  <a:lnTo>
                    <a:pt x="62" y="324"/>
                  </a:lnTo>
                  <a:lnTo>
                    <a:pt x="62" y="324"/>
                  </a:lnTo>
                  <a:lnTo>
                    <a:pt x="64" y="332"/>
                  </a:lnTo>
                  <a:lnTo>
                    <a:pt x="68" y="336"/>
                  </a:lnTo>
                  <a:lnTo>
                    <a:pt x="68" y="336"/>
                  </a:lnTo>
                  <a:lnTo>
                    <a:pt x="62" y="342"/>
                  </a:lnTo>
                  <a:lnTo>
                    <a:pt x="52" y="344"/>
                  </a:lnTo>
                  <a:lnTo>
                    <a:pt x="52" y="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4217988" y="3579813"/>
              <a:ext cx="520700" cy="323850"/>
            </a:xfrm>
            <a:custGeom>
              <a:avLst/>
              <a:gdLst>
                <a:gd name="T0" fmla="*/ 288 w 328"/>
                <a:gd name="T1" fmla="*/ 0 h 204"/>
                <a:gd name="T2" fmla="*/ 280 w 328"/>
                <a:gd name="T3" fmla="*/ 0 h 204"/>
                <a:gd name="T4" fmla="*/ 276 w 328"/>
                <a:gd name="T5" fmla="*/ 4 h 204"/>
                <a:gd name="T6" fmla="*/ 262 w 328"/>
                <a:gd name="T7" fmla="*/ 0 h 204"/>
                <a:gd name="T8" fmla="*/ 168 w 328"/>
                <a:gd name="T9" fmla="*/ 0 h 204"/>
                <a:gd name="T10" fmla="*/ 156 w 328"/>
                <a:gd name="T11" fmla="*/ 6 h 204"/>
                <a:gd name="T12" fmla="*/ 84 w 328"/>
                <a:gd name="T13" fmla="*/ 108 h 204"/>
                <a:gd name="T14" fmla="*/ 70 w 328"/>
                <a:gd name="T15" fmla="*/ 100 h 204"/>
                <a:gd name="T16" fmla="*/ 54 w 328"/>
                <a:gd name="T17" fmla="*/ 98 h 204"/>
                <a:gd name="T18" fmla="*/ 42 w 328"/>
                <a:gd name="T19" fmla="*/ 98 h 204"/>
                <a:gd name="T20" fmla="*/ 24 w 328"/>
                <a:gd name="T21" fmla="*/ 106 h 204"/>
                <a:gd name="T22" fmla="*/ 10 w 328"/>
                <a:gd name="T23" fmla="*/ 120 h 204"/>
                <a:gd name="T24" fmla="*/ 2 w 328"/>
                <a:gd name="T25" fmla="*/ 140 h 204"/>
                <a:gd name="T26" fmla="*/ 0 w 328"/>
                <a:gd name="T27" fmla="*/ 150 h 204"/>
                <a:gd name="T28" fmla="*/ 4 w 328"/>
                <a:gd name="T29" fmla="*/ 170 h 204"/>
                <a:gd name="T30" fmla="*/ 16 w 328"/>
                <a:gd name="T31" fmla="*/ 188 h 204"/>
                <a:gd name="T32" fmla="*/ 34 w 328"/>
                <a:gd name="T33" fmla="*/ 200 h 204"/>
                <a:gd name="T34" fmla="*/ 54 w 328"/>
                <a:gd name="T35" fmla="*/ 204 h 204"/>
                <a:gd name="T36" fmla="*/ 64 w 328"/>
                <a:gd name="T37" fmla="*/ 202 h 204"/>
                <a:gd name="T38" fmla="*/ 84 w 328"/>
                <a:gd name="T39" fmla="*/ 194 h 204"/>
                <a:gd name="T40" fmla="*/ 98 w 328"/>
                <a:gd name="T41" fmla="*/ 180 h 204"/>
                <a:gd name="T42" fmla="*/ 106 w 328"/>
                <a:gd name="T43" fmla="*/ 160 h 204"/>
                <a:gd name="T44" fmla="*/ 106 w 328"/>
                <a:gd name="T45" fmla="*/ 150 h 204"/>
                <a:gd name="T46" fmla="*/ 176 w 328"/>
                <a:gd name="T47" fmla="*/ 32 h 204"/>
                <a:gd name="T48" fmla="*/ 262 w 328"/>
                <a:gd name="T49" fmla="*/ 32 h 204"/>
                <a:gd name="T50" fmla="*/ 276 w 328"/>
                <a:gd name="T51" fmla="*/ 26 h 204"/>
                <a:gd name="T52" fmla="*/ 280 w 328"/>
                <a:gd name="T53" fmla="*/ 30 h 204"/>
                <a:gd name="T54" fmla="*/ 312 w 328"/>
                <a:gd name="T55" fmla="*/ 32 h 204"/>
                <a:gd name="T56" fmla="*/ 318 w 328"/>
                <a:gd name="T57" fmla="*/ 30 h 204"/>
                <a:gd name="T58" fmla="*/ 326 w 328"/>
                <a:gd name="T59" fmla="*/ 22 h 204"/>
                <a:gd name="T60" fmla="*/ 328 w 328"/>
                <a:gd name="T61" fmla="*/ 16 h 204"/>
                <a:gd name="T62" fmla="*/ 324 w 328"/>
                <a:gd name="T63" fmla="*/ 4 h 204"/>
                <a:gd name="T64" fmla="*/ 312 w 328"/>
                <a:gd name="T65" fmla="*/ 0 h 204"/>
                <a:gd name="T66" fmla="*/ 54 w 328"/>
                <a:gd name="T67" fmla="*/ 172 h 204"/>
                <a:gd name="T68" fmla="*/ 46 w 328"/>
                <a:gd name="T69" fmla="*/ 170 h 204"/>
                <a:gd name="T70" fmla="*/ 34 w 328"/>
                <a:gd name="T71" fmla="*/ 158 h 204"/>
                <a:gd name="T72" fmla="*/ 32 w 328"/>
                <a:gd name="T73" fmla="*/ 150 h 204"/>
                <a:gd name="T74" fmla="*/ 38 w 328"/>
                <a:gd name="T75" fmla="*/ 136 h 204"/>
                <a:gd name="T76" fmla="*/ 54 w 328"/>
                <a:gd name="T77" fmla="*/ 130 h 204"/>
                <a:gd name="T78" fmla="*/ 60 w 328"/>
                <a:gd name="T79" fmla="*/ 130 h 204"/>
                <a:gd name="T80" fmla="*/ 68 w 328"/>
                <a:gd name="T81" fmla="*/ 134 h 204"/>
                <a:gd name="T82" fmla="*/ 68 w 328"/>
                <a:gd name="T83" fmla="*/ 144 h 204"/>
                <a:gd name="T84" fmla="*/ 74 w 328"/>
                <a:gd name="T85" fmla="*/ 152 h 204"/>
                <a:gd name="T86" fmla="*/ 74 w 328"/>
                <a:gd name="T87" fmla="*/ 152 h 204"/>
                <a:gd name="T88" fmla="*/ 72 w 328"/>
                <a:gd name="T89" fmla="*/ 160 h 204"/>
                <a:gd name="T90" fmla="*/ 62 w 328"/>
                <a:gd name="T91" fmla="*/ 170 h 204"/>
                <a:gd name="T92" fmla="*/ 54 w 328"/>
                <a:gd name="T93" fmla="*/ 17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8" h="204">
                  <a:moveTo>
                    <a:pt x="312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0" y="0"/>
                  </a:lnTo>
                  <a:lnTo>
                    <a:pt x="276" y="4"/>
                  </a:lnTo>
                  <a:lnTo>
                    <a:pt x="276" y="4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0" y="0"/>
                  </a:lnTo>
                  <a:lnTo>
                    <a:pt x="156" y="6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78" y="104"/>
                  </a:lnTo>
                  <a:lnTo>
                    <a:pt x="70" y="100"/>
                  </a:lnTo>
                  <a:lnTo>
                    <a:pt x="62" y="98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42" y="98"/>
                  </a:lnTo>
                  <a:lnTo>
                    <a:pt x="34" y="102"/>
                  </a:lnTo>
                  <a:lnTo>
                    <a:pt x="24" y="106"/>
                  </a:lnTo>
                  <a:lnTo>
                    <a:pt x="16" y="112"/>
                  </a:lnTo>
                  <a:lnTo>
                    <a:pt x="10" y="120"/>
                  </a:lnTo>
                  <a:lnTo>
                    <a:pt x="4" y="130"/>
                  </a:lnTo>
                  <a:lnTo>
                    <a:pt x="2" y="140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60"/>
                  </a:lnTo>
                  <a:lnTo>
                    <a:pt x="4" y="170"/>
                  </a:lnTo>
                  <a:lnTo>
                    <a:pt x="10" y="180"/>
                  </a:lnTo>
                  <a:lnTo>
                    <a:pt x="16" y="188"/>
                  </a:lnTo>
                  <a:lnTo>
                    <a:pt x="24" y="194"/>
                  </a:lnTo>
                  <a:lnTo>
                    <a:pt x="34" y="200"/>
                  </a:lnTo>
                  <a:lnTo>
                    <a:pt x="42" y="202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64" y="202"/>
                  </a:lnTo>
                  <a:lnTo>
                    <a:pt x="74" y="200"/>
                  </a:lnTo>
                  <a:lnTo>
                    <a:pt x="84" y="194"/>
                  </a:lnTo>
                  <a:lnTo>
                    <a:pt x="92" y="188"/>
                  </a:lnTo>
                  <a:lnTo>
                    <a:pt x="98" y="180"/>
                  </a:lnTo>
                  <a:lnTo>
                    <a:pt x="102" y="170"/>
                  </a:lnTo>
                  <a:lnTo>
                    <a:pt x="106" y="160"/>
                  </a:lnTo>
                  <a:lnTo>
                    <a:pt x="106" y="150"/>
                  </a:lnTo>
                  <a:lnTo>
                    <a:pt x="106" y="150"/>
                  </a:lnTo>
                  <a:lnTo>
                    <a:pt x="104" y="136"/>
                  </a:lnTo>
                  <a:lnTo>
                    <a:pt x="176" y="32"/>
                  </a:lnTo>
                  <a:lnTo>
                    <a:pt x="262" y="32"/>
                  </a:lnTo>
                  <a:lnTo>
                    <a:pt x="262" y="32"/>
                  </a:lnTo>
                  <a:lnTo>
                    <a:pt x="270" y="30"/>
                  </a:lnTo>
                  <a:lnTo>
                    <a:pt x="276" y="26"/>
                  </a:lnTo>
                  <a:lnTo>
                    <a:pt x="276" y="26"/>
                  </a:lnTo>
                  <a:lnTo>
                    <a:pt x="280" y="30"/>
                  </a:lnTo>
                  <a:lnTo>
                    <a:pt x="288" y="32"/>
                  </a:lnTo>
                  <a:lnTo>
                    <a:pt x="312" y="32"/>
                  </a:lnTo>
                  <a:lnTo>
                    <a:pt x="312" y="32"/>
                  </a:lnTo>
                  <a:lnTo>
                    <a:pt x="318" y="30"/>
                  </a:lnTo>
                  <a:lnTo>
                    <a:pt x="324" y="26"/>
                  </a:lnTo>
                  <a:lnTo>
                    <a:pt x="326" y="22"/>
                  </a:lnTo>
                  <a:lnTo>
                    <a:pt x="328" y="16"/>
                  </a:lnTo>
                  <a:lnTo>
                    <a:pt x="328" y="16"/>
                  </a:lnTo>
                  <a:lnTo>
                    <a:pt x="326" y="8"/>
                  </a:lnTo>
                  <a:lnTo>
                    <a:pt x="324" y="4"/>
                  </a:lnTo>
                  <a:lnTo>
                    <a:pt x="318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54" y="172"/>
                  </a:moveTo>
                  <a:lnTo>
                    <a:pt x="54" y="172"/>
                  </a:lnTo>
                  <a:lnTo>
                    <a:pt x="46" y="170"/>
                  </a:lnTo>
                  <a:lnTo>
                    <a:pt x="38" y="166"/>
                  </a:lnTo>
                  <a:lnTo>
                    <a:pt x="34" y="158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4" y="142"/>
                  </a:lnTo>
                  <a:lnTo>
                    <a:pt x="38" y="136"/>
                  </a:lnTo>
                  <a:lnTo>
                    <a:pt x="46" y="132"/>
                  </a:lnTo>
                  <a:lnTo>
                    <a:pt x="54" y="130"/>
                  </a:lnTo>
                  <a:lnTo>
                    <a:pt x="54" y="130"/>
                  </a:lnTo>
                  <a:lnTo>
                    <a:pt x="60" y="130"/>
                  </a:lnTo>
                  <a:lnTo>
                    <a:pt x="68" y="134"/>
                  </a:lnTo>
                  <a:lnTo>
                    <a:pt x="68" y="134"/>
                  </a:lnTo>
                  <a:lnTo>
                    <a:pt x="66" y="140"/>
                  </a:lnTo>
                  <a:lnTo>
                    <a:pt x="68" y="144"/>
                  </a:lnTo>
                  <a:lnTo>
                    <a:pt x="70" y="148"/>
                  </a:lnTo>
                  <a:lnTo>
                    <a:pt x="74" y="152"/>
                  </a:lnTo>
                  <a:lnTo>
                    <a:pt x="74" y="152"/>
                  </a:lnTo>
                  <a:lnTo>
                    <a:pt x="74" y="152"/>
                  </a:lnTo>
                  <a:lnTo>
                    <a:pt x="74" y="152"/>
                  </a:lnTo>
                  <a:lnTo>
                    <a:pt x="72" y="160"/>
                  </a:lnTo>
                  <a:lnTo>
                    <a:pt x="68" y="166"/>
                  </a:lnTo>
                  <a:lnTo>
                    <a:pt x="62" y="170"/>
                  </a:lnTo>
                  <a:lnTo>
                    <a:pt x="54" y="172"/>
                  </a:lnTo>
                  <a:lnTo>
                    <a:pt x="5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7" name="178 Grupo"/>
          <p:cNvGrpSpPr/>
          <p:nvPr/>
        </p:nvGrpSpPr>
        <p:grpSpPr>
          <a:xfrm>
            <a:off x="3117790" y="3948925"/>
            <a:ext cx="255012" cy="325002"/>
            <a:chOff x="-3262313" y="-163513"/>
            <a:chExt cx="584200" cy="744539"/>
          </a:xfrm>
          <a:solidFill>
            <a:schemeClr val="bg1"/>
          </a:solidFill>
        </p:grpSpPr>
        <p:sp>
          <p:nvSpPr>
            <p:cNvPr id="48" name="Freeform 120"/>
            <p:cNvSpPr>
              <a:spLocks/>
            </p:cNvSpPr>
            <p:nvPr/>
          </p:nvSpPr>
          <p:spPr bwMode="auto">
            <a:xfrm>
              <a:off x="-2847975" y="46038"/>
              <a:ext cx="165100" cy="53498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9"/>
                </a:cxn>
                <a:cxn ang="0">
                  <a:pos x="0" y="244"/>
                </a:cxn>
                <a:cxn ang="0">
                  <a:pos x="9" y="253"/>
                </a:cxn>
                <a:cxn ang="0">
                  <a:pos x="19" y="253"/>
                </a:cxn>
                <a:cxn ang="0">
                  <a:pos x="28" y="244"/>
                </a:cxn>
                <a:cxn ang="0">
                  <a:pos x="28" y="31"/>
                </a:cxn>
                <a:cxn ang="0">
                  <a:pos x="49" y="63"/>
                </a:cxn>
                <a:cxn ang="0">
                  <a:pos x="49" y="101"/>
                </a:cxn>
                <a:cxn ang="0">
                  <a:pos x="58" y="110"/>
                </a:cxn>
                <a:cxn ang="0">
                  <a:pos x="68" y="110"/>
                </a:cxn>
                <a:cxn ang="0">
                  <a:pos x="78" y="101"/>
                </a:cxn>
                <a:cxn ang="0">
                  <a:pos x="78" y="63"/>
                </a:cxn>
                <a:cxn ang="0">
                  <a:pos x="14" y="0"/>
                </a:cxn>
                <a:cxn ang="0">
                  <a:pos x="9" y="0"/>
                </a:cxn>
              </a:cxnLst>
              <a:rect l="0" t="0" r="r" b="b"/>
              <a:pathLst>
                <a:path w="78" h="253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249"/>
                    <a:pt x="4" y="253"/>
                    <a:pt x="9" y="253"/>
                  </a:cubicBezTo>
                  <a:cubicBezTo>
                    <a:pt x="19" y="253"/>
                    <a:pt x="19" y="253"/>
                    <a:pt x="19" y="253"/>
                  </a:cubicBezTo>
                  <a:cubicBezTo>
                    <a:pt x="24" y="253"/>
                    <a:pt x="28" y="249"/>
                    <a:pt x="28" y="24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41" y="37"/>
                    <a:pt x="49" y="49"/>
                    <a:pt x="49" y="63"/>
                  </a:cubicBezTo>
                  <a:cubicBezTo>
                    <a:pt x="49" y="101"/>
                    <a:pt x="49" y="101"/>
                    <a:pt x="49" y="101"/>
                  </a:cubicBezTo>
                  <a:cubicBezTo>
                    <a:pt x="49" y="106"/>
                    <a:pt x="53" y="110"/>
                    <a:pt x="58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73" y="110"/>
                    <a:pt x="78" y="106"/>
                    <a:pt x="78" y="101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28"/>
                    <a:pt x="49" y="0"/>
                    <a:pt x="14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" name="Freeform 121"/>
            <p:cNvSpPr>
              <a:spLocks noEditPoints="1"/>
            </p:cNvSpPr>
            <p:nvPr/>
          </p:nvSpPr>
          <p:spPr bwMode="auto">
            <a:xfrm>
              <a:off x="-2992438" y="-163513"/>
              <a:ext cx="201613" cy="200025"/>
            </a:xfrm>
            <a:custGeom>
              <a:avLst/>
              <a:gdLst/>
              <a:ahLst/>
              <a:cxnLst>
                <a:cxn ang="0">
                  <a:pos x="47" y="95"/>
                </a:cxn>
                <a:cxn ang="0">
                  <a:pos x="95" y="47"/>
                </a:cxn>
                <a:cxn ang="0">
                  <a:pos x="47" y="0"/>
                </a:cxn>
                <a:cxn ang="0">
                  <a:pos x="0" y="47"/>
                </a:cxn>
                <a:cxn ang="0">
                  <a:pos x="47" y="95"/>
                </a:cxn>
                <a:cxn ang="0">
                  <a:pos x="47" y="28"/>
                </a:cxn>
                <a:cxn ang="0">
                  <a:pos x="67" y="47"/>
                </a:cxn>
                <a:cxn ang="0">
                  <a:pos x="47" y="67"/>
                </a:cxn>
                <a:cxn ang="0">
                  <a:pos x="28" y="47"/>
                </a:cxn>
                <a:cxn ang="0">
                  <a:pos x="47" y="28"/>
                </a:cxn>
              </a:cxnLst>
              <a:rect l="0" t="0" r="r" b="b"/>
              <a:pathLst>
                <a:path w="95" h="95">
                  <a:moveTo>
                    <a:pt x="47" y="95"/>
                  </a:moveTo>
                  <a:cubicBezTo>
                    <a:pt x="74" y="95"/>
                    <a:pt x="95" y="74"/>
                    <a:pt x="95" y="47"/>
                  </a:cubicBezTo>
                  <a:cubicBezTo>
                    <a:pt x="95" y="21"/>
                    <a:pt x="74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74"/>
                    <a:pt x="21" y="95"/>
                    <a:pt x="47" y="95"/>
                  </a:cubicBezTo>
                  <a:close/>
                  <a:moveTo>
                    <a:pt x="47" y="28"/>
                  </a:moveTo>
                  <a:cubicBezTo>
                    <a:pt x="58" y="28"/>
                    <a:pt x="67" y="37"/>
                    <a:pt x="67" y="47"/>
                  </a:cubicBezTo>
                  <a:cubicBezTo>
                    <a:pt x="67" y="58"/>
                    <a:pt x="58" y="67"/>
                    <a:pt x="47" y="67"/>
                  </a:cubicBezTo>
                  <a:cubicBezTo>
                    <a:pt x="37" y="67"/>
                    <a:pt x="28" y="58"/>
                    <a:pt x="28" y="47"/>
                  </a:cubicBezTo>
                  <a:cubicBezTo>
                    <a:pt x="28" y="37"/>
                    <a:pt x="37" y="28"/>
                    <a:pt x="47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0" name="Freeform 122"/>
            <p:cNvSpPr>
              <a:spLocks/>
            </p:cNvSpPr>
            <p:nvPr/>
          </p:nvSpPr>
          <p:spPr bwMode="auto">
            <a:xfrm>
              <a:off x="-2747963" y="300038"/>
              <a:ext cx="69850" cy="6985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6"/>
                </a:cxn>
                <a:cxn ang="0">
                  <a:pos x="10" y="31"/>
                </a:cxn>
                <a:cxn ang="0">
                  <a:pos x="16" y="33"/>
                </a:cxn>
                <a:cxn ang="0">
                  <a:pos x="16" y="33"/>
                </a:cxn>
                <a:cxn ang="0">
                  <a:pos x="28" y="28"/>
                </a:cxn>
                <a:cxn ang="0">
                  <a:pos x="33" y="16"/>
                </a:cxn>
                <a:cxn ang="0">
                  <a:pos x="28" y="5"/>
                </a:cxn>
                <a:cxn ang="0">
                  <a:pos x="16" y="0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3"/>
                    <a:pt x="4" y="29"/>
                    <a:pt x="10" y="31"/>
                  </a:cubicBezTo>
                  <a:cubicBezTo>
                    <a:pt x="12" y="32"/>
                    <a:pt x="14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1" y="33"/>
                    <a:pt x="25" y="31"/>
                    <a:pt x="28" y="28"/>
                  </a:cubicBezTo>
                  <a:cubicBezTo>
                    <a:pt x="31" y="25"/>
                    <a:pt x="33" y="21"/>
                    <a:pt x="33" y="16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" name="Freeform 123"/>
            <p:cNvSpPr>
              <a:spLocks/>
            </p:cNvSpPr>
            <p:nvPr/>
          </p:nvSpPr>
          <p:spPr bwMode="auto">
            <a:xfrm>
              <a:off x="-3100388" y="46038"/>
              <a:ext cx="165100" cy="312738"/>
            </a:xfrm>
            <a:custGeom>
              <a:avLst/>
              <a:gdLst/>
              <a:ahLst/>
              <a:cxnLst>
                <a:cxn ang="0">
                  <a:pos x="9" y="110"/>
                </a:cxn>
                <a:cxn ang="0">
                  <a:pos x="20" y="110"/>
                </a:cxn>
                <a:cxn ang="0">
                  <a:pos x="28" y="101"/>
                </a:cxn>
                <a:cxn ang="0">
                  <a:pos x="28" y="63"/>
                </a:cxn>
                <a:cxn ang="0">
                  <a:pos x="49" y="31"/>
                </a:cxn>
                <a:cxn ang="0">
                  <a:pos x="49" y="139"/>
                </a:cxn>
                <a:cxn ang="0">
                  <a:pos x="59" y="148"/>
                </a:cxn>
                <a:cxn ang="0">
                  <a:pos x="69" y="148"/>
                </a:cxn>
                <a:cxn ang="0">
                  <a:pos x="78" y="139"/>
                </a:cxn>
                <a:cxn ang="0">
                  <a:pos x="78" y="9"/>
                </a:cxn>
                <a:cxn ang="0">
                  <a:pos x="69" y="0"/>
                </a:cxn>
                <a:cxn ang="0">
                  <a:pos x="64" y="0"/>
                </a:cxn>
                <a:cxn ang="0">
                  <a:pos x="0" y="63"/>
                </a:cxn>
                <a:cxn ang="0">
                  <a:pos x="0" y="101"/>
                </a:cxn>
                <a:cxn ang="0">
                  <a:pos x="9" y="110"/>
                </a:cxn>
              </a:cxnLst>
              <a:rect l="0" t="0" r="r" b="b"/>
              <a:pathLst>
                <a:path w="78" h="148">
                  <a:moveTo>
                    <a:pt x="9" y="110"/>
                  </a:moveTo>
                  <a:cubicBezTo>
                    <a:pt x="20" y="110"/>
                    <a:pt x="20" y="110"/>
                    <a:pt x="20" y="110"/>
                  </a:cubicBezTo>
                  <a:cubicBezTo>
                    <a:pt x="24" y="110"/>
                    <a:pt x="28" y="106"/>
                    <a:pt x="28" y="101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49"/>
                    <a:pt x="37" y="37"/>
                    <a:pt x="49" y="31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44"/>
                    <a:pt x="54" y="148"/>
                    <a:pt x="59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74" y="148"/>
                    <a:pt x="78" y="144"/>
                    <a:pt x="78" y="13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4"/>
                    <a:pt x="74" y="0"/>
                    <a:pt x="69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8"/>
                    <a:pt x="0" y="6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6"/>
                    <a:pt x="4" y="110"/>
                    <a:pt x="9" y="1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2" name="Freeform 124"/>
            <p:cNvSpPr>
              <a:spLocks noEditPoints="1"/>
            </p:cNvSpPr>
            <p:nvPr/>
          </p:nvSpPr>
          <p:spPr bwMode="auto">
            <a:xfrm>
              <a:off x="-3262313" y="300038"/>
              <a:ext cx="384175" cy="280988"/>
            </a:xfrm>
            <a:custGeom>
              <a:avLst/>
              <a:gdLst/>
              <a:ahLst/>
              <a:cxnLst>
                <a:cxn ang="0">
                  <a:pos x="34" y="127"/>
                </a:cxn>
                <a:cxn ang="0">
                  <a:pos x="43" y="133"/>
                </a:cxn>
                <a:cxn ang="0">
                  <a:pos x="138" y="133"/>
                </a:cxn>
                <a:cxn ang="0">
                  <a:pos x="146" y="127"/>
                </a:cxn>
                <a:cxn ang="0">
                  <a:pos x="180" y="51"/>
                </a:cxn>
                <a:cxn ang="0">
                  <a:pos x="179" y="42"/>
                </a:cxn>
                <a:cxn ang="0">
                  <a:pos x="171" y="38"/>
                </a:cxn>
                <a:cxn ang="0">
                  <a:pos x="104" y="38"/>
                </a:cxn>
                <a:cxn ang="0">
                  <a:pos x="104" y="9"/>
                </a:cxn>
                <a:cxn ang="0">
                  <a:pos x="95" y="0"/>
                </a:cxn>
                <a:cxn ang="0">
                  <a:pos x="85" y="0"/>
                </a:cxn>
                <a:cxn ang="0">
                  <a:pos x="76" y="9"/>
                </a:cxn>
                <a:cxn ang="0">
                  <a:pos x="76" y="38"/>
                </a:cxn>
                <a:cxn ang="0">
                  <a:pos x="9" y="38"/>
                </a:cxn>
                <a:cxn ang="0">
                  <a:pos x="2" y="42"/>
                </a:cxn>
                <a:cxn ang="0">
                  <a:pos x="1" y="51"/>
                </a:cxn>
                <a:cxn ang="0">
                  <a:pos x="34" y="127"/>
                </a:cxn>
                <a:cxn ang="0">
                  <a:pos x="39" y="67"/>
                </a:cxn>
                <a:cxn ang="0">
                  <a:pos x="142" y="67"/>
                </a:cxn>
                <a:cxn ang="0">
                  <a:pos x="126" y="105"/>
                </a:cxn>
                <a:cxn ang="0">
                  <a:pos x="55" y="105"/>
                </a:cxn>
                <a:cxn ang="0">
                  <a:pos x="39" y="67"/>
                </a:cxn>
              </a:cxnLst>
              <a:rect l="0" t="0" r="r" b="b"/>
              <a:pathLst>
                <a:path w="181" h="133">
                  <a:moveTo>
                    <a:pt x="34" y="127"/>
                  </a:moveTo>
                  <a:cubicBezTo>
                    <a:pt x="36" y="131"/>
                    <a:pt x="39" y="133"/>
                    <a:pt x="43" y="133"/>
                  </a:cubicBezTo>
                  <a:cubicBezTo>
                    <a:pt x="138" y="133"/>
                    <a:pt x="138" y="133"/>
                    <a:pt x="138" y="133"/>
                  </a:cubicBezTo>
                  <a:cubicBezTo>
                    <a:pt x="142" y="133"/>
                    <a:pt x="145" y="131"/>
                    <a:pt x="146" y="127"/>
                  </a:cubicBezTo>
                  <a:cubicBezTo>
                    <a:pt x="180" y="51"/>
                    <a:pt x="180" y="51"/>
                    <a:pt x="180" y="51"/>
                  </a:cubicBezTo>
                  <a:cubicBezTo>
                    <a:pt x="181" y="48"/>
                    <a:pt x="181" y="45"/>
                    <a:pt x="179" y="42"/>
                  </a:cubicBezTo>
                  <a:cubicBezTo>
                    <a:pt x="177" y="40"/>
                    <a:pt x="174" y="38"/>
                    <a:pt x="17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0" y="0"/>
                    <a:pt x="76" y="4"/>
                    <a:pt x="76" y="9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8"/>
                    <a:pt x="3" y="40"/>
                    <a:pt x="2" y="42"/>
                  </a:cubicBezTo>
                  <a:cubicBezTo>
                    <a:pt x="0" y="45"/>
                    <a:pt x="0" y="48"/>
                    <a:pt x="1" y="51"/>
                  </a:cubicBezTo>
                  <a:lnTo>
                    <a:pt x="34" y="127"/>
                  </a:lnTo>
                  <a:close/>
                  <a:moveTo>
                    <a:pt x="39" y="67"/>
                  </a:moveTo>
                  <a:cubicBezTo>
                    <a:pt x="142" y="67"/>
                    <a:pt x="142" y="67"/>
                    <a:pt x="142" y="67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55" y="105"/>
                    <a:pt x="55" y="105"/>
                    <a:pt x="55" y="105"/>
                  </a:cubicBezTo>
                  <a:lnTo>
                    <a:pt x="39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243799" y="3948925"/>
            <a:ext cx="310460" cy="291056"/>
            <a:chOff x="4470400" y="3333750"/>
            <a:chExt cx="203200" cy="190500"/>
          </a:xfrm>
          <a:solidFill>
            <a:schemeClr val="bg1"/>
          </a:solidFill>
        </p:grpSpPr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4470400" y="3384550"/>
              <a:ext cx="203200" cy="139700"/>
            </a:xfrm>
            <a:custGeom>
              <a:avLst/>
              <a:gdLst>
                <a:gd name="T0" fmla="*/ 104 w 128"/>
                <a:gd name="T1" fmla="*/ 88 h 88"/>
                <a:gd name="T2" fmla="*/ 24 w 128"/>
                <a:gd name="T3" fmla="*/ 88 h 88"/>
                <a:gd name="T4" fmla="*/ 24 w 128"/>
                <a:gd name="T5" fmla="*/ 88 h 88"/>
                <a:gd name="T6" fmla="*/ 18 w 128"/>
                <a:gd name="T7" fmla="*/ 86 h 88"/>
                <a:gd name="T8" fmla="*/ 16 w 128"/>
                <a:gd name="T9" fmla="*/ 82 h 88"/>
                <a:gd name="T10" fmla="*/ 0 w 128"/>
                <a:gd name="T11" fmla="*/ 10 h 88"/>
                <a:gd name="T12" fmla="*/ 0 w 128"/>
                <a:gd name="T13" fmla="*/ 10 h 88"/>
                <a:gd name="T14" fmla="*/ 0 w 128"/>
                <a:gd name="T15" fmla="*/ 6 h 88"/>
                <a:gd name="T16" fmla="*/ 2 w 128"/>
                <a:gd name="T17" fmla="*/ 2 h 88"/>
                <a:gd name="T18" fmla="*/ 2 w 128"/>
                <a:gd name="T19" fmla="*/ 2 h 88"/>
                <a:gd name="T20" fmla="*/ 4 w 128"/>
                <a:gd name="T21" fmla="*/ 0 h 88"/>
                <a:gd name="T22" fmla="*/ 8 w 128"/>
                <a:gd name="T23" fmla="*/ 0 h 88"/>
                <a:gd name="T24" fmla="*/ 40 w 128"/>
                <a:gd name="T25" fmla="*/ 0 h 88"/>
                <a:gd name="T26" fmla="*/ 40 w 128"/>
                <a:gd name="T27" fmla="*/ 0 h 88"/>
                <a:gd name="T28" fmla="*/ 44 w 128"/>
                <a:gd name="T29" fmla="*/ 0 h 88"/>
                <a:gd name="T30" fmla="*/ 46 w 128"/>
                <a:gd name="T31" fmla="*/ 2 h 88"/>
                <a:gd name="T32" fmla="*/ 48 w 128"/>
                <a:gd name="T33" fmla="*/ 4 h 88"/>
                <a:gd name="T34" fmla="*/ 48 w 128"/>
                <a:gd name="T35" fmla="*/ 8 h 88"/>
                <a:gd name="T36" fmla="*/ 48 w 128"/>
                <a:gd name="T37" fmla="*/ 8 h 88"/>
                <a:gd name="T38" fmla="*/ 48 w 128"/>
                <a:gd name="T39" fmla="*/ 12 h 88"/>
                <a:gd name="T40" fmla="*/ 46 w 128"/>
                <a:gd name="T41" fmla="*/ 14 h 88"/>
                <a:gd name="T42" fmla="*/ 44 w 128"/>
                <a:gd name="T43" fmla="*/ 16 h 88"/>
                <a:gd name="T44" fmla="*/ 40 w 128"/>
                <a:gd name="T45" fmla="*/ 16 h 88"/>
                <a:gd name="T46" fmla="*/ 18 w 128"/>
                <a:gd name="T47" fmla="*/ 16 h 88"/>
                <a:gd name="T48" fmla="*/ 30 w 128"/>
                <a:gd name="T49" fmla="*/ 72 h 88"/>
                <a:gd name="T50" fmla="*/ 98 w 128"/>
                <a:gd name="T51" fmla="*/ 72 h 88"/>
                <a:gd name="T52" fmla="*/ 110 w 128"/>
                <a:gd name="T53" fmla="*/ 16 h 88"/>
                <a:gd name="T54" fmla="*/ 96 w 128"/>
                <a:gd name="T55" fmla="*/ 16 h 88"/>
                <a:gd name="T56" fmla="*/ 96 w 128"/>
                <a:gd name="T57" fmla="*/ 16 h 88"/>
                <a:gd name="T58" fmla="*/ 92 w 128"/>
                <a:gd name="T59" fmla="*/ 16 h 88"/>
                <a:gd name="T60" fmla="*/ 90 w 128"/>
                <a:gd name="T61" fmla="*/ 14 h 88"/>
                <a:gd name="T62" fmla="*/ 88 w 128"/>
                <a:gd name="T63" fmla="*/ 12 h 88"/>
                <a:gd name="T64" fmla="*/ 88 w 128"/>
                <a:gd name="T65" fmla="*/ 8 h 88"/>
                <a:gd name="T66" fmla="*/ 88 w 128"/>
                <a:gd name="T67" fmla="*/ 8 h 88"/>
                <a:gd name="T68" fmla="*/ 88 w 128"/>
                <a:gd name="T69" fmla="*/ 4 h 88"/>
                <a:gd name="T70" fmla="*/ 90 w 128"/>
                <a:gd name="T71" fmla="*/ 2 h 88"/>
                <a:gd name="T72" fmla="*/ 92 w 128"/>
                <a:gd name="T73" fmla="*/ 0 h 88"/>
                <a:gd name="T74" fmla="*/ 96 w 128"/>
                <a:gd name="T75" fmla="*/ 0 h 88"/>
                <a:gd name="T76" fmla="*/ 120 w 128"/>
                <a:gd name="T77" fmla="*/ 0 h 88"/>
                <a:gd name="T78" fmla="*/ 120 w 128"/>
                <a:gd name="T79" fmla="*/ 0 h 88"/>
                <a:gd name="T80" fmla="*/ 124 w 128"/>
                <a:gd name="T81" fmla="*/ 0 h 88"/>
                <a:gd name="T82" fmla="*/ 126 w 128"/>
                <a:gd name="T83" fmla="*/ 2 h 88"/>
                <a:gd name="T84" fmla="*/ 126 w 128"/>
                <a:gd name="T85" fmla="*/ 2 h 88"/>
                <a:gd name="T86" fmla="*/ 128 w 128"/>
                <a:gd name="T87" fmla="*/ 6 h 88"/>
                <a:gd name="T88" fmla="*/ 128 w 128"/>
                <a:gd name="T89" fmla="*/ 10 h 88"/>
                <a:gd name="T90" fmla="*/ 112 w 128"/>
                <a:gd name="T91" fmla="*/ 82 h 88"/>
                <a:gd name="T92" fmla="*/ 112 w 128"/>
                <a:gd name="T93" fmla="*/ 82 h 88"/>
                <a:gd name="T94" fmla="*/ 110 w 128"/>
                <a:gd name="T95" fmla="*/ 86 h 88"/>
                <a:gd name="T96" fmla="*/ 104 w 128"/>
                <a:gd name="T97" fmla="*/ 88 h 88"/>
                <a:gd name="T98" fmla="*/ 104 w 128"/>
                <a:gd name="T9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" h="88">
                  <a:moveTo>
                    <a:pt x="104" y="88"/>
                  </a:moveTo>
                  <a:lnTo>
                    <a:pt x="24" y="88"/>
                  </a:lnTo>
                  <a:lnTo>
                    <a:pt x="24" y="88"/>
                  </a:lnTo>
                  <a:lnTo>
                    <a:pt x="18" y="86"/>
                  </a:lnTo>
                  <a:lnTo>
                    <a:pt x="16" y="8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6" y="2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6" y="14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18" y="16"/>
                  </a:lnTo>
                  <a:lnTo>
                    <a:pt x="30" y="72"/>
                  </a:lnTo>
                  <a:lnTo>
                    <a:pt x="98" y="72"/>
                  </a:lnTo>
                  <a:lnTo>
                    <a:pt x="110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2" y="16"/>
                  </a:lnTo>
                  <a:lnTo>
                    <a:pt x="90" y="14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6" y="2"/>
                  </a:lnTo>
                  <a:lnTo>
                    <a:pt x="126" y="2"/>
                  </a:lnTo>
                  <a:lnTo>
                    <a:pt x="128" y="6"/>
                  </a:lnTo>
                  <a:lnTo>
                    <a:pt x="128" y="10"/>
                  </a:lnTo>
                  <a:lnTo>
                    <a:pt x="112" y="82"/>
                  </a:lnTo>
                  <a:lnTo>
                    <a:pt x="112" y="82"/>
                  </a:lnTo>
                  <a:lnTo>
                    <a:pt x="110" y="86"/>
                  </a:lnTo>
                  <a:lnTo>
                    <a:pt x="104" y="88"/>
                  </a:lnTo>
                  <a:lnTo>
                    <a:pt x="104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4559300" y="3333750"/>
              <a:ext cx="50800" cy="88900"/>
            </a:xfrm>
            <a:custGeom>
              <a:avLst/>
              <a:gdLst>
                <a:gd name="T0" fmla="*/ 8 w 32"/>
                <a:gd name="T1" fmla="*/ 56 h 56"/>
                <a:gd name="T2" fmla="*/ 8 w 32"/>
                <a:gd name="T3" fmla="*/ 56 h 56"/>
                <a:gd name="T4" fmla="*/ 6 w 32"/>
                <a:gd name="T5" fmla="*/ 56 h 56"/>
                <a:gd name="T6" fmla="*/ 6 w 32"/>
                <a:gd name="T7" fmla="*/ 56 h 56"/>
                <a:gd name="T8" fmla="*/ 2 w 32"/>
                <a:gd name="T9" fmla="*/ 54 h 56"/>
                <a:gd name="T10" fmla="*/ 0 w 32"/>
                <a:gd name="T11" fmla="*/ 52 h 56"/>
                <a:gd name="T12" fmla="*/ 0 w 32"/>
                <a:gd name="T13" fmla="*/ 48 h 56"/>
                <a:gd name="T14" fmla="*/ 0 w 32"/>
                <a:gd name="T15" fmla="*/ 46 h 56"/>
                <a:gd name="T16" fmla="*/ 16 w 32"/>
                <a:gd name="T17" fmla="*/ 6 h 56"/>
                <a:gd name="T18" fmla="*/ 16 w 32"/>
                <a:gd name="T19" fmla="*/ 6 h 56"/>
                <a:gd name="T20" fmla="*/ 18 w 32"/>
                <a:gd name="T21" fmla="*/ 2 h 56"/>
                <a:gd name="T22" fmla="*/ 20 w 32"/>
                <a:gd name="T23" fmla="*/ 0 h 56"/>
                <a:gd name="T24" fmla="*/ 24 w 32"/>
                <a:gd name="T25" fmla="*/ 0 h 56"/>
                <a:gd name="T26" fmla="*/ 26 w 32"/>
                <a:gd name="T27" fmla="*/ 0 h 56"/>
                <a:gd name="T28" fmla="*/ 26 w 32"/>
                <a:gd name="T29" fmla="*/ 0 h 56"/>
                <a:gd name="T30" fmla="*/ 30 w 32"/>
                <a:gd name="T31" fmla="*/ 2 h 56"/>
                <a:gd name="T32" fmla="*/ 32 w 32"/>
                <a:gd name="T33" fmla="*/ 4 h 56"/>
                <a:gd name="T34" fmla="*/ 32 w 32"/>
                <a:gd name="T35" fmla="*/ 8 h 56"/>
                <a:gd name="T36" fmla="*/ 32 w 32"/>
                <a:gd name="T37" fmla="*/ 10 h 56"/>
                <a:gd name="T38" fmla="*/ 16 w 32"/>
                <a:gd name="T39" fmla="*/ 50 h 56"/>
                <a:gd name="T40" fmla="*/ 16 w 32"/>
                <a:gd name="T41" fmla="*/ 50 h 56"/>
                <a:gd name="T42" fmla="*/ 12 w 32"/>
                <a:gd name="T43" fmla="*/ 54 h 56"/>
                <a:gd name="T44" fmla="*/ 8 w 32"/>
                <a:gd name="T45" fmla="*/ 56 h 56"/>
                <a:gd name="T46" fmla="*/ 8 w 32"/>
                <a:gd name="T4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56">
                  <a:moveTo>
                    <a:pt x="8" y="56"/>
                  </a:moveTo>
                  <a:lnTo>
                    <a:pt x="8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2" y="54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2" y="54"/>
                  </a:lnTo>
                  <a:lnTo>
                    <a:pt x="8" y="56"/>
                  </a:lnTo>
                  <a:lnTo>
                    <a:pt x="8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4521200" y="3429000"/>
              <a:ext cx="25400" cy="60325"/>
            </a:xfrm>
            <a:custGeom>
              <a:avLst/>
              <a:gdLst>
                <a:gd name="T0" fmla="*/ 12 w 16"/>
                <a:gd name="T1" fmla="*/ 38 h 38"/>
                <a:gd name="T2" fmla="*/ 12 w 16"/>
                <a:gd name="T3" fmla="*/ 38 h 38"/>
                <a:gd name="T4" fmla="*/ 8 w 16"/>
                <a:gd name="T5" fmla="*/ 36 h 38"/>
                <a:gd name="T6" fmla="*/ 8 w 16"/>
                <a:gd name="T7" fmla="*/ 34 h 38"/>
                <a:gd name="T8" fmla="*/ 0 w 16"/>
                <a:gd name="T9" fmla="*/ 4 h 38"/>
                <a:gd name="T10" fmla="*/ 0 w 16"/>
                <a:gd name="T11" fmla="*/ 4 h 38"/>
                <a:gd name="T12" fmla="*/ 0 w 16"/>
                <a:gd name="T13" fmla="*/ 2 h 38"/>
                <a:gd name="T14" fmla="*/ 4 w 16"/>
                <a:gd name="T15" fmla="*/ 0 h 38"/>
                <a:gd name="T16" fmla="*/ 4 w 16"/>
                <a:gd name="T17" fmla="*/ 0 h 38"/>
                <a:gd name="T18" fmla="*/ 6 w 16"/>
                <a:gd name="T19" fmla="*/ 0 h 38"/>
                <a:gd name="T20" fmla="*/ 8 w 16"/>
                <a:gd name="T21" fmla="*/ 2 h 38"/>
                <a:gd name="T22" fmla="*/ 16 w 16"/>
                <a:gd name="T23" fmla="*/ 32 h 38"/>
                <a:gd name="T24" fmla="*/ 16 w 16"/>
                <a:gd name="T25" fmla="*/ 32 h 38"/>
                <a:gd name="T26" fmla="*/ 14 w 16"/>
                <a:gd name="T27" fmla="*/ 36 h 38"/>
                <a:gd name="T28" fmla="*/ 12 w 16"/>
                <a:gd name="T29" fmla="*/ 38 h 38"/>
                <a:gd name="T30" fmla="*/ 12 w 16"/>
                <a:gd name="T31" fmla="*/ 38 h 38"/>
                <a:gd name="T32" fmla="*/ 12 w 16"/>
                <a:gd name="T33" fmla="*/ 38 h 38"/>
                <a:gd name="T34" fmla="*/ 12 w 16"/>
                <a:gd name="T3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8">
                  <a:moveTo>
                    <a:pt x="12" y="38"/>
                  </a:moveTo>
                  <a:lnTo>
                    <a:pt x="12" y="38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4" y="36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4597400" y="3429000"/>
              <a:ext cx="22225" cy="60325"/>
            </a:xfrm>
            <a:custGeom>
              <a:avLst/>
              <a:gdLst>
                <a:gd name="T0" fmla="*/ 4 w 14"/>
                <a:gd name="T1" fmla="*/ 38 h 38"/>
                <a:gd name="T2" fmla="*/ 4 w 14"/>
                <a:gd name="T3" fmla="*/ 38 h 38"/>
                <a:gd name="T4" fmla="*/ 2 w 14"/>
                <a:gd name="T5" fmla="*/ 38 h 38"/>
                <a:gd name="T6" fmla="*/ 2 w 14"/>
                <a:gd name="T7" fmla="*/ 38 h 38"/>
                <a:gd name="T8" fmla="*/ 0 w 14"/>
                <a:gd name="T9" fmla="*/ 36 h 38"/>
                <a:gd name="T10" fmla="*/ 0 w 14"/>
                <a:gd name="T11" fmla="*/ 32 h 38"/>
                <a:gd name="T12" fmla="*/ 6 w 14"/>
                <a:gd name="T13" fmla="*/ 2 h 38"/>
                <a:gd name="T14" fmla="*/ 6 w 14"/>
                <a:gd name="T15" fmla="*/ 2 h 38"/>
                <a:gd name="T16" fmla="*/ 8 w 14"/>
                <a:gd name="T17" fmla="*/ 0 h 38"/>
                <a:gd name="T18" fmla="*/ 12 w 14"/>
                <a:gd name="T19" fmla="*/ 0 h 38"/>
                <a:gd name="T20" fmla="*/ 12 w 14"/>
                <a:gd name="T21" fmla="*/ 0 h 38"/>
                <a:gd name="T22" fmla="*/ 14 w 14"/>
                <a:gd name="T23" fmla="*/ 2 h 38"/>
                <a:gd name="T24" fmla="*/ 14 w 14"/>
                <a:gd name="T25" fmla="*/ 4 h 38"/>
                <a:gd name="T26" fmla="*/ 8 w 14"/>
                <a:gd name="T27" fmla="*/ 34 h 38"/>
                <a:gd name="T28" fmla="*/ 8 w 14"/>
                <a:gd name="T29" fmla="*/ 34 h 38"/>
                <a:gd name="T30" fmla="*/ 6 w 14"/>
                <a:gd name="T31" fmla="*/ 36 h 38"/>
                <a:gd name="T32" fmla="*/ 4 w 14"/>
                <a:gd name="T33" fmla="*/ 38 h 38"/>
                <a:gd name="T34" fmla="*/ 4 w 14"/>
                <a:gd name="T3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38">
                  <a:moveTo>
                    <a:pt x="4" y="38"/>
                  </a:moveTo>
                  <a:lnTo>
                    <a:pt x="4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6" y="36"/>
                  </a:lnTo>
                  <a:lnTo>
                    <a:pt x="4" y="38"/>
                  </a:lnTo>
                  <a:lnTo>
                    <a:pt x="4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4562475" y="3432175"/>
              <a:ext cx="12700" cy="57150"/>
            </a:xfrm>
            <a:custGeom>
              <a:avLst/>
              <a:gdLst>
                <a:gd name="T0" fmla="*/ 4 w 8"/>
                <a:gd name="T1" fmla="*/ 36 h 36"/>
                <a:gd name="T2" fmla="*/ 4 w 8"/>
                <a:gd name="T3" fmla="*/ 36 h 36"/>
                <a:gd name="T4" fmla="*/ 2 w 8"/>
                <a:gd name="T5" fmla="*/ 36 h 36"/>
                <a:gd name="T6" fmla="*/ 0 w 8"/>
                <a:gd name="T7" fmla="*/ 32 h 36"/>
                <a:gd name="T8" fmla="*/ 0 w 8"/>
                <a:gd name="T9" fmla="*/ 4 h 36"/>
                <a:gd name="T10" fmla="*/ 0 w 8"/>
                <a:gd name="T11" fmla="*/ 4 h 36"/>
                <a:gd name="T12" fmla="*/ 2 w 8"/>
                <a:gd name="T13" fmla="*/ 0 h 36"/>
                <a:gd name="T14" fmla="*/ 4 w 8"/>
                <a:gd name="T15" fmla="*/ 0 h 36"/>
                <a:gd name="T16" fmla="*/ 4 w 8"/>
                <a:gd name="T17" fmla="*/ 0 h 36"/>
                <a:gd name="T18" fmla="*/ 8 w 8"/>
                <a:gd name="T19" fmla="*/ 0 h 36"/>
                <a:gd name="T20" fmla="*/ 8 w 8"/>
                <a:gd name="T21" fmla="*/ 4 h 36"/>
                <a:gd name="T22" fmla="*/ 8 w 8"/>
                <a:gd name="T23" fmla="*/ 32 h 36"/>
                <a:gd name="T24" fmla="*/ 8 w 8"/>
                <a:gd name="T25" fmla="*/ 32 h 36"/>
                <a:gd name="T26" fmla="*/ 8 w 8"/>
                <a:gd name="T27" fmla="*/ 36 h 36"/>
                <a:gd name="T28" fmla="*/ 4 w 8"/>
                <a:gd name="T29" fmla="*/ 36 h 36"/>
                <a:gd name="T30" fmla="*/ 4 w 8"/>
                <a:gd name="T3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36">
                  <a:moveTo>
                    <a:pt x="4" y="36"/>
                  </a:moveTo>
                  <a:lnTo>
                    <a:pt x="4" y="36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9" name="146 Grupo"/>
          <p:cNvGrpSpPr/>
          <p:nvPr/>
        </p:nvGrpSpPr>
        <p:grpSpPr>
          <a:xfrm>
            <a:off x="6479743" y="4014473"/>
            <a:ext cx="490949" cy="266730"/>
            <a:chOff x="-3617913" y="3902075"/>
            <a:chExt cx="935038" cy="508000"/>
          </a:xfrm>
          <a:solidFill>
            <a:schemeClr val="bg1"/>
          </a:solidFill>
        </p:grpSpPr>
        <p:sp>
          <p:nvSpPr>
            <p:cNvPr id="60" name="Freeform 93"/>
            <p:cNvSpPr>
              <a:spLocks/>
            </p:cNvSpPr>
            <p:nvPr/>
          </p:nvSpPr>
          <p:spPr bwMode="auto">
            <a:xfrm>
              <a:off x="-3525838" y="4016375"/>
              <a:ext cx="458788" cy="393700"/>
            </a:xfrm>
            <a:custGeom>
              <a:avLst/>
              <a:gdLst/>
              <a:ahLst/>
              <a:cxnLst>
                <a:cxn ang="0">
                  <a:pos x="93" y="99"/>
                </a:cxn>
                <a:cxn ang="0">
                  <a:pos x="111" y="58"/>
                </a:cxn>
                <a:cxn ang="0">
                  <a:pos x="164" y="180"/>
                </a:cxn>
                <a:cxn ang="0">
                  <a:pos x="173" y="186"/>
                </a:cxn>
                <a:cxn ang="0">
                  <a:pos x="181" y="180"/>
                </a:cxn>
                <a:cxn ang="0">
                  <a:pos x="214" y="105"/>
                </a:cxn>
                <a:cxn ang="0">
                  <a:pos x="209" y="92"/>
                </a:cxn>
                <a:cxn ang="0">
                  <a:pos x="200" y="88"/>
                </a:cxn>
                <a:cxn ang="0">
                  <a:pos x="188" y="93"/>
                </a:cxn>
                <a:cxn ang="0">
                  <a:pos x="173" y="128"/>
                </a:cxn>
                <a:cxn ang="0">
                  <a:pos x="119" y="6"/>
                </a:cxn>
                <a:cxn ang="0">
                  <a:pos x="111" y="0"/>
                </a:cxn>
                <a:cxn ang="0">
                  <a:pos x="102" y="6"/>
                </a:cxn>
                <a:cxn ang="0">
                  <a:pos x="72" y="76"/>
                </a:cxn>
                <a:cxn ang="0">
                  <a:pos x="9" y="76"/>
                </a:cxn>
                <a:cxn ang="0">
                  <a:pos x="0" y="86"/>
                </a:cxn>
                <a:cxn ang="0">
                  <a:pos x="0" y="96"/>
                </a:cxn>
                <a:cxn ang="0">
                  <a:pos x="9" y="105"/>
                </a:cxn>
                <a:cxn ang="0">
                  <a:pos x="85" y="105"/>
                </a:cxn>
                <a:cxn ang="0">
                  <a:pos x="93" y="99"/>
                </a:cxn>
              </a:cxnLst>
              <a:rect l="0" t="0" r="r" b="b"/>
              <a:pathLst>
                <a:path w="216" h="186">
                  <a:moveTo>
                    <a:pt x="93" y="99"/>
                  </a:moveTo>
                  <a:cubicBezTo>
                    <a:pt x="111" y="58"/>
                    <a:pt x="111" y="58"/>
                    <a:pt x="111" y="5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6" y="184"/>
                    <a:pt x="169" y="186"/>
                    <a:pt x="173" y="186"/>
                  </a:cubicBezTo>
                  <a:cubicBezTo>
                    <a:pt x="176" y="186"/>
                    <a:pt x="180" y="184"/>
                    <a:pt x="181" y="180"/>
                  </a:cubicBezTo>
                  <a:cubicBezTo>
                    <a:pt x="214" y="105"/>
                    <a:pt x="214" y="105"/>
                    <a:pt x="214" y="105"/>
                  </a:cubicBezTo>
                  <a:cubicBezTo>
                    <a:pt x="216" y="100"/>
                    <a:pt x="214" y="94"/>
                    <a:pt x="209" y="92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196" y="86"/>
                    <a:pt x="190" y="89"/>
                    <a:pt x="188" y="93"/>
                  </a:cubicBezTo>
                  <a:cubicBezTo>
                    <a:pt x="173" y="128"/>
                    <a:pt x="173" y="128"/>
                    <a:pt x="173" y="128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18" y="3"/>
                    <a:pt x="115" y="0"/>
                    <a:pt x="111" y="0"/>
                  </a:cubicBezTo>
                  <a:cubicBezTo>
                    <a:pt x="107" y="0"/>
                    <a:pt x="104" y="3"/>
                    <a:pt x="102" y="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4" y="76"/>
                    <a:pt x="0" y="80"/>
                    <a:pt x="0" y="8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1"/>
                    <a:pt x="4" y="105"/>
                    <a:pt x="9" y="105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8" y="105"/>
                    <a:pt x="92" y="103"/>
                    <a:pt x="93" y="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1" name="Freeform 94"/>
            <p:cNvSpPr>
              <a:spLocks/>
            </p:cNvSpPr>
            <p:nvPr/>
          </p:nvSpPr>
          <p:spPr bwMode="auto">
            <a:xfrm>
              <a:off x="-3068638" y="3902075"/>
              <a:ext cx="385763" cy="336550"/>
            </a:xfrm>
            <a:custGeom>
              <a:avLst/>
              <a:gdLst/>
              <a:ahLst/>
              <a:cxnLst>
                <a:cxn ang="0">
                  <a:pos x="173" y="130"/>
                </a:cxn>
                <a:cxn ang="0">
                  <a:pos x="106" y="130"/>
                </a:cxn>
                <a:cxn ang="0">
                  <a:pos x="52" y="5"/>
                </a:cxn>
                <a:cxn ang="0">
                  <a:pos x="43" y="0"/>
                </a:cxn>
                <a:cxn ang="0">
                  <a:pos x="35" y="5"/>
                </a:cxn>
                <a:cxn ang="0">
                  <a:pos x="2" y="81"/>
                </a:cxn>
                <a:cxn ang="0">
                  <a:pos x="7" y="93"/>
                </a:cxn>
                <a:cxn ang="0">
                  <a:pos x="16" y="97"/>
                </a:cxn>
                <a:cxn ang="0">
                  <a:pos x="28" y="92"/>
                </a:cxn>
                <a:cxn ang="0">
                  <a:pos x="43" y="57"/>
                </a:cxn>
                <a:cxn ang="0">
                  <a:pos x="85" y="153"/>
                </a:cxn>
                <a:cxn ang="0">
                  <a:pos x="94" y="159"/>
                </a:cxn>
                <a:cxn ang="0">
                  <a:pos x="173" y="159"/>
                </a:cxn>
                <a:cxn ang="0">
                  <a:pos x="182" y="149"/>
                </a:cxn>
                <a:cxn ang="0">
                  <a:pos x="182" y="140"/>
                </a:cxn>
                <a:cxn ang="0">
                  <a:pos x="173" y="130"/>
                </a:cxn>
              </a:cxnLst>
              <a:rect l="0" t="0" r="r" b="b"/>
              <a:pathLst>
                <a:path w="182" h="159">
                  <a:moveTo>
                    <a:pt x="173" y="130"/>
                  </a:moveTo>
                  <a:cubicBezTo>
                    <a:pt x="106" y="130"/>
                    <a:pt x="106" y="130"/>
                    <a:pt x="106" y="130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0" y="2"/>
                    <a:pt x="47" y="0"/>
                    <a:pt x="43" y="0"/>
                  </a:cubicBezTo>
                  <a:cubicBezTo>
                    <a:pt x="40" y="0"/>
                    <a:pt x="36" y="2"/>
                    <a:pt x="35" y="5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6"/>
                    <a:pt x="2" y="91"/>
                    <a:pt x="7" y="93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20" y="99"/>
                    <a:pt x="26" y="97"/>
                    <a:pt x="28" y="92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7" y="157"/>
                    <a:pt x="90" y="159"/>
                    <a:pt x="94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8" y="159"/>
                    <a:pt x="182" y="155"/>
                    <a:pt x="182" y="149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4"/>
                    <a:pt x="178" y="130"/>
                    <a:pt x="173" y="1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2" name="Freeform 95"/>
            <p:cNvSpPr>
              <a:spLocks/>
            </p:cNvSpPr>
            <p:nvPr/>
          </p:nvSpPr>
          <p:spPr bwMode="auto">
            <a:xfrm>
              <a:off x="-3617913" y="4173538"/>
              <a:ext cx="69850" cy="6985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7"/>
                </a:cxn>
                <a:cxn ang="0">
                  <a:pos x="10" y="31"/>
                </a:cxn>
                <a:cxn ang="0">
                  <a:pos x="16" y="33"/>
                </a:cxn>
                <a:cxn ang="0">
                  <a:pos x="28" y="28"/>
                </a:cxn>
                <a:cxn ang="0">
                  <a:pos x="33" y="17"/>
                </a:cxn>
                <a:cxn ang="0">
                  <a:pos x="28" y="5"/>
                </a:cxn>
                <a:cxn ang="0">
                  <a:pos x="16" y="0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23"/>
                    <a:pt x="4" y="29"/>
                    <a:pt x="10" y="31"/>
                  </a:cubicBezTo>
                  <a:cubicBezTo>
                    <a:pt x="12" y="32"/>
                    <a:pt x="14" y="33"/>
                    <a:pt x="16" y="33"/>
                  </a:cubicBezTo>
                  <a:cubicBezTo>
                    <a:pt x="21" y="33"/>
                    <a:pt x="25" y="31"/>
                    <a:pt x="28" y="28"/>
                  </a:cubicBezTo>
                  <a:cubicBezTo>
                    <a:pt x="31" y="25"/>
                    <a:pt x="33" y="21"/>
                    <a:pt x="33" y="17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3" name="Freeform 96"/>
            <p:cNvSpPr>
              <a:spLocks/>
            </p:cNvSpPr>
            <p:nvPr/>
          </p:nvSpPr>
          <p:spPr bwMode="auto">
            <a:xfrm>
              <a:off x="-3103563" y="4122738"/>
              <a:ext cx="69850" cy="6667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5" y="4"/>
                </a:cxn>
                <a:cxn ang="0">
                  <a:pos x="0" y="16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31" y="22"/>
                </a:cxn>
                <a:cxn ang="0">
                  <a:pos x="33" y="16"/>
                </a:cxn>
                <a:cxn ang="0">
                  <a:pos x="28" y="4"/>
                </a:cxn>
                <a:cxn ang="0">
                  <a:pos x="16" y="0"/>
                </a:cxn>
              </a:cxnLst>
              <a:rect l="0" t="0" r="r" b="b"/>
              <a:pathLst>
                <a:path w="33" h="32">
                  <a:moveTo>
                    <a:pt x="16" y="0"/>
                  </a:moveTo>
                  <a:cubicBezTo>
                    <a:pt x="12" y="0"/>
                    <a:pt x="8" y="1"/>
                    <a:pt x="5" y="4"/>
                  </a:cubicBezTo>
                  <a:cubicBezTo>
                    <a:pt x="2" y="7"/>
                    <a:pt x="0" y="11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23" y="32"/>
                    <a:pt x="29" y="28"/>
                    <a:pt x="31" y="22"/>
                  </a:cubicBezTo>
                  <a:cubicBezTo>
                    <a:pt x="32" y="20"/>
                    <a:pt x="33" y="18"/>
                    <a:pt x="33" y="16"/>
                  </a:cubicBezTo>
                  <a:cubicBezTo>
                    <a:pt x="33" y="11"/>
                    <a:pt x="31" y="7"/>
                    <a:pt x="28" y="4"/>
                  </a:cubicBezTo>
                  <a:cubicBezTo>
                    <a:pt x="25" y="1"/>
                    <a:pt x="21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4" name="151 Grupo"/>
          <p:cNvGrpSpPr/>
          <p:nvPr/>
        </p:nvGrpSpPr>
        <p:grpSpPr>
          <a:xfrm>
            <a:off x="5494406" y="3985495"/>
            <a:ext cx="167344" cy="293044"/>
            <a:chOff x="-3330575" y="2824163"/>
            <a:chExt cx="344487" cy="603250"/>
          </a:xfrm>
          <a:solidFill>
            <a:schemeClr val="bg1"/>
          </a:solidFill>
        </p:grpSpPr>
        <p:sp>
          <p:nvSpPr>
            <p:cNvPr id="65" name="Freeform 97"/>
            <p:cNvSpPr>
              <a:spLocks/>
            </p:cNvSpPr>
            <p:nvPr/>
          </p:nvSpPr>
          <p:spPr bwMode="auto">
            <a:xfrm>
              <a:off x="-3190875" y="2824163"/>
              <a:ext cx="142875" cy="15081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52"/>
                </a:cxn>
                <a:cxn ang="0">
                  <a:pos x="9" y="60"/>
                </a:cxn>
                <a:cxn ang="0">
                  <a:pos x="14" y="60"/>
                </a:cxn>
                <a:cxn ang="0">
                  <a:pos x="44" y="70"/>
                </a:cxn>
                <a:cxn ang="0">
                  <a:pos x="50" y="71"/>
                </a:cxn>
                <a:cxn ang="0">
                  <a:pos x="56" y="69"/>
                </a:cxn>
                <a:cxn ang="0">
                  <a:pos x="64" y="62"/>
                </a:cxn>
                <a:cxn ang="0">
                  <a:pos x="66" y="55"/>
                </a:cxn>
                <a:cxn ang="0">
                  <a:pos x="63" y="48"/>
                </a:cxn>
                <a:cxn ang="0">
                  <a:pos x="29" y="33"/>
                </a:cxn>
                <a:cxn ang="0">
                  <a:pos x="29" y="10"/>
                </a:cxn>
                <a:cxn ang="0">
                  <a:pos x="20" y="0"/>
                </a:cxn>
              </a:cxnLst>
              <a:rect l="0" t="0" r="r" b="b"/>
              <a:pathLst>
                <a:path w="67" h="71">
                  <a:moveTo>
                    <a:pt x="2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7"/>
                    <a:pt x="4" y="61"/>
                    <a:pt x="9" y="60"/>
                  </a:cubicBezTo>
                  <a:cubicBezTo>
                    <a:pt x="11" y="60"/>
                    <a:pt x="13" y="60"/>
                    <a:pt x="14" y="60"/>
                  </a:cubicBezTo>
                  <a:cubicBezTo>
                    <a:pt x="26" y="60"/>
                    <a:pt x="36" y="63"/>
                    <a:pt x="44" y="70"/>
                  </a:cubicBezTo>
                  <a:cubicBezTo>
                    <a:pt x="46" y="71"/>
                    <a:pt x="48" y="71"/>
                    <a:pt x="50" y="71"/>
                  </a:cubicBezTo>
                  <a:cubicBezTo>
                    <a:pt x="52" y="71"/>
                    <a:pt x="54" y="71"/>
                    <a:pt x="56" y="69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5" y="60"/>
                    <a:pt x="67" y="57"/>
                    <a:pt x="66" y="55"/>
                  </a:cubicBezTo>
                  <a:cubicBezTo>
                    <a:pt x="66" y="52"/>
                    <a:pt x="65" y="50"/>
                    <a:pt x="63" y="48"/>
                  </a:cubicBezTo>
                  <a:cubicBezTo>
                    <a:pt x="53" y="40"/>
                    <a:pt x="42" y="35"/>
                    <a:pt x="29" y="33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5"/>
                    <a:pt x="25" y="0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6" name="Freeform 98"/>
            <p:cNvSpPr>
              <a:spLocks/>
            </p:cNvSpPr>
            <p:nvPr/>
          </p:nvSpPr>
          <p:spPr bwMode="auto">
            <a:xfrm>
              <a:off x="-3311525" y="2906713"/>
              <a:ext cx="301625" cy="441325"/>
            </a:xfrm>
            <a:custGeom>
              <a:avLst/>
              <a:gdLst/>
              <a:ahLst/>
              <a:cxnLst>
                <a:cxn ang="0">
                  <a:pos x="142" y="154"/>
                </a:cxn>
                <a:cxn ang="0">
                  <a:pos x="74" y="90"/>
                </a:cxn>
                <a:cxn ang="0">
                  <a:pos x="29" y="53"/>
                </a:cxn>
                <a:cxn ang="0">
                  <a:pos x="43" y="29"/>
                </a:cxn>
                <a:cxn ang="0">
                  <a:pos x="47" y="22"/>
                </a:cxn>
                <a:cxn ang="0">
                  <a:pos x="47" y="9"/>
                </a:cxn>
                <a:cxn ang="0">
                  <a:pos x="38" y="0"/>
                </a:cxn>
                <a:cxn ang="0">
                  <a:pos x="34" y="1"/>
                </a:cxn>
                <a:cxn ang="0">
                  <a:pos x="0" y="53"/>
                </a:cxn>
                <a:cxn ang="0">
                  <a:pos x="69" y="118"/>
                </a:cxn>
                <a:cxn ang="0">
                  <a:pos x="113" y="154"/>
                </a:cxn>
                <a:cxn ang="0">
                  <a:pos x="100" y="179"/>
                </a:cxn>
                <a:cxn ang="0">
                  <a:pos x="96" y="185"/>
                </a:cxn>
                <a:cxn ang="0">
                  <a:pos x="96" y="199"/>
                </a:cxn>
                <a:cxn ang="0">
                  <a:pos x="104" y="208"/>
                </a:cxn>
                <a:cxn ang="0">
                  <a:pos x="104" y="208"/>
                </a:cxn>
                <a:cxn ang="0">
                  <a:pos x="108" y="207"/>
                </a:cxn>
                <a:cxn ang="0">
                  <a:pos x="142" y="154"/>
                </a:cxn>
              </a:cxnLst>
              <a:rect l="0" t="0" r="r" b="b"/>
              <a:pathLst>
                <a:path w="142" h="208">
                  <a:moveTo>
                    <a:pt x="142" y="154"/>
                  </a:moveTo>
                  <a:cubicBezTo>
                    <a:pt x="142" y="115"/>
                    <a:pt x="105" y="95"/>
                    <a:pt x="74" y="90"/>
                  </a:cubicBezTo>
                  <a:cubicBezTo>
                    <a:pt x="46" y="85"/>
                    <a:pt x="29" y="71"/>
                    <a:pt x="29" y="53"/>
                  </a:cubicBezTo>
                  <a:cubicBezTo>
                    <a:pt x="29" y="44"/>
                    <a:pt x="34" y="35"/>
                    <a:pt x="43" y="29"/>
                  </a:cubicBezTo>
                  <a:cubicBezTo>
                    <a:pt x="45" y="28"/>
                    <a:pt x="47" y="25"/>
                    <a:pt x="47" y="2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ubicBezTo>
                    <a:pt x="37" y="0"/>
                    <a:pt x="36" y="1"/>
                    <a:pt x="34" y="1"/>
                  </a:cubicBezTo>
                  <a:cubicBezTo>
                    <a:pt x="13" y="12"/>
                    <a:pt x="0" y="32"/>
                    <a:pt x="0" y="53"/>
                  </a:cubicBezTo>
                  <a:cubicBezTo>
                    <a:pt x="0" y="92"/>
                    <a:pt x="37" y="112"/>
                    <a:pt x="69" y="118"/>
                  </a:cubicBezTo>
                  <a:cubicBezTo>
                    <a:pt x="97" y="123"/>
                    <a:pt x="113" y="136"/>
                    <a:pt x="113" y="154"/>
                  </a:cubicBezTo>
                  <a:cubicBezTo>
                    <a:pt x="113" y="164"/>
                    <a:pt x="109" y="172"/>
                    <a:pt x="100" y="179"/>
                  </a:cubicBezTo>
                  <a:cubicBezTo>
                    <a:pt x="97" y="180"/>
                    <a:pt x="96" y="183"/>
                    <a:pt x="96" y="185"/>
                  </a:cubicBezTo>
                  <a:cubicBezTo>
                    <a:pt x="96" y="199"/>
                    <a:pt x="96" y="199"/>
                    <a:pt x="96" y="199"/>
                  </a:cubicBezTo>
                  <a:cubicBezTo>
                    <a:pt x="96" y="204"/>
                    <a:pt x="100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6" y="208"/>
                    <a:pt x="107" y="207"/>
                    <a:pt x="108" y="207"/>
                  </a:cubicBezTo>
                  <a:cubicBezTo>
                    <a:pt x="129" y="196"/>
                    <a:pt x="142" y="176"/>
                    <a:pt x="142" y="1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7" name="Freeform 99"/>
            <p:cNvSpPr>
              <a:spLocks/>
            </p:cNvSpPr>
            <p:nvPr/>
          </p:nvSpPr>
          <p:spPr bwMode="auto">
            <a:xfrm>
              <a:off x="-3271838" y="3278188"/>
              <a:ext cx="142875" cy="149225"/>
            </a:xfrm>
            <a:custGeom>
              <a:avLst/>
              <a:gdLst/>
              <a:ahLst/>
              <a:cxnLst>
                <a:cxn ang="0">
                  <a:pos x="47" y="71"/>
                </a:cxn>
                <a:cxn ang="0">
                  <a:pos x="57" y="71"/>
                </a:cxn>
                <a:cxn ang="0">
                  <a:pos x="67" y="62"/>
                </a:cxn>
                <a:cxn ang="0">
                  <a:pos x="67" y="20"/>
                </a:cxn>
                <a:cxn ang="0">
                  <a:pos x="58" y="12"/>
                </a:cxn>
                <a:cxn ang="0">
                  <a:pos x="52" y="12"/>
                </a:cxn>
                <a:cxn ang="0">
                  <a:pos x="23" y="2"/>
                </a:cxn>
                <a:cxn ang="0">
                  <a:pos x="11" y="3"/>
                </a:cxn>
                <a:cxn ang="0">
                  <a:pos x="3" y="10"/>
                </a:cxn>
                <a:cxn ang="0">
                  <a:pos x="0" y="17"/>
                </a:cxn>
                <a:cxn ang="0">
                  <a:pos x="4" y="24"/>
                </a:cxn>
                <a:cxn ang="0">
                  <a:pos x="38" y="39"/>
                </a:cxn>
                <a:cxn ang="0">
                  <a:pos x="38" y="62"/>
                </a:cxn>
                <a:cxn ang="0">
                  <a:pos x="47" y="71"/>
                </a:cxn>
              </a:cxnLst>
              <a:rect l="0" t="0" r="r" b="b"/>
              <a:pathLst>
                <a:path w="67" h="71">
                  <a:moveTo>
                    <a:pt x="47" y="71"/>
                  </a:moveTo>
                  <a:cubicBezTo>
                    <a:pt x="57" y="71"/>
                    <a:pt x="57" y="71"/>
                    <a:pt x="57" y="71"/>
                  </a:cubicBezTo>
                  <a:cubicBezTo>
                    <a:pt x="62" y="71"/>
                    <a:pt x="67" y="67"/>
                    <a:pt x="67" y="62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15"/>
                    <a:pt x="63" y="11"/>
                    <a:pt x="58" y="12"/>
                  </a:cubicBezTo>
                  <a:cubicBezTo>
                    <a:pt x="56" y="12"/>
                    <a:pt x="54" y="12"/>
                    <a:pt x="52" y="12"/>
                  </a:cubicBezTo>
                  <a:cubicBezTo>
                    <a:pt x="41" y="12"/>
                    <a:pt x="30" y="8"/>
                    <a:pt x="23" y="2"/>
                  </a:cubicBezTo>
                  <a:cubicBezTo>
                    <a:pt x="19" y="0"/>
                    <a:pt x="14" y="0"/>
                    <a:pt x="11" y="3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2"/>
                    <a:pt x="0" y="14"/>
                    <a:pt x="0" y="17"/>
                  </a:cubicBezTo>
                  <a:cubicBezTo>
                    <a:pt x="0" y="20"/>
                    <a:pt x="2" y="22"/>
                    <a:pt x="4" y="24"/>
                  </a:cubicBezTo>
                  <a:cubicBezTo>
                    <a:pt x="13" y="32"/>
                    <a:pt x="25" y="37"/>
                    <a:pt x="38" y="39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8" y="67"/>
                    <a:pt x="42" y="71"/>
                    <a:pt x="47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8" name="Freeform 100"/>
            <p:cNvSpPr>
              <a:spLocks/>
            </p:cNvSpPr>
            <p:nvPr/>
          </p:nvSpPr>
          <p:spPr bwMode="auto">
            <a:xfrm>
              <a:off x="-3330575" y="3216275"/>
              <a:ext cx="69850" cy="6826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" y="10"/>
                </a:cxn>
                <a:cxn ang="0">
                  <a:pos x="0" y="16"/>
                </a:cxn>
                <a:cxn ang="0">
                  <a:pos x="5" y="28"/>
                </a:cxn>
                <a:cxn ang="0">
                  <a:pos x="17" y="32"/>
                </a:cxn>
                <a:cxn ang="0">
                  <a:pos x="28" y="28"/>
                </a:cxn>
                <a:cxn ang="0">
                  <a:pos x="33" y="16"/>
                </a:cxn>
                <a:cxn ang="0">
                  <a:pos x="17" y="0"/>
                </a:cxn>
              </a:cxnLst>
              <a:rect l="0" t="0" r="r" b="b"/>
              <a:pathLst>
                <a:path w="33" h="32">
                  <a:moveTo>
                    <a:pt x="17" y="0"/>
                  </a:moveTo>
                  <a:cubicBezTo>
                    <a:pt x="10" y="0"/>
                    <a:pt x="4" y="4"/>
                    <a:pt x="2" y="10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20"/>
                    <a:pt x="2" y="24"/>
                    <a:pt x="5" y="28"/>
                  </a:cubicBezTo>
                  <a:cubicBezTo>
                    <a:pt x="8" y="31"/>
                    <a:pt x="12" y="32"/>
                    <a:pt x="17" y="32"/>
                  </a:cubicBezTo>
                  <a:cubicBezTo>
                    <a:pt x="21" y="32"/>
                    <a:pt x="25" y="31"/>
                    <a:pt x="28" y="28"/>
                  </a:cubicBezTo>
                  <a:cubicBezTo>
                    <a:pt x="31" y="24"/>
                    <a:pt x="33" y="20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9" name="Freeform 101"/>
            <p:cNvSpPr>
              <a:spLocks/>
            </p:cNvSpPr>
            <p:nvPr/>
          </p:nvSpPr>
          <p:spPr bwMode="auto">
            <a:xfrm>
              <a:off x="-3055938" y="2967038"/>
              <a:ext cx="69850" cy="69850"/>
            </a:xfrm>
            <a:custGeom>
              <a:avLst/>
              <a:gdLst/>
              <a:ahLst/>
              <a:cxnLst>
                <a:cxn ang="0">
                  <a:pos x="32" y="23"/>
                </a:cxn>
                <a:cxn ang="0">
                  <a:pos x="33" y="17"/>
                </a:cxn>
                <a:cxn ang="0">
                  <a:pos x="28" y="5"/>
                </a:cxn>
                <a:cxn ang="0">
                  <a:pos x="17" y="0"/>
                </a:cxn>
                <a:cxn ang="0">
                  <a:pos x="5" y="5"/>
                </a:cxn>
                <a:cxn ang="0">
                  <a:pos x="0" y="17"/>
                </a:cxn>
                <a:cxn ang="0">
                  <a:pos x="17" y="33"/>
                </a:cxn>
                <a:cxn ang="0">
                  <a:pos x="32" y="23"/>
                </a:cxn>
              </a:cxnLst>
              <a:rect l="0" t="0" r="r" b="b"/>
              <a:pathLst>
                <a:path w="33" h="33">
                  <a:moveTo>
                    <a:pt x="32" y="23"/>
                  </a:moveTo>
                  <a:cubicBezTo>
                    <a:pt x="32" y="21"/>
                    <a:pt x="33" y="19"/>
                    <a:pt x="33" y="17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7" y="0"/>
                  </a:cubicBezTo>
                  <a:cubicBezTo>
                    <a:pt x="12" y="0"/>
                    <a:pt x="8" y="2"/>
                    <a:pt x="5" y="5"/>
                  </a:cubicBezTo>
                  <a:cubicBezTo>
                    <a:pt x="2" y="8"/>
                    <a:pt x="0" y="12"/>
                    <a:pt x="0" y="17"/>
                  </a:cubicBezTo>
                  <a:cubicBezTo>
                    <a:pt x="0" y="26"/>
                    <a:pt x="8" y="33"/>
                    <a:pt x="17" y="33"/>
                  </a:cubicBezTo>
                  <a:cubicBezTo>
                    <a:pt x="23" y="33"/>
                    <a:pt x="29" y="29"/>
                    <a:pt x="32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0" name="Oval 69"/>
          <p:cNvSpPr/>
          <p:nvPr/>
        </p:nvSpPr>
        <p:spPr>
          <a:xfrm>
            <a:off x="7505700" y="4279729"/>
            <a:ext cx="209550" cy="2095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05700" y="4574213"/>
            <a:ext cx="209550" cy="20955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7715250" y="4296882"/>
            <a:ext cx="1209675" cy="175244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A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Technology</a:t>
            </a:r>
            <a:endParaRPr lang="en-AU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7751093" y="4591366"/>
            <a:ext cx="1209675" cy="175244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A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Vertical</a:t>
            </a:r>
            <a:endParaRPr lang="en-AU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323528" y="2466750"/>
            <a:ext cx="1129959" cy="382620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Artificial Intelligence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498666" y="2472354"/>
            <a:ext cx="1134810" cy="252545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Blockchain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2659527" y="2476738"/>
            <a:ext cx="1129959" cy="382620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Connected Devices &amp; IoT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3834049" y="2524325"/>
            <a:ext cx="1129959" cy="200574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Digital Business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5020451" y="2533589"/>
            <a:ext cx="1129959" cy="382620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Payment Technologies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6194399" y="2524325"/>
            <a:ext cx="1129959" cy="382620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Robotics &amp; Drones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318677" y="4277950"/>
            <a:ext cx="1129959" cy="248885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Security Tech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1498666" y="4283554"/>
            <a:ext cx="1129959" cy="252545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Others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2654676" y="4259363"/>
            <a:ext cx="1129959" cy="382620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Consumer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3829198" y="4345050"/>
            <a:ext cx="1129959" cy="200574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Retail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015600" y="4249539"/>
            <a:ext cx="1129959" cy="382620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Financial Services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6189548" y="4335525"/>
            <a:ext cx="1129959" cy="238688"/>
          </a:xfrm>
          <a:prstGeom prst="rect">
            <a:avLst/>
          </a:prstGeom>
        </p:spPr>
        <p:txBody>
          <a:bodyPr vert="horz" lIns="79400" tIns="50419" rIns="100838" bIns="50419" rtlCol="0" anchor="ctr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baseline="0">
                <a:solidFill>
                  <a:schemeClr val="accent6"/>
                </a:solidFill>
                <a:latin typeface="Gotham Book"/>
                <a:ea typeface="+mj-ea"/>
                <a:cs typeface="Gotham Book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Healthcare</a:t>
            </a:r>
            <a:endParaRPr lang="en-AU" sz="1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23527" y="2983234"/>
            <a:ext cx="117513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Machine Learning</a:t>
            </a: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Natural Language Processing</a:t>
            </a:r>
            <a:endParaRPr lang="en-US" sz="900" dirty="0">
              <a:solidFill>
                <a:srgbClr val="657681"/>
              </a:solidFill>
            </a:endParaRP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Decision Management …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498666" y="2983234"/>
            <a:ext cx="1160861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Financial Markets</a:t>
            </a: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Data Sharing</a:t>
            </a:r>
            <a:endParaRPr lang="en-US" sz="900" dirty="0">
              <a:solidFill>
                <a:srgbClr val="657681"/>
              </a:solidFill>
            </a:endParaRP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Identity Management. … </a:t>
            </a:r>
            <a:endParaRPr lang="en-US" sz="900" dirty="0">
              <a:solidFill>
                <a:srgbClr val="65768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659527" y="2983234"/>
            <a:ext cx="1169671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>
                <a:solidFill>
                  <a:srgbClr val="657681"/>
                </a:solidFill>
              </a:rPr>
              <a:t>Connectivity Platforms</a:t>
            </a: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Beacons</a:t>
            </a:r>
            <a:endParaRPr lang="en-US" sz="900" dirty="0">
              <a:solidFill>
                <a:srgbClr val="657681"/>
              </a:solidFill>
            </a:endParaRP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NFC …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834050" y="2983234"/>
            <a:ext cx="1023074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000"/>
              </a:lnSpc>
              <a:spcBef>
                <a:spcPct val="50000"/>
              </a:spcBef>
              <a:defRPr sz="900"/>
            </a:lvl1pPr>
          </a:lstStyle>
          <a:p>
            <a:r>
              <a:rPr lang="en-US" dirty="0">
                <a:solidFill>
                  <a:srgbClr val="657681"/>
                </a:solidFill>
              </a:rPr>
              <a:t>E Commerce</a:t>
            </a:r>
          </a:p>
          <a:p>
            <a:r>
              <a:rPr lang="en-US" dirty="0" smtClean="0">
                <a:solidFill>
                  <a:srgbClr val="657681"/>
                </a:solidFill>
              </a:rPr>
              <a:t>Social Platforms</a:t>
            </a:r>
            <a:endParaRPr lang="en-US" dirty="0">
              <a:solidFill>
                <a:srgbClr val="657681"/>
              </a:solidFill>
            </a:endParaRPr>
          </a:p>
          <a:p>
            <a:r>
              <a:rPr lang="en-US" dirty="0" smtClean="0">
                <a:solidFill>
                  <a:srgbClr val="657681"/>
                </a:solidFill>
              </a:rPr>
              <a:t>Apps &amp; Platforms…. </a:t>
            </a:r>
            <a:endParaRPr lang="en-US" dirty="0">
              <a:solidFill>
                <a:srgbClr val="65768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15600" y="2983234"/>
            <a:ext cx="1134810" cy="81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Crypto Currency</a:t>
            </a: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>
                <a:solidFill>
                  <a:srgbClr val="657681"/>
                </a:solidFill>
              </a:rPr>
              <a:t>POS</a:t>
            </a: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Digital Wallets …</a:t>
            </a:r>
            <a:endParaRPr lang="en-US" sz="900" dirty="0">
              <a:solidFill>
                <a:srgbClr val="657681"/>
              </a:solidFill>
            </a:endParaRP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endParaRPr lang="en-US" sz="900" dirty="0">
              <a:solidFill>
                <a:srgbClr val="65768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189548" y="2994668"/>
            <a:ext cx="114931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Autonomous Vehicles</a:t>
            </a: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Smart Robots</a:t>
            </a:r>
            <a:endParaRPr lang="en-US" sz="900" dirty="0">
              <a:solidFill>
                <a:srgbClr val="657681"/>
              </a:solidFill>
            </a:endParaRP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Commercial UAVs …</a:t>
            </a:r>
            <a:endParaRPr lang="en-US" sz="900" dirty="0">
              <a:solidFill>
                <a:srgbClr val="65768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70034" y="4777381"/>
            <a:ext cx="1292066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Fraud Protection</a:t>
            </a: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 smtClean="0">
                <a:solidFill>
                  <a:srgbClr val="657681"/>
                </a:solidFill>
              </a:rPr>
              <a:t>User </a:t>
            </a:r>
            <a:r>
              <a:rPr lang="en-US" sz="900" dirty="0">
                <a:solidFill>
                  <a:srgbClr val="657681"/>
                </a:solidFill>
              </a:rPr>
              <a:t>&amp; </a:t>
            </a:r>
            <a:r>
              <a:rPr lang="en-US" sz="900" dirty="0" smtClean="0">
                <a:solidFill>
                  <a:srgbClr val="657681"/>
                </a:solidFill>
              </a:rPr>
              <a:t>End Point  Behavioral Analytics</a:t>
            </a:r>
            <a:endParaRPr lang="en-US" sz="900" dirty="0">
              <a:solidFill>
                <a:srgbClr val="657681"/>
              </a:solidFill>
            </a:endParaRP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sz="900" dirty="0">
                <a:solidFill>
                  <a:srgbClr val="657681"/>
                </a:solidFill>
              </a:rPr>
              <a:t>IOT </a:t>
            </a:r>
            <a:r>
              <a:rPr lang="en-US" sz="900" dirty="0" smtClean="0">
                <a:solidFill>
                  <a:srgbClr val="657681"/>
                </a:solidFill>
              </a:rPr>
              <a:t>Security …</a:t>
            </a:r>
            <a:endParaRPr lang="en-US" sz="900" dirty="0">
              <a:solidFill>
                <a:srgbClr val="65768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498667" y="4777381"/>
            <a:ext cx="1129958" cy="81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000"/>
              </a:lnSpc>
              <a:spcBef>
                <a:spcPct val="50000"/>
              </a:spcBef>
              <a:defRPr sz="900"/>
            </a:lvl1pPr>
          </a:lstStyle>
          <a:p>
            <a:r>
              <a:rPr lang="en-US" dirty="0" smtClean="0">
                <a:solidFill>
                  <a:srgbClr val="657681"/>
                </a:solidFill>
              </a:rPr>
              <a:t>3D </a:t>
            </a:r>
            <a:r>
              <a:rPr lang="en-US" dirty="0">
                <a:solidFill>
                  <a:srgbClr val="657681"/>
                </a:solidFill>
              </a:rPr>
              <a:t>Printing </a:t>
            </a:r>
            <a:endParaRPr lang="en-US" dirty="0" smtClean="0">
              <a:solidFill>
                <a:srgbClr val="657681"/>
              </a:solidFill>
            </a:endParaRPr>
          </a:p>
          <a:p>
            <a:r>
              <a:rPr lang="en-US" dirty="0" smtClean="0">
                <a:solidFill>
                  <a:srgbClr val="657681"/>
                </a:solidFill>
              </a:rPr>
              <a:t>Enabling Solutions </a:t>
            </a:r>
          </a:p>
          <a:p>
            <a:r>
              <a:rPr lang="en-US" dirty="0" smtClean="0">
                <a:solidFill>
                  <a:srgbClr val="657681"/>
                </a:solidFill>
              </a:rPr>
              <a:t>Analytics …</a:t>
            </a:r>
            <a:endParaRPr lang="en-US" dirty="0">
              <a:solidFill>
                <a:srgbClr val="657681"/>
              </a:solidFill>
            </a:endParaRPr>
          </a:p>
          <a:p>
            <a:endParaRPr lang="en-US" dirty="0">
              <a:solidFill>
                <a:srgbClr val="65768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796581" y="4777381"/>
            <a:ext cx="913771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000"/>
              </a:lnSpc>
              <a:spcBef>
                <a:spcPct val="50000"/>
              </a:spcBef>
              <a:defRPr sz="900"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solidFill>
                  <a:srgbClr val="657681"/>
                </a:solidFill>
              </a:rPr>
              <a:t>Smart </a:t>
            </a:r>
            <a:r>
              <a:rPr lang="en-US" dirty="0" smtClean="0">
                <a:solidFill>
                  <a:srgbClr val="657681"/>
                </a:solidFill>
              </a:rPr>
              <a:t>Homes</a:t>
            </a:r>
          </a:p>
          <a:p>
            <a:r>
              <a:rPr lang="en-US" dirty="0" smtClean="0">
                <a:solidFill>
                  <a:srgbClr val="657681"/>
                </a:solidFill>
              </a:rPr>
              <a:t>Mobile Wallets</a:t>
            </a:r>
          </a:p>
          <a:p>
            <a:r>
              <a:rPr lang="en-US" dirty="0" smtClean="0">
                <a:solidFill>
                  <a:srgbClr val="657681"/>
                </a:solidFill>
              </a:rPr>
              <a:t>Wearables…</a:t>
            </a:r>
            <a:endParaRPr lang="en-US" dirty="0">
              <a:solidFill>
                <a:srgbClr val="65768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710352" y="4777381"/>
            <a:ext cx="138552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000"/>
              </a:lnSpc>
              <a:spcBef>
                <a:spcPct val="50000"/>
              </a:spcBef>
              <a:defRPr sz="900">
                <a:solidFill>
                  <a:srgbClr val="FF0000"/>
                </a:solidFill>
              </a:defRPr>
            </a:lvl1pPr>
          </a:lstStyle>
          <a:p>
            <a:r>
              <a:rPr lang="en-US" dirty="0" smtClean="0">
                <a:solidFill>
                  <a:srgbClr val="657681"/>
                </a:solidFill>
              </a:rPr>
              <a:t>Payment Platforms</a:t>
            </a:r>
          </a:p>
          <a:p>
            <a:r>
              <a:rPr lang="en-US" dirty="0" smtClean="0">
                <a:solidFill>
                  <a:srgbClr val="657681"/>
                </a:solidFill>
              </a:rPr>
              <a:t>Augmented/Virtual Reality </a:t>
            </a:r>
          </a:p>
          <a:p>
            <a:r>
              <a:rPr lang="en-US" dirty="0">
                <a:solidFill>
                  <a:srgbClr val="657681"/>
                </a:solidFill>
              </a:rPr>
              <a:t>Digital Content </a:t>
            </a:r>
            <a:r>
              <a:rPr lang="en-US" dirty="0" smtClean="0">
                <a:solidFill>
                  <a:srgbClr val="657681"/>
                </a:solidFill>
              </a:rPr>
              <a:t>Recognition …</a:t>
            </a:r>
            <a:endParaRPr lang="en-US" dirty="0">
              <a:solidFill>
                <a:srgbClr val="65768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117696" y="4777381"/>
            <a:ext cx="980238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000"/>
              </a:lnSpc>
              <a:spcBef>
                <a:spcPct val="50000"/>
              </a:spcBef>
              <a:defRPr sz="900"/>
            </a:lvl1pPr>
          </a:lstStyle>
          <a:p>
            <a:r>
              <a:rPr lang="en-US" dirty="0" smtClean="0">
                <a:solidFill>
                  <a:srgbClr val="657681"/>
                </a:solidFill>
              </a:rPr>
              <a:t>Chatbots</a:t>
            </a:r>
          </a:p>
          <a:p>
            <a:r>
              <a:rPr lang="en-US" dirty="0">
                <a:solidFill>
                  <a:srgbClr val="657681"/>
                </a:solidFill>
              </a:rPr>
              <a:t>Peer-to-Peer Payments</a:t>
            </a:r>
          </a:p>
          <a:p>
            <a:r>
              <a:rPr lang="en-US" dirty="0" smtClean="0">
                <a:solidFill>
                  <a:srgbClr val="657681"/>
                </a:solidFill>
              </a:rPr>
              <a:t>Marketplaces…</a:t>
            </a:r>
            <a:endParaRPr lang="en-US" dirty="0">
              <a:solidFill>
                <a:srgbClr val="65768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208598" y="4777381"/>
            <a:ext cx="10739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000"/>
              </a:lnSpc>
              <a:spcBef>
                <a:spcPct val="50000"/>
              </a:spcBef>
              <a:defRPr sz="900"/>
            </a:lvl1pPr>
          </a:lstStyle>
          <a:p>
            <a:r>
              <a:rPr lang="en-US" dirty="0" smtClean="0">
                <a:solidFill>
                  <a:srgbClr val="657681"/>
                </a:solidFill>
              </a:rPr>
              <a:t>Genomics </a:t>
            </a:r>
          </a:p>
          <a:p>
            <a:r>
              <a:rPr lang="en-US" dirty="0" smtClean="0">
                <a:solidFill>
                  <a:srgbClr val="657681"/>
                </a:solidFill>
              </a:rPr>
              <a:t>Mobile Medical Devices</a:t>
            </a:r>
          </a:p>
          <a:p>
            <a:r>
              <a:rPr lang="en-US" dirty="0" smtClean="0">
                <a:solidFill>
                  <a:srgbClr val="657681"/>
                </a:solidFill>
              </a:rPr>
              <a:t>Electronic Patient Records…. </a:t>
            </a:r>
            <a:endParaRPr lang="en-US" dirty="0">
              <a:solidFill>
                <a:srgbClr val="65768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23528" y="1725784"/>
            <a:ext cx="6941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</a:rPr>
              <a:t>Trending Disruptive Tech Segments</a:t>
            </a:r>
            <a:endParaRPr lang="en-US" sz="1200" dirty="0" smtClean="0">
              <a:solidFill>
                <a:schemeClr val="bg2">
                  <a:lumMod val="50000"/>
                </a:schemeClr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290678" y="904967"/>
            <a:ext cx="8434267" cy="6887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IN" sz="1800" b="1" kern="0" dirty="0">
                <a:solidFill>
                  <a:srgbClr val="68737B"/>
                </a:solidFill>
                <a:latin typeface="Calibri" pitchFamily="34" charset="0"/>
                <a:cs typeface="Calibri" pitchFamily="34" charset="0"/>
              </a:rPr>
              <a:t>Technology data complemented by in-house expertise </a:t>
            </a:r>
            <a:r>
              <a:rPr lang="en-IN" sz="1800" kern="0" dirty="0">
                <a:solidFill>
                  <a:srgbClr val="68737B"/>
                </a:solidFill>
                <a:latin typeface="Calibri" pitchFamily="34" charset="0"/>
                <a:cs typeface="Calibri" pitchFamily="34" charset="0"/>
              </a:rPr>
              <a:t>in vertical industries like Healthcare, Consumer, Retail and Financial </a:t>
            </a:r>
            <a:r>
              <a:rPr lang="en-IN" sz="1800" kern="0" dirty="0" smtClean="0">
                <a:solidFill>
                  <a:srgbClr val="68737B"/>
                </a:solidFill>
                <a:latin typeface="Calibri" pitchFamily="34" charset="0"/>
                <a:cs typeface="Calibri" pitchFamily="34" charset="0"/>
              </a:rPr>
              <a:t>Services.</a:t>
            </a:r>
            <a:endParaRPr lang="en-IN" sz="1800" kern="0" dirty="0">
              <a:solidFill>
                <a:srgbClr val="68737B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0" name="Text Placeholder 4"/>
          <p:cNvSpPr txBox="1">
            <a:spLocks/>
          </p:cNvSpPr>
          <p:nvPr/>
        </p:nvSpPr>
        <p:spPr>
          <a:xfrm>
            <a:off x="-20216" y="6237312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200" b="0" i="0" kern="120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/>
          <p:cNvSpPr/>
          <p:nvPr/>
        </p:nvSpPr>
        <p:spPr>
          <a:xfrm rot="16200000">
            <a:off x="-39394" y="2235237"/>
            <a:ext cx="4412647" cy="3172712"/>
          </a:xfrm>
          <a:custGeom>
            <a:avLst/>
            <a:gdLst>
              <a:gd name="connsiteX0" fmla="*/ 0 w 4412647"/>
              <a:gd name="connsiteY0" fmla="*/ 3172712 h 3172712"/>
              <a:gd name="connsiteX1" fmla="*/ 3328195 w 4412647"/>
              <a:gd name="connsiteY1" fmla="*/ 0 h 3172712"/>
              <a:gd name="connsiteX2" fmla="*/ 4412647 w 4412647"/>
              <a:gd name="connsiteY2" fmla="*/ 3172712 h 3172712"/>
              <a:gd name="connsiteX3" fmla="*/ 0 w 4412647"/>
              <a:gd name="connsiteY3" fmla="*/ 3172712 h 3172712"/>
              <a:gd name="connsiteX0" fmla="*/ 0 w 4412647"/>
              <a:gd name="connsiteY0" fmla="*/ 3172712 h 3172712"/>
              <a:gd name="connsiteX1" fmla="*/ 1735316 w 4412647"/>
              <a:gd name="connsiteY1" fmla="*/ 1514927 h 3172712"/>
              <a:gd name="connsiteX2" fmla="*/ 3328195 w 4412647"/>
              <a:gd name="connsiteY2" fmla="*/ 0 h 3172712"/>
              <a:gd name="connsiteX3" fmla="*/ 4412647 w 4412647"/>
              <a:gd name="connsiteY3" fmla="*/ 3172712 h 3172712"/>
              <a:gd name="connsiteX4" fmla="*/ 0 w 4412647"/>
              <a:gd name="connsiteY4" fmla="*/ 3172712 h 3172712"/>
              <a:gd name="connsiteX0" fmla="*/ 0 w 4412647"/>
              <a:gd name="connsiteY0" fmla="*/ 3172712 h 3172712"/>
              <a:gd name="connsiteX1" fmla="*/ 719313 w 4412647"/>
              <a:gd name="connsiteY1" fmla="*/ 2099129 h 3172712"/>
              <a:gd name="connsiteX2" fmla="*/ 3328195 w 4412647"/>
              <a:gd name="connsiteY2" fmla="*/ 0 h 3172712"/>
              <a:gd name="connsiteX3" fmla="*/ 4412647 w 4412647"/>
              <a:gd name="connsiteY3" fmla="*/ 3172712 h 3172712"/>
              <a:gd name="connsiteX4" fmla="*/ 0 w 4412647"/>
              <a:gd name="connsiteY4" fmla="*/ 3172712 h 317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2647" h="3172712">
                <a:moveTo>
                  <a:pt x="0" y="3172712"/>
                </a:moveTo>
                <a:lnTo>
                  <a:pt x="719313" y="2099129"/>
                </a:lnTo>
                <a:lnTo>
                  <a:pt x="3328195" y="0"/>
                </a:lnTo>
                <a:lnTo>
                  <a:pt x="4412647" y="3172712"/>
                </a:lnTo>
                <a:lnTo>
                  <a:pt x="0" y="31727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Single platform, expert tools –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seamlessly integrate into your workflow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bk object 16"/>
          <p:cNvSpPr/>
          <p:nvPr/>
        </p:nvSpPr>
        <p:spPr>
          <a:xfrm>
            <a:off x="217537" y="2042677"/>
            <a:ext cx="2443294" cy="1690306"/>
          </a:xfrm>
          <a:prstGeom prst="rect">
            <a:avLst/>
          </a:prstGeom>
          <a:blipFill>
            <a:blip r:embed="rId2" cstate="print"/>
            <a:srcRect/>
            <a:stretch>
              <a:fillRect b="-1114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srgbClr val="C00000"/>
              </a:solidFill>
              <a:latin typeface="Rubik"/>
              <a:cs typeface="Rubik"/>
            </a:endParaRPr>
          </a:p>
        </p:txBody>
      </p:sp>
      <p:pic>
        <p:nvPicPr>
          <p:cNvPr id="22" name="Picture 21" descr="Screen Shot 2017-01-18 at 14.58.37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1"/>
          <a:stretch/>
        </p:blipFill>
        <p:spPr>
          <a:xfrm>
            <a:off x="257985" y="3510483"/>
            <a:ext cx="2469810" cy="1712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grpSp>
        <p:nvGrpSpPr>
          <p:cNvPr id="10" name="Group 9"/>
          <p:cNvGrpSpPr/>
          <p:nvPr/>
        </p:nvGrpSpPr>
        <p:grpSpPr>
          <a:xfrm>
            <a:off x="3753286" y="1609804"/>
            <a:ext cx="5101788" cy="4418112"/>
            <a:chOff x="3753286" y="1609804"/>
            <a:chExt cx="5101788" cy="4972110"/>
          </a:xfrm>
        </p:grpSpPr>
        <p:sp>
          <p:nvSpPr>
            <p:cNvPr id="39" name="Rectangle 38"/>
            <p:cNvSpPr/>
            <p:nvPr/>
          </p:nvSpPr>
          <p:spPr>
            <a:xfrm>
              <a:off x="5373673" y="1609804"/>
              <a:ext cx="3481401" cy="110799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defRPr/>
              </a:pPr>
              <a:endParaRPr lang="en-US" sz="1400" dirty="0">
                <a:solidFill>
                  <a:srgbClr val="2F283C"/>
                </a:solidFill>
                <a:latin typeface="Calibri" panose="020F0502020204030204" pitchFamily="34" charset="0"/>
                <a:ea typeface="Rubik" charset="0"/>
                <a:cs typeface="Rubik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373673" y="2897842"/>
              <a:ext cx="3481401" cy="110799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defRPr/>
              </a:pPr>
              <a:endParaRPr lang="en-US" sz="1400" dirty="0">
                <a:solidFill>
                  <a:srgbClr val="2F283C"/>
                </a:solidFill>
                <a:latin typeface="Calibri" panose="020F0502020204030204" pitchFamily="34" charset="0"/>
                <a:ea typeface="Rubik" charset="0"/>
                <a:cs typeface="Rubik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373673" y="4185880"/>
              <a:ext cx="3481401" cy="110799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defRPr/>
              </a:pPr>
              <a:endParaRPr lang="en-US" sz="1400" dirty="0">
                <a:solidFill>
                  <a:srgbClr val="2F283C"/>
                </a:solidFill>
                <a:latin typeface="Calibri" panose="020F0502020204030204" pitchFamily="34" charset="0"/>
                <a:ea typeface="Rubik" charset="0"/>
                <a:cs typeface="Rubik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373673" y="5473918"/>
              <a:ext cx="3481401" cy="110799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defRPr/>
              </a:pPr>
              <a:endParaRPr lang="en-US" sz="1400" dirty="0">
                <a:solidFill>
                  <a:srgbClr val="2F283C"/>
                </a:solidFill>
                <a:latin typeface="Calibri" panose="020F0502020204030204" pitchFamily="34" charset="0"/>
                <a:ea typeface="Rubik" charset="0"/>
                <a:cs typeface="Rubik"/>
              </a:endParaRPr>
            </a:p>
          </p:txBody>
        </p:sp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5454381" y="1655971"/>
              <a:ext cx="297841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71450" indent="-171450">
                <a:buFont typeface="Arial" charset="0"/>
                <a:buChar char="•"/>
              </a:pPr>
              <a:r>
                <a:rPr lang="en-US" sz="1100" dirty="0">
                  <a:solidFill>
                    <a:srgbClr val="2F283C"/>
                  </a:solidFill>
                  <a:latin typeface="Rubik"/>
                  <a:cs typeface="Rubik"/>
                </a:rPr>
                <a:t>Intuitive data search and advanced filtering functionality to find the  right information quickly</a:t>
              </a:r>
            </a:p>
            <a:p>
              <a:pPr marL="171450" indent="-171450">
                <a:buFont typeface="Arial" charset="0"/>
                <a:buChar char="•"/>
              </a:pPr>
              <a:r>
                <a:rPr lang="en-US" sz="1100" dirty="0">
                  <a:solidFill>
                    <a:srgbClr val="2F283C"/>
                  </a:solidFill>
                  <a:latin typeface="Rubik"/>
                  <a:cs typeface="Rubik"/>
                </a:rPr>
                <a:t>Easy ways to download and export content to the formats you need  (data, charts, images &amp; text</a:t>
              </a:r>
              <a:r>
                <a:rPr lang="en-US" sz="1000" dirty="0">
                  <a:solidFill>
                    <a:srgbClr val="2F283C"/>
                  </a:solidFill>
                  <a:latin typeface="Rubik"/>
                  <a:cs typeface="Rubik"/>
                </a:rPr>
                <a:t>)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753286" y="1609804"/>
              <a:ext cx="1620388" cy="110799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anchor="ctr">
              <a:no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2F283C"/>
                  </a:solidFill>
                  <a:latin typeface="Calibri" panose="020F0502020204030204" pitchFamily="34" charset="0"/>
                  <a:ea typeface="Rubik" charset="0"/>
                  <a:cs typeface="Rubik"/>
                </a:rPr>
                <a:t>Ease of Access</a:t>
              </a:r>
            </a:p>
          </p:txBody>
        </p: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5454379" y="3147141"/>
              <a:ext cx="3400695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 charset="0"/>
                <a:buChar char="•"/>
              </a:pPr>
              <a:r>
                <a:rPr lang="en-US" sz="1100" dirty="0">
                  <a:solidFill>
                    <a:srgbClr val="2F283C"/>
                  </a:solidFill>
                  <a:latin typeface="Rubik"/>
                  <a:cs typeface="Rubik"/>
                </a:rPr>
                <a:t>Strong  analytical capabilities</a:t>
              </a:r>
            </a:p>
            <a:p>
              <a:pPr marL="171450" indent="-171450">
                <a:lnSpc>
                  <a:spcPct val="120000"/>
                </a:lnSpc>
                <a:buFont typeface="Arial" charset="0"/>
                <a:buChar char="•"/>
              </a:pPr>
              <a:r>
                <a:rPr lang="en-GB" sz="1100" dirty="0">
                  <a:solidFill>
                    <a:srgbClr val="2F283C"/>
                  </a:solidFill>
                  <a:latin typeface="Rubik"/>
                  <a:cs typeface="Rubik"/>
                </a:rPr>
                <a:t>Granular databases</a:t>
              </a:r>
              <a:endParaRPr lang="en-US" sz="1100" dirty="0">
                <a:solidFill>
                  <a:srgbClr val="2F283C"/>
                </a:solidFill>
                <a:latin typeface="Rubik"/>
                <a:cs typeface="Rubik"/>
              </a:endParaRPr>
            </a:p>
            <a:p>
              <a:pPr marL="171450" indent="-171450">
                <a:lnSpc>
                  <a:spcPct val="120000"/>
                </a:lnSpc>
                <a:buFont typeface="Arial" charset="0"/>
                <a:buChar char="•"/>
              </a:pPr>
              <a:r>
                <a:rPr lang="en-US" sz="1100" dirty="0">
                  <a:solidFill>
                    <a:srgbClr val="2F283C"/>
                  </a:solidFill>
                  <a:latin typeface="Rubik"/>
                  <a:cs typeface="Rubik"/>
                </a:rPr>
                <a:t>Direct access to analyst teams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53286" y="2897842"/>
              <a:ext cx="1620388" cy="110799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anchor="ctr">
              <a:no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2F283C"/>
                  </a:solidFill>
                  <a:latin typeface="Calibri" panose="020F0502020204030204" pitchFamily="34" charset="0"/>
                  <a:ea typeface="Rubik" charset="0"/>
                  <a:cs typeface="Rubik"/>
                </a:rPr>
                <a:t>Embedded Analytics</a:t>
              </a: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5454380" y="4469035"/>
              <a:ext cx="3400694" cy="54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71450" indent="-171450">
                <a:buFont typeface="Arial" charset="0"/>
                <a:buChar char="•"/>
              </a:pPr>
              <a:r>
                <a:rPr lang="en-US" sz="1100" dirty="0">
                  <a:solidFill>
                    <a:srgbClr val="2F283C"/>
                  </a:solidFill>
                  <a:latin typeface="Rubik"/>
                  <a:cs typeface="Rubik"/>
                </a:rPr>
                <a:t>Competitor and product comparisons</a:t>
              </a:r>
            </a:p>
            <a:p>
              <a:pPr marL="171450" indent="-171450">
                <a:buFont typeface="Arial" charset="0"/>
                <a:buChar char="•"/>
              </a:pPr>
              <a:r>
                <a:rPr lang="en-US" sz="1100" dirty="0">
                  <a:solidFill>
                    <a:srgbClr val="2F283C"/>
                  </a:solidFill>
                  <a:latin typeface="Rubik"/>
                  <a:cs typeface="Rubik"/>
                </a:rPr>
                <a:t>Technology and industry dashboards.</a:t>
              </a:r>
            </a:p>
            <a:p>
              <a:pPr marL="171450" indent="-171450">
                <a:lnSpc>
                  <a:spcPct val="120000"/>
                </a:lnSpc>
                <a:buFont typeface="Arial" charset="0"/>
                <a:buChar char="•"/>
              </a:pPr>
              <a:r>
                <a:rPr lang="en-US" sz="1100" dirty="0">
                  <a:solidFill>
                    <a:srgbClr val="2F283C"/>
                  </a:solidFill>
                  <a:latin typeface="Rubik"/>
                  <a:cs typeface="Rubik"/>
                </a:rPr>
                <a:t>Clipping &amp; report building functionality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753286" y="4185880"/>
              <a:ext cx="1620388" cy="110799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anchor="ctr">
              <a:no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2F283C"/>
                  </a:solidFill>
                  <a:latin typeface="Calibri" panose="020F0502020204030204" pitchFamily="34" charset="0"/>
                  <a:ea typeface="Rubik" charset="0"/>
                  <a:cs typeface="Rubik"/>
                </a:rPr>
                <a:t>User -friendly interactive tools</a:t>
              </a:r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5454380" y="5740145"/>
              <a:ext cx="3400694" cy="575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71450" indent="-171450">
                <a:buFont typeface="Arial" charset="0"/>
                <a:buChar char="•"/>
              </a:pPr>
              <a:r>
                <a:rPr lang="en-US" sz="1100" dirty="0">
                  <a:solidFill>
                    <a:srgbClr val="2F283C"/>
                  </a:solidFill>
                  <a:latin typeface="Rubik"/>
                  <a:cs typeface="Rubik"/>
                </a:rPr>
                <a:t>Data sharing and collaboration tools</a:t>
              </a:r>
            </a:p>
            <a:p>
              <a:pPr marL="171450" indent="-171450">
                <a:lnSpc>
                  <a:spcPct val="120000"/>
                </a:lnSpc>
                <a:buFont typeface="Arial" charset="0"/>
                <a:buChar char="•"/>
              </a:pPr>
              <a:r>
                <a:rPr lang="en-US" sz="1100" dirty="0">
                  <a:solidFill>
                    <a:srgbClr val="2F283C"/>
                  </a:solidFill>
                  <a:latin typeface="Rubik"/>
                  <a:cs typeface="Rubik"/>
                </a:rPr>
                <a:t>Automated alerts on new &amp; updated content in your interest areas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753286" y="5473918"/>
              <a:ext cx="1620388" cy="110799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anchor="ctr">
              <a:no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2F283C"/>
                  </a:solidFill>
                  <a:latin typeface="Calibri" panose="020F0502020204030204" pitchFamily="34" charset="0"/>
                  <a:ea typeface="Rubik" charset="0"/>
                  <a:cs typeface="Rubik"/>
                </a:rPr>
                <a:t>Embedded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2F283C"/>
                  </a:solidFill>
                  <a:latin typeface="Calibri" panose="020F0502020204030204" pitchFamily="34" charset="0"/>
                  <a:ea typeface="Rubik" charset="0"/>
                  <a:cs typeface="Rubik"/>
                </a:rPr>
                <a:t>In Workflows</a:t>
              </a:r>
            </a:p>
          </p:txBody>
        </p:sp>
      </p:grpSp>
      <p:cxnSp>
        <p:nvCxnSpPr>
          <p:cNvPr id="31" name="Elbow Connector 30"/>
          <p:cNvCxnSpPr>
            <a:endCxn id="27" idx="1"/>
          </p:cNvCxnSpPr>
          <p:nvPr/>
        </p:nvCxnSpPr>
        <p:spPr>
          <a:xfrm flipV="1">
            <a:off x="2314681" y="2102075"/>
            <a:ext cx="1438605" cy="28076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19" idx="1"/>
          </p:cNvCxnSpPr>
          <p:nvPr/>
        </p:nvCxnSpPr>
        <p:spPr>
          <a:xfrm flipV="1">
            <a:off x="2397739" y="3246598"/>
            <a:ext cx="1355547" cy="0"/>
          </a:xfrm>
          <a:prstGeom prst="straightConnector1">
            <a:avLst/>
          </a:prstGeom>
          <a:ln w="19050">
            <a:solidFill>
              <a:schemeClr val="accent6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0" idx="1"/>
          </p:cNvCxnSpPr>
          <p:nvPr/>
        </p:nvCxnSpPr>
        <p:spPr>
          <a:xfrm>
            <a:off x="2325651" y="3736975"/>
            <a:ext cx="1427635" cy="65414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38" idx="1"/>
          </p:cNvCxnSpPr>
          <p:nvPr/>
        </p:nvCxnSpPr>
        <p:spPr>
          <a:xfrm>
            <a:off x="1589111" y="4681538"/>
            <a:ext cx="2164175" cy="854107"/>
          </a:xfrm>
          <a:prstGeom prst="bentConnector3">
            <a:avLst>
              <a:gd name="adj1" fmla="val 66725"/>
            </a:avLst>
          </a:prstGeom>
          <a:ln w="19050">
            <a:solidFill>
              <a:schemeClr val="accent6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"/>
          <p:cNvSpPr/>
          <p:nvPr/>
        </p:nvSpPr>
        <p:spPr>
          <a:xfrm>
            <a:off x="295868" y="741481"/>
            <a:ext cx="8500905" cy="9165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GB" dirty="0">
                <a:solidFill>
                  <a:srgbClr val="68737B"/>
                </a:solidFill>
                <a:latin typeface="Calibri" panose="020F0502020204030204" pitchFamily="34" charset="0"/>
                <a:cs typeface="Rubik"/>
              </a:rPr>
              <a:t>Our Intelligence Center offers a mix of data visualization, analytical tools, presentations, reports and export tools to slot seamlessly into your workflow.</a:t>
            </a:r>
            <a:endParaRPr lang="en-US" dirty="0">
              <a:solidFill>
                <a:srgbClr val="68737B"/>
              </a:solidFill>
              <a:latin typeface="Calibri" panose="020F0502020204030204" pitchFamily="34" charset="0"/>
              <a:cs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245961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3" name="Picture 31" descr="E:\ser_curros freelance\PROGRESSIVE\00_new branding\brochures\disruptor brochure\_materials\disruptive technology.png"/>
          <p:cNvPicPr>
            <a:picLocks noChangeAspect="1" noChangeArrowheads="1"/>
          </p:cNvPicPr>
          <p:nvPr/>
        </p:nvPicPr>
        <p:blipFill>
          <a:blip r:embed="rId2" cstate="print"/>
          <a:srcRect l="27795" t="20936" r="30780" b="23310"/>
          <a:stretch>
            <a:fillRect/>
          </a:stretch>
        </p:blipFill>
        <p:spPr bwMode="auto">
          <a:xfrm>
            <a:off x="2293604" y="1722108"/>
            <a:ext cx="4286280" cy="4078879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Methodology – our technology backbone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116" y="2157250"/>
            <a:ext cx="2144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Automation </a:t>
            </a:r>
            <a:r>
              <a:rPr lang="en-GB" sz="1200" b="1" dirty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steps </a:t>
            </a: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, including:</a:t>
            </a:r>
          </a:p>
          <a:p>
            <a:pPr marL="26670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Crawling</a:t>
            </a:r>
          </a:p>
          <a:p>
            <a:pPr marL="266700" indent="-171450">
              <a:lnSpc>
                <a:spcPts val="12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Classifying</a:t>
            </a:r>
          </a:p>
          <a:p>
            <a:pPr marL="266700" indent="-171450">
              <a:lnSpc>
                <a:spcPts val="12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Extraction </a:t>
            </a:r>
            <a:r>
              <a:rPr lang="en-GB" sz="1200" dirty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of </a:t>
            </a: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entities</a:t>
            </a:r>
          </a:p>
          <a:p>
            <a:pPr marL="266700" indent="-171450">
              <a:lnSpc>
                <a:spcPts val="12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Tagging </a:t>
            </a:r>
          </a:p>
          <a:p>
            <a:pPr marL="266700" indent="-171450">
              <a:lnSpc>
                <a:spcPts val="12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Publishing</a:t>
            </a:r>
            <a:endParaRPr lang="en-GB" sz="1200" dirty="0">
              <a:solidFill>
                <a:srgbClr val="262626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</p:txBody>
      </p:sp>
      <p:sp>
        <p:nvSpPr>
          <p:cNvPr id="14" name="object 2"/>
          <p:cNvSpPr/>
          <p:nvPr/>
        </p:nvSpPr>
        <p:spPr>
          <a:xfrm>
            <a:off x="0" y="764997"/>
            <a:ext cx="9144279" cy="990274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51520" y="917722"/>
            <a:ext cx="8753492" cy="71107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GB" sz="1600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A combination of </a:t>
            </a:r>
            <a:r>
              <a:rPr lang="en-GB" sz="1600" b="1" spc="-20" dirty="0" smtClean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  <a:ea typeface="Calibri"/>
                <a:cs typeface="Calibri"/>
              </a:rPr>
              <a:t>machine learning algorithms, advanced data mining capabilities and</a:t>
            </a:r>
            <a:r>
              <a:rPr lang="en-GB" sz="1600" b="1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 </a:t>
            </a:r>
            <a:r>
              <a:rPr lang="en-GB" sz="1600" b="1" spc="-20" dirty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  <a:ea typeface="Calibri"/>
                <a:cs typeface="Calibri"/>
              </a:rPr>
              <a:t>e</a:t>
            </a:r>
            <a:r>
              <a:rPr lang="en-GB" sz="1600" b="1" spc="-20" dirty="0" smtClean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  <a:ea typeface="Calibri"/>
                <a:cs typeface="Calibri"/>
              </a:rPr>
              <a:t>xpert  </a:t>
            </a:r>
            <a:r>
              <a:rPr lang="en-GB" sz="1600" b="1" spc="-20" dirty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  <a:ea typeface="Calibri"/>
                <a:cs typeface="Calibri"/>
              </a:rPr>
              <a:t>analysis </a:t>
            </a:r>
            <a:r>
              <a:rPr lang="en-GB" sz="1600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guarantees </a:t>
            </a:r>
            <a:r>
              <a:rPr lang="en-GB" sz="1600" b="1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reliable and insightful outputs,</a:t>
            </a:r>
            <a:r>
              <a:rPr lang="en-GB" sz="1600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 enabling your business to confidently make decisions that will drive top-line growth.</a:t>
            </a:r>
            <a:endParaRPr lang="en-GB" sz="1600" spc="-20" dirty="0">
              <a:solidFill>
                <a:srgbClr val="00DEA5">
                  <a:lumMod val="75000"/>
                </a:srgbClr>
              </a:solidFill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20976" y="1844824"/>
            <a:ext cx="1241558" cy="307777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FFFF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AUTOMATION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733721" y="4148977"/>
            <a:ext cx="1361601" cy="307777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DATA ANALYSIS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0976" y="3631263"/>
            <a:ext cx="1488613" cy="307777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EXPERT ANALYSIS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48605" y="4678688"/>
            <a:ext cx="224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Analyzing </a:t>
            </a:r>
            <a:r>
              <a:rPr lang="en-GB" sz="1200" b="1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more than 200,000 </a:t>
            </a: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sources on a daily basis in order to identify trends and insights.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20976" y="3966155"/>
            <a:ext cx="2592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A combination of </a:t>
            </a:r>
            <a:r>
              <a:rPr lang="en-GB" sz="1200" b="1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500+ technology and sector-level experts </a:t>
            </a: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interpreting data in order to provide context for taking business decisions that win.</a:t>
            </a:r>
          </a:p>
        </p:txBody>
      </p:sp>
      <p:sp>
        <p:nvSpPr>
          <p:cNvPr id="61" name="TextBox 63"/>
          <p:cNvSpPr txBox="1"/>
          <p:nvPr/>
        </p:nvSpPr>
        <p:spPr>
          <a:xfrm>
            <a:off x="6421768" y="2249796"/>
            <a:ext cx="2423292" cy="307777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FFFF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ENTITY RECOGNITION ENGINE</a:t>
            </a:r>
          </a:p>
        </p:txBody>
      </p:sp>
      <p:sp>
        <p:nvSpPr>
          <p:cNvPr id="62" name="TextBox 68"/>
          <p:cNvSpPr txBox="1"/>
          <p:nvPr/>
        </p:nvSpPr>
        <p:spPr>
          <a:xfrm>
            <a:off x="6430716" y="2591455"/>
            <a:ext cx="2293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Identifying and categorizing  </a:t>
            </a:r>
            <a:r>
              <a:rPr lang="en-GB" sz="1200" b="1" dirty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key </a:t>
            </a:r>
            <a:r>
              <a:rPr lang="en-GB" sz="1200" b="1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information and metrics: organizations</a:t>
            </a:r>
            <a:r>
              <a:rPr lang="en-GB" sz="1200" b="1" dirty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, people, dates, </a:t>
            </a:r>
            <a:r>
              <a:rPr lang="en-GB" sz="1200" b="1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investment, places etc </a:t>
            </a:r>
            <a:r>
              <a:rPr lang="en-GB" sz="1200" dirty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across </a:t>
            </a: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multiple sources.</a:t>
            </a:r>
            <a:endParaRPr lang="en-GB" sz="1200" dirty="0">
              <a:solidFill>
                <a:srgbClr val="262626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</p:txBody>
      </p:sp>
      <p:sp>
        <p:nvSpPr>
          <p:cNvPr id="8197" name="Freeform 5"/>
          <p:cNvSpPr>
            <a:spLocks noEditPoints="1"/>
          </p:cNvSpPr>
          <p:nvPr/>
        </p:nvSpPr>
        <p:spPr bwMode="auto">
          <a:xfrm>
            <a:off x="6087745" y="2268855"/>
            <a:ext cx="284162" cy="284163"/>
          </a:xfrm>
          <a:custGeom>
            <a:avLst/>
            <a:gdLst/>
            <a:ahLst/>
            <a:cxnLst>
              <a:cxn ang="0">
                <a:pos x="359" y="687"/>
              </a:cxn>
              <a:cxn ang="0">
                <a:pos x="181" y="559"/>
              </a:cxn>
              <a:cxn ang="0">
                <a:pos x="359" y="626"/>
              </a:cxn>
              <a:cxn ang="0">
                <a:pos x="374" y="625"/>
              </a:cxn>
              <a:cxn ang="0">
                <a:pos x="687" y="374"/>
              </a:cxn>
              <a:cxn ang="0">
                <a:pos x="122" y="374"/>
              </a:cxn>
              <a:cxn ang="0">
                <a:pos x="181" y="374"/>
              </a:cxn>
              <a:cxn ang="0">
                <a:pos x="180" y="514"/>
              </a:cxn>
              <a:cxn ang="0">
                <a:pos x="91" y="343"/>
              </a:cxn>
              <a:cxn ang="0">
                <a:pos x="30" y="343"/>
              </a:cxn>
              <a:cxn ang="0">
                <a:pos x="198" y="284"/>
              </a:cxn>
              <a:cxn ang="0">
                <a:pos x="91" y="343"/>
              </a:cxn>
              <a:cxn ang="0">
                <a:pos x="343" y="30"/>
              </a:cxn>
              <a:cxn ang="0">
                <a:pos x="343" y="183"/>
              </a:cxn>
              <a:cxn ang="0">
                <a:pos x="148" y="219"/>
              </a:cxn>
              <a:cxn ang="0">
                <a:pos x="343" y="30"/>
              </a:cxn>
              <a:cxn ang="0">
                <a:pos x="504" y="358"/>
              </a:cxn>
              <a:cxn ang="0">
                <a:pos x="256" y="461"/>
              </a:cxn>
              <a:cxn ang="0">
                <a:pos x="233" y="287"/>
              </a:cxn>
              <a:cxn ang="0">
                <a:pos x="504" y="358"/>
              </a:cxn>
              <a:cxn ang="0">
                <a:pos x="595" y="374"/>
              </a:cxn>
              <a:cxn ang="0">
                <a:pos x="203" y="536"/>
              </a:cxn>
              <a:cxn ang="0">
                <a:pos x="359" y="534"/>
              </a:cxn>
              <a:cxn ang="0">
                <a:pos x="595" y="374"/>
              </a:cxn>
              <a:cxn ang="0">
                <a:pos x="374" y="122"/>
              </a:cxn>
              <a:cxn ang="0">
                <a:pos x="534" y="343"/>
              </a:cxn>
              <a:cxn ang="0">
                <a:pos x="374" y="122"/>
              </a:cxn>
              <a:cxn ang="0">
                <a:pos x="626" y="343"/>
              </a:cxn>
              <a:cxn ang="0">
                <a:pos x="374" y="91"/>
              </a:cxn>
              <a:cxn ang="0">
                <a:pos x="359" y="0"/>
              </a:cxn>
              <a:cxn ang="0">
                <a:pos x="41" y="192"/>
              </a:cxn>
              <a:cxn ang="0">
                <a:pos x="0" y="358"/>
              </a:cxn>
              <a:cxn ang="0">
                <a:pos x="92" y="374"/>
              </a:cxn>
              <a:cxn ang="0">
                <a:pos x="158" y="537"/>
              </a:cxn>
              <a:cxn ang="0">
                <a:pos x="105" y="612"/>
              </a:cxn>
              <a:cxn ang="0">
                <a:pos x="718" y="358"/>
              </a:cxn>
              <a:cxn ang="0">
                <a:pos x="626" y="343"/>
              </a:cxn>
            </a:cxnLst>
            <a:rect l="0" t="0" r="r" b="b"/>
            <a:pathLst>
              <a:path w="718" h="718">
                <a:moveTo>
                  <a:pt x="359" y="687"/>
                </a:moveTo>
                <a:lnTo>
                  <a:pt x="359" y="687"/>
                </a:lnTo>
                <a:cubicBezTo>
                  <a:pt x="276" y="687"/>
                  <a:pt x="198" y="656"/>
                  <a:pt x="137" y="601"/>
                </a:cubicBezTo>
                <a:lnTo>
                  <a:pt x="181" y="559"/>
                </a:lnTo>
                <a:cubicBezTo>
                  <a:pt x="227" y="600"/>
                  <a:pt x="284" y="623"/>
                  <a:pt x="346" y="626"/>
                </a:cubicBezTo>
                <a:cubicBezTo>
                  <a:pt x="350" y="626"/>
                  <a:pt x="354" y="626"/>
                  <a:pt x="359" y="626"/>
                </a:cubicBezTo>
                <a:cubicBezTo>
                  <a:pt x="363" y="626"/>
                  <a:pt x="368" y="626"/>
                  <a:pt x="372" y="625"/>
                </a:cubicBezTo>
                <a:cubicBezTo>
                  <a:pt x="373" y="625"/>
                  <a:pt x="373" y="625"/>
                  <a:pt x="374" y="625"/>
                </a:cubicBezTo>
                <a:cubicBezTo>
                  <a:pt x="509" y="618"/>
                  <a:pt x="619" y="509"/>
                  <a:pt x="626" y="374"/>
                </a:cubicBezTo>
                <a:lnTo>
                  <a:pt x="687" y="374"/>
                </a:lnTo>
                <a:cubicBezTo>
                  <a:pt x="680" y="548"/>
                  <a:pt x="534" y="687"/>
                  <a:pt x="359" y="687"/>
                </a:cubicBezTo>
                <a:close/>
                <a:moveTo>
                  <a:pt x="122" y="374"/>
                </a:moveTo>
                <a:lnTo>
                  <a:pt x="122" y="374"/>
                </a:lnTo>
                <a:lnTo>
                  <a:pt x="181" y="374"/>
                </a:lnTo>
                <a:cubicBezTo>
                  <a:pt x="186" y="410"/>
                  <a:pt x="200" y="444"/>
                  <a:pt x="223" y="471"/>
                </a:cubicBezTo>
                <a:lnTo>
                  <a:pt x="180" y="514"/>
                </a:lnTo>
                <a:cubicBezTo>
                  <a:pt x="146" y="475"/>
                  <a:pt x="125" y="426"/>
                  <a:pt x="122" y="374"/>
                </a:cubicBezTo>
                <a:close/>
                <a:moveTo>
                  <a:pt x="91" y="343"/>
                </a:moveTo>
                <a:lnTo>
                  <a:pt x="91" y="343"/>
                </a:lnTo>
                <a:lnTo>
                  <a:pt x="30" y="343"/>
                </a:lnTo>
                <a:cubicBezTo>
                  <a:pt x="33" y="296"/>
                  <a:pt x="45" y="250"/>
                  <a:pt x="65" y="207"/>
                </a:cubicBezTo>
                <a:lnTo>
                  <a:pt x="198" y="284"/>
                </a:lnTo>
                <a:cubicBezTo>
                  <a:pt x="191" y="303"/>
                  <a:pt x="184" y="323"/>
                  <a:pt x="183" y="343"/>
                </a:cubicBezTo>
                <a:lnTo>
                  <a:pt x="91" y="343"/>
                </a:lnTo>
                <a:close/>
                <a:moveTo>
                  <a:pt x="343" y="30"/>
                </a:moveTo>
                <a:lnTo>
                  <a:pt x="343" y="30"/>
                </a:lnTo>
                <a:lnTo>
                  <a:pt x="343" y="91"/>
                </a:lnTo>
                <a:lnTo>
                  <a:pt x="343" y="183"/>
                </a:lnTo>
                <a:cubicBezTo>
                  <a:pt x="291" y="187"/>
                  <a:pt x="246" y="215"/>
                  <a:pt x="215" y="258"/>
                </a:cubicBezTo>
                <a:lnTo>
                  <a:pt x="148" y="219"/>
                </a:lnTo>
                <a:lnTo>
                  <a:pt x="82" y="181"/>
                </a:lnTo>
                <a:cubicBezTo>
                  <a:pt x="140" y="91"/>
                  <a:pt x="238" y="34"/>
                  <a:pt x="343" y="30"/>
                </a:cubicBezTo>
                <a:close/>
                <a:moveTo>
                  <a:pt x="504" y="358"/>
                </a:moveTo>
                <a:lnTo>
                  <a:pt x="504" y="358"/>
                </a:lnTo>
                <a:cubicBezTo>
                  <a:pt x="504" y="438"/>
                  <a:pt x="438" y="504"/>
                  <a:pt x="359" y="504"/>
                </a:cubicBezTo>
                <a:cubicBezTo>
                  <a:pt x="320" y="504"/>
                  <a:pt x="284" y="488"/>
                  <a:pt x="256" y="461"/>
                </a:cubicBezTo>
                <a:cubicBezTo>
                  <a:pt x="229" y="433"/>
                  <a:pt x="213" y="397"/>
                  <a:pt x="213" y="358"/>
                </a:cubicBezTo>
                <a:cubicBezTo>
                  <a:pt x="213" y="334"/>
                  <a:pt x="221" y="308"/>
                  <a:pt x="233" y="287"/>
                </a:cubicBezTo>
                <a:cubicBezTo>
                  <a:pt x="259" y="241"/>
                  <a:pt x="307" y="213"/>
                  <a:pt x="359" y="213"/>
                </a:cubicBezTo>
                <a:cubicBezTo>
                  <a:pt x="438" y="213"/>
                  <a:pt x="504" y="279"/>
                  <a:pt x="504" y="358"/>
                </a:cubicBezTo>
                <a:close/>
                <a:moveTo>
                  <a:pt x="595" y="374"/>
                </a:moveTo>
                <a:lnTo>
                  <a:pt x="595" y="374"/>
                </a:lnTo>
                <a:cubicBezTo>
                  <a:pt x="587" y="497"/>
                  <a:pt x="483" y="595"/>
                  <a:pt x="359" y="595"/>
                </a:cubicBezTo>
                <a:cubicBezTo>
                  <a:pt x="301" y="595"/>
                  <a:pt x="246" y="574"/>
                  <a:pt x="203" y="536"/>
                </a:cubicBezTo>
                <a:lnTo>
                  <a:pt x="246" y="493"/>
                </a:lnTo>
                <a:cubicBezTo>
                  <a:pt x="278" y="519"/>
                  <a:pt x="317" y="534"/>
                  <a:pt x="359" y="534"/>
                </a:cubicBezTo>
                <a:cubicBezTo>
                  <a:pt x="450" y="534"/>
                  <a:pt x="525" y="464"/>
                  <a:pt x="534" y="374"/>
                </a:cubicBezTo>
                <a:lnTo>
                  <a:pt x="595" y="374"/>
                </a:lnTo>
                <a:close/>
                <a:moveTo>
                  <a:pt x="374" y="122"/>
                </a:moveTo>
                <a:lnTo>
                  <a:pt x="374" y="122"/>
                </a:lnTo>
                <a:cubicBezTo>
                  <a:pt x="493" y="129"/>
                  <a:pt x="588" y="224"/>
                  <a:pt x="595" y="343"/>
                </a:cubicBezTo>
                <a:lnTo>
                  <a:pt x="534" y="343"/>
                </a:lnTo>
                <a:cubicBezTo>
                  <a:pt x="527" y="259"/>
                  <a:pt x="458" y="190"/>
                  <a:pt x="374" y="183"/>
                </a:cubicBezTo>
                <a:lnTo>
                  <a:pt x="374" y="122"/>
                </a:lnTo>
                <a:close/>
                <a:moveTo>
                  <a:pt x="626" y="343"/>
                </a:moveTo>
                <a:lnTo>
                  <a:pt x="626" y="343"/>
                </a:lnTo>
                <a:lnTo>
                  <a:pt x="626" y="343"/>
                </a:lnTo>
                <a:cubicBezTo>
                  <a:pt x="618" y="208"/>
                  <a:pt x="509" y="99"/>
                  <a:pt x="374" y="91"/>
                </a:cubicBezTo>
                <a:lnTo>
                  <a:pt x="374" y="0"/>
                </a:lnTo>
                <a:lnTo>
                  <a:pt x="359" y="0"/>
                </a:lnTo>
                <a:cubicBezTo>
                  <a:pt x="230" y="0"/>
                  <a:pt x="111" y="68"/>
                  <a:pt x="48" y="178"/>
                </a:cubicBezTo>
                <a:lnTo>
                  <a:pt x="41" y="192"/>
                </a:lnTo>
                <a:lnTo>
                  <a:pt x="41" y="192"/>
                </a:lnTo>
                <a:cubicBezTo>
                  <a:pt x="14" y="243"/>
                  <a:pt x="0" y="301"/>
                  <a:pt x="0" y="358"/>
                </a:cubicBezTo>
                <a:lnTo>
                  <a:pt x="0" y="374"/>
                </a:lnTo>
                <a:lnTo>
                  <a:pt x="92" y="374"/>
                </a:lnTo>
                <a:cubicBezTo>
                  <a:pt x="95" y="435"/>
                  <a:pt x="118" y="492"/>
                  <a:pt x="159" y="537"/>
                </a:cubicBezTo>
                <a:lnTo>
                  <a:pt x="158" y="537"/>
                </a:lnTo>
                <a:lnTo>
                  <a:pt x="94" y="601"/>
                </a:lnTo>
                <a:lnTo>
                  <a:pt x="105" y="612"/>
                </a:lnTo>
                <a:cubicBezTo>
                  <a:pt x="172" y="681"/>
                  <a:pt x="262" y="718"/>
                  <a:pt x="359" y="718"/>
                </a:cubicBezTo>
                <a:cubicBezTo>
                  <a:pt x="557" y="718"/>
                  <a:pt x="718" y="557"/>
                  <a:pt x="718" y="358"/>
                </a:cubicBezTo>
                <a:lnTo>
                  <a:pt x="718" y="343"/>
                </a:lnTo>
                <a:lnTo>
                  <a:pt x="626" y="343"/>
                </a:lnTo>
                <a:close/>
              </a:path>
            </a:pathLst>
          </a:custGeom>
          <a:solidFill>
            <a:schemeClr val="accent6"/>
          </a:solidFill>
          <a:ln w="0">
            <a:solidFill>
              <a:schemeClr val="accent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9" name="88 Rectángulo"/>
          <p:cNvSpPr/>
          <p:nvPr/>
        </p:nvSpPr>
        <p:spPr>
          <a:xfrm>
            <a:off x="6733721" y="4403414"/>
            <a:ext cx="1491883" cy="307777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&amp; VISUALIZATION</a:t>
            </a:r>
          </a:p>
        </p:txBody>
      </p:sp>
      <p:grpSp>
        <p:nvGrpSpPr>
          <p:cNvPr id="92" name="91 Grupo"/>
          <p:cNvGrpSpPr/>
          <p:nvPr/>
        </p:nvGrpSpPr>
        <p:grpSpPr>
          <a:xfrm>
            <a:off x="8177530" y="4132901"/>
            <a:ext cx="359861" cy="295271"/>
            <a:chOff x="8256588" y="4011613"/>
            <a:chExt cx="433387" cy="355600"/>
          </a:xfrm>
        </p:grpSpPr>
        <p:sp>
          <p:nvSpPr>
            <p:cNvPr id="8201" name="Freeform 9"/>
            <p:cNvSpPr>
              <a:spLocks/>
            </p:cNvSpPr>
            <p:nvPr/>
          </p:nvSpPr>
          <p:spPr bwMode="auto">
            <a:xfrm>
              <a:off x="8361363" y="4078288"/>
              <a:ext cx="206375" cy="206375"/>
            </a:xfrm>
            <a:custGeom>
              <a:avLst/>
              <a:gdLst/>
              <a:ahLst/>
              <a:cxnLst>
                <a:cxn ang="0">
                  <a:pos x="459" y="229"/>
                </a:cxn>
                <a:cxn ang="0">
                  <a:pos x="459" y="229"/>
                </a:cxn>
                <a:cxn ang="0">
                  <a:pos x="230" y="459"/>
                </a:cxn>
                <a:cxn ang="0">
                  <a:pos x="0" y="229"/>
                </a:cxn>
                <a:cxn ang="0">
                  <a:pos x="230" y="0"/>
                </a:cxn>
                <a:cxn ang="0">
                  <a:pos x="459" y="229"/>
                </a:cxn>
                <a:cxn ang="0">
                  <a:pos x="459" y="229"/>
                </a:cxn>
              </a:cxnLst>
              <a:rect l="0" t="0" r="r" b="b"/>
              <a:pathLst>
                <a:path w="459" h="459">
                  <a:moveTo>
                    <a:pt x="459" y="229"/>
                  </a:moveTo>
                  <a:lnTo>
                    <a:pt x="459" y="229"/>
                  </a:lnTo>
                  <a:cubicBezTo>
                    <a:pt x="459" y="356"/>
                    <a:pt x="356" y="459"/>
                    <a:pt x="230" y="459"/>
                  </a:cubicBezTo>
                  <a:cubicBezTo>
                    <a:pt x="103" y="459"/>
                    <a:pt x="0" y="356"/>
                    <a:pt x="0" y="229"/>
                  </a:cubicBezTo>
                  <a:cubicBezTo>
                    <a:pt x="0" y="103"/>
                    <a:pt x="103" y="0"/>
                    <a:pt x="230" y="0"/>
                  </a:cubicBezTo>
                  <a:cubicBezTo>
                    <a:pt x="356" y="0"/>
                    <a:pt x="459" y="103"/>
                    <a:pt x="459" y="229"/>
                  </a:cubicBezTo>
                  <a:lnTo>
                    <a:pt x="459" y="229"/>
                  </a:lnTo>
                  <a:close/>
                </a:path>
              </a:pathLst>
            </a:custGeom>
            <a:noFill/>
            <a:ln w="19050" cap="rnd">
              <a:solidFill>
                <a:srgbClr val="00DB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auto">
            <a:xfrm>
              <a:off x="8332788" y="4011613"/>
              <a:ext cx="230188" cy="307975"/>
            </a:xfrm>
            <a:custGeom>
              <a:avLst/>
              <a:gdLst/>
              <a:ahLst/>
              <a:cxnLst>
                <a:cxn ang="0">
                  <a:pos x="294" y="147"/>
                </a:cxn>
                <a:cxn ang="0">
                  <a:pos x="294" y="147"/>
                </a:cxn>
                <a:cxn ang="0">
                  <a:pos x="460" y="81"/>
                </a:cxn>
                <a:cxn ang="0">
                  <a:pos x="92" y="651"/>
                </a:cxn>
                <a:cxn ang="0">
                  <a:pos x="99" y="497"/>
                </a:cxn>
              </a:cxnLst>
              <a:rect l="0" t="0" r="r" b="b"/>
              <a:pathLst>
                <a:path w="510" h="685">
                  <a:moveTo>
                    <a:pt x="294" y="147"/>
                  </a:moveTo>
                  <a:lnTo>
                    <a:pt x="294" y="147"/>
                  </a:lnTo>
                  <a:cubicBezTo>
                    <a:pt x="294" y="147"/>
                    <a:pt x="410" y="0"/>
                    <a:pt x="460" y="81"/>
                  </a:cubicBezTo>
                  <a:cubicBezTo>
                    <a:pt x="510" y="163"/>
                    <a:pt x="184" y="685"/>
                    <a:pt x="92" y="651"/>
                  </a:cubicBezTo>
                  <a:cubicBezTo>
                    <a:pt x="0" y="617"/>
                    <a:pt x="99" y="497"/>
                    <a:pt x="99" y="497"/>
                  </a:cubicBezTo>
                </a:path>
              </a:pathLst>
            </a:custGeom>
            <a:noFill/>
            <a:ln w="19050" cap="rnd">
              <a:solidFill>
                <a:srgbClr val="00DB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03" name="Freeform 11"/>
            <p:cNvSpPr>
              <a:spLocks/>
            </p:cNvSpPr>
            <p:nvPr/>
          </p:nvSpPr>
          <p:spPr bwMode="auto">
            <a:xfrm>
              <a:off x="8326438" y="4048125"/>
              <a:ext cx="309563" cy="228600"/>
            </a:xfrm>
            <a:custGeom>
              <a:avLst/>
              <a:gdLst/>
              <a:ahLst/>
              <a:cxnLst>
                <a:cxn ang="0">
                  <a:pos x="538" y="293"/>
                </a:cxn>
                <a:cxn ang="0">
                  <a:pos x="538" y="293"/>
                </a:cxn>
                <a:cxn ang="0">
                  <a:pos x="604" y="460"/>
                </a:cxn>
                <a:cxn ang="0">
                  <a:pos x="34" y="92"/>
                </a:cxn>
                <a:cxn ang="0">
                  <a:pos x="188" y="98"/>
                </a:cxn>
              </a:cxnLst>
              <a:rect l="0" t="0" r="r" b="b"/>
              <a:pathLst>
                <a:path w="686" h="510">
                  <a:moveTo>
                    <a:pt x="538" y="293"/>
                  </a:moveTo>
                  <a:lnTo>
                    <a:pt x="538" y="293"/>
                  </a:lnTo>
                  <a:cubicBezTo>
                    <a:pt x="538" y="293"/>
                    <a:pt x="686" y="410"/>
                    <a:pt x="604" y="460"/>
                  </a:cubicBezTo>
                  <a:cubicBezTo>
                    <a:pt x="522" y="510"/>
                    <a:pt x="0" y="184"/>
                    <a:pt x="34" y="92"/>
                  </a:cubicBezTo>
                  <a:cubicBezTo>
                    <a:pt x="68" y="0"/>
                    <a:pt x="188" y="98"/>
                    <a:pt x="188" y="98"/>
                  </a:cubicBezTo>
                </a:path>
              </a:pathLst>
            </a:custGeom>
            <a:noFill/>
            <a:ln w="19050" cap="rnd">
              <a:solidFill>
                <a:srgbClr val="00DB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04" name="Freeform 12"/>
            <p:cNvSpPr>
              <a:spLocks/>
            </p:cNvSpPr>
            <p:nvPr/>
          </p:nvSpPr>
          <p:spPr bwMode="auto">
            <a:xfrm>
              <a:off x="8604250" y="4046538"/>
              <a:ext cx="85725" cy="87313"/>
            </a:xfrm>
            <a:custGeom>
              <a:avLst/>
              <a:gdLst/>
              <a:ahLst/>
              <a:cxnLst>
                <a:cxn ang="0">
                  <a:pos x="193" y="97"/>
                </a:cxn>
                <a:cxn ang="0">
                  <a:pos x="193" y="97"/>
                </a:cxn>
                <a:cxn ang="0">
                  <a:pos x="96" y="194"/>
                </a:cxn>
                <a:cxn ang="0">
                  <a:pos x="0" y="97"/>
                </a:cxn>
                <a:cxn ang="0">
                  <a:pos x="96" y="0"/>
                </a:cxn>
                <a:cxn ang="0">
                  <a:pos x="193" y="97"/>
                </a:cxn>
                <a:cxn ang="0">
                  <a:pos x="193" y="97"/>
                </a:cxn>
              </a:cxnLst>
              <a:rect l="0" t="0" r="r" b="b"/>
              <a:pathLst>
                <a:path w="193" h="194">
                  <a:moveTo>
                    <a:pt x="193" y="97"/>
                  </a:moveTo>
                  <a:lnTo>
                    <a:pt x="193" y="97"/>
                  </a:lnTo>
                  <a:cubicBezTo>
                    <a:pt x="193" y="150"/>
                    <a:pt x="150" y="194"/>
                    <a:pt x="96" y="194"/>
                  </a:cubicBezTo>
                  <a:cubicBezTo>
                    <a:pt x="43" y="194"/>
                    <a:pt x="0" y="150"/>
                    <a:pt x="0" y="97"/>
                  </a:cubicBezTo>
                  <a:cubicBezTo>
                    <a:pt x="0" y="44"/>
                    <a:pt x="43" y="0"/>
                    <a:pt x="96" y="0"/>
                  </a:cubicBezTo>
                  <a:cubicBezTo>
                    <a:pt x="150" y="0"/>
                    <a:pt x="193" y="44"/>
                    <a:pt x="193" y="97"/>
                  </a:cubicBezTo>
                  <a:lnTo>
                    <a:pt x="193" y="97"/>
                  </a:lnTo>
                  <a:close/>
                </a:path>
              </a:pathLst>
            </a:custGeom>
            <a:noFill/>
            <a:ln w="19050" cap="rnd">
              <a:solidFill>
                <a:srgbClr val="00DB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05" name="Freeform 13"/>
            <p:cNvSpPr>
              <a:spLocks/>
            </p:cNvSpPr>
            <p:nvPr/>
          </p:nvSpPr>
          <p:spPr bwMode="auto">
            <a:xfrm>
              <a:off x="8256588" y="4151313"/>
              <a:ext cx="53975" cy="53975"/>
            </a:xfrm>
            <a:custGeom>
              <a:avLst/>
              <a:gdLst/>
              <a:ahLst/>
              <a:cxnLst>
                <a:cxn ang="0">
                  <a:pos x="118" y="59"/>
                </a:cxn>
                <a:cxn ang="0">
                  <a:pos x="118" y="59"/>
                </a:cxn>
                <a:cxn ang="0">
                  <a:pos x="59" y="118"/>
                </a:cxn>
                <a:cxn ang="0">
                  <a:pos x="0" y="59"/>
                </a:cxn>
                <a:cxn ang="0">
                  <a:pos x="59" y="0"/>
                </a:cxn>
                <a:cxn ang="0">
                  <a:pos x="118" y="59"/>
                </a:cxn>
                <a:cxn ang="0">
                  <a:pos x="118" y="59"/>
                </a:cxn>
              </a:cxnLst>
              <a:rect l="0" t="0" r="r" b="b"/>
              <a:pathLst>
                <a:path w="118" h="118">
                  <a:moveTo>
                    <a:pt x="118" y="59"/>
                  </a:moveTo>
                  <a:lnTo>
                    <a:pt x="118" y="59"/>
                  </a:lnTo>
                  <a:cubicBezTo>
                    <a:pt x="118" y="91"/>
                    <a:pt x="92" y="118"/>
                    <a:pt x="59" y="118"/>
                  </a:cubicBezTo>
                  <a:cubicBezTo>
                    <a:pt x="27" y="118"/>
                    <a:pt x="0" y="91"/>
                    <a:pt x="0" y="59"/>
                  </a:cubicBezTo>
                  <a:cubicBezTo>
                    <a:pt x="0" y="26"/>
                    <a:pt x="27" y="0"/>
                    <a:pt x="59" y="0"/>
                  </a:cubicBezTo>
                  <a:cubicBezTo>
                    <a:pt x="92" y="0"/>
                    <a:pt x="118" y="26"/>
                    <a:pt x="118" y="59"/>
                  </a:cubicBezTo>
                  <a:lnTo>
                    <a:pt x="118" y="59"/>
                  </a:lnTo>
                  <a:close/>
                </a:path>
              </a:pathLst>
            </a:custGeom>
            <a:noFill/>
            <a:ln w="19050" cap="rnd">
              <a:solidFill>
                <a:srgbClr val="00DB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06" name="Freeform 14"/>
            <p:cNvSpPr>
              <a:spLocks/>
            </p:cNvSpPr>
            <p:nvPr/>
          </p:nvSpPr>
          <p:spPr bwMode="auto">
            <a:xfrm>
              <a:off x="8502650" y="4314825"/>
              <a:ext cx="53975" cy="52388"/>
            </a:xfrm>
            <a:custGeom>
              <a:avLst/>
              <a:gdLst/>
              <a:ahLst/>
              <a:cxnLst>
                <a:cxn ang="0">
                  <a:pos x="118" y="59"/>
                </a:cxn>
                <a:cxn ang="0">
                  <a:pos x="118" y="59"/>
                </a:cxn>
                <a:cxn ang="0">
                  <a:pos x="59" y="118"/>
                </a:cxn>
                <a:cxn ang="0">
                  <a:pos x="0" y="59"/>
                </a:cxn>
                <a:cxn ang="0">
                  <a:pos x="59" y="0"/>
                </a:cxn>
                <a:cxn ang="0">
                  <a:pos x="118" y="59"/>
                </a:cxn>
                <a:cxn ang="0">
                  <a:pos x="118" y="59"/>
                </a:cxn>
              </a:cxnLst>
              <a:rect l="0" t="0" r="r" b="b"/>
              <a:pathLst>
                <a:path w="118" h="118">
                  <a:moveTo>
                    <a:pt x="118" y="59"/>
                  </a:moveTo>
                  <a:lnTo>
                    <a:pt x="118" y="59"/>
                  </a:lnTo>
                  <a:cubicBezTo>
                    <a:pt x="118" y="91"/>
                    <a:pt x="91" y="118"/>
                    <a:pt x="59" y="118"/>
                  </a:cubicBezTo>
                  <a:cubicBezTo>
                    <a:pt x="26" y="118"/>
                    <a:pt x="0" y="91"/>
                    <a:pt x="0" y="59"/>
                  </a:cubicBezTo>
                  <a:cubicBezTo>
                    <a:pt x="0" y="26"/>
                    <a:pt x="26" y="0"/>
                    <a:pt x="59" y="0"/>
                  </a:cubicBezTo>
                  <a:cubicBezTo>
                    <a:pt x="91" y="0"/>
                    <a:pt x="118" y="26"/>
                    <a:pt x="118" y="59"/>
                  </a:cubicBezTo>
                  <a:lnTo>
                    <a:pt x="118" y="59"/>
                  </a:lnTo>
                  <a:close/>
                </a:path>
              </a:pathLst>
            </a:custGeom>
            <a:noFill/>
            <a:ln w="19050" cap="rnd">
              <a:solidFill>
                <a:srgbClr val="00DB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07" name="Freeform 15"/>
            <p:cNvSpPr>
              <a:spLocks/>
            </p:cNvSpPr>
            <p:nvPr/>
          </p:nvSpPr>
          <p:spPr bwMode="auto">
            <a:xfrm>
              <a:off x="8310563" y="4178300"/>
              <a:ext cx="5080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14" y="0"/>
                </a:cxn>
              </a:cxnLst>
              <a:rect l="0" t="0" r="r" b="b"/>
              <a:pathLst>
                <a:path w="114">
                  <a:moveTo>
                    <a:pt x="0" y="0"/>
                  </a:moveTo>
                  <a:lnTo>
                    <a:pt x="0" y="0"/>
                  </a:lnTo>
                  <a:lnTo>
                    <a:pt x="114" y="0"/>
                  </a:lnTo>
                </a:path>
              </a:pathLst>
            </a:custGeom>
            <a:noFill/>
            <a:ln w="19050" cap="rnd">
              <a:solidFill>
                <a:srgbClr val="00DB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08" name="Freeform 16"/>
            <p:cNvSpPr>
              <a:spLocks/>
            </p:cNvSpPr>
            <p:nvPr/>
          </p:nvSpPr>
          <p:spPr bwMode="auto">
            <a:xfrm>
              <a:off x="8559800" y="4110038"/>
              <a:ext cx="47625" cy="23813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0" y="55"/>
                </a:cxn>
                <a:cxn ang="0">
                  <a:pos x="106" y="0"/>
                </a:cxn>
              </a:cxnLst>
              <a:rect l="0" t="0" r="r" b="b"/>
              <a:pathLst>
                <a:path w="106" h="55">
                  <a:moveTo>
                    <a:pt x="0" y="55"/>
                  </a:moveTo>
                  <a:lnTo>
                    <a:pt x="0" y="55"/>
                  </a:lnTo>
                  <a:lnTo>
                    <a:pt x="106" y="0"/>
                  </a:lnTo>
                </a:path>
              </a:pathLst>
            </a:custGeom>
            <a:noFill/>
            <a:ln w="19050" cap="rnd">
              <a:solidFill>
                <a:srgbClr val="00DB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09" name="Freeform 17"/>
            <p:cNvSpPr>
              <a:spLocks/>
            </p:cNvSpPr>
            <p:nvPr/>
          </p:nvSpPr>
          <p:spPr bwMode="auto">
            <a:xfrm>
              <a:off x="8502650" y="4278313"/>
              <a:ext cx="15875" cy="38100"/>
            </a:xfrm>
            <a:custGeom>
              <a:avLst/>
              <a:gdLst/>
              <a:ahLst/>
              <a:cxnLst>
                <a:cxn ang="0">
                  <a:pos x="35" y="84"/>
                </a:cxn>
                <a:cxn ang="0">
                  <a:pos x="35" y="84"/>
                </a:cxn>
                <a:cxn ang="0">
                  <a:pos x="0" y="0"/>
                </a:cxn>
              </a:cxnLst>
              <a:rect l="0" t="0" r="r" b="b"/>
              <a:pathLst>
                <a:path w="35" h="84">
                  <a:moveTo>
                    <a:pt x="35" y="84"/>
                  </a:moveTo>
                  <a:lnTo>
                    <a:pt x="35" y="84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0DB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94" name="93 Grupo"/>
          <p:cNvGrpSpPr/>
          <p:nvPr/>
        </p:nvGrpSpPr>
        <p:grpSpPr>
          <a:xfrm>
            <a:off x="1976121" y="3640397"/>
            <a:ext cx="276225" cy="312738"/>
            <a:chOff x="1935163" y="3524250"/>
            <a:chExt cx="276225" cy="312738"/>
          </a:xfrm>
        </p:grpSpPr>
        <p:sp>
          <p:nvSpPr>
            <p:cNvPr id="8213" name="Freeform 21"/>
            <p:cNvSpPr>
              <a:spLocks/>
            </p:cNvSpPr>
            <p:nvPr/>
          </p:nvSpPr>
          <p:spPr bwMode="auto">
            <a:xfrm>
              <a:off x="2055813" y="3690938"/>
              <a:ext cx="114300" cy="114300"/>
            </a:xfrm>
            <a:custGeom>
              <a:avLst/>
              <a:gdLst/>
              <a:ahLst/>
              <a:cxnLst>
                <a:cxn ang="0">
                  <a:pos x="371" y="185"/>
                </a:cxn>
                <a:cxn ang="0">
                  <a:pos x="371" y="185"/>
                </a:cxn>
                <a:cxn ang="0">
                  <a:pos x="185" y="370"/>
                </a:cxn>
                <a:cxn ang="0">
                  <a:pos x="0" y="185"/>
                </a:cxn>
                <a:cxn ang="0">
                  <a:pos x="185" y="0"/>
                </a:cxn>
                <a:cxn ang="0">
                  <a:pos x="371" y="185"/>
                </a:cxn>
                <a:cxn ang="0">
                  <a:pos x="371" y="185"/>
                </a:cxn>
              </a:cxnLst>
              <a:rect l="0" t="0" r="r" b="b"/>
              <a:pathLst>
                <a:path w="371" h="370">
                  <a:moveTo>
                    <a:pt x="371" y="185"/>
                  </a:moveTo>
                  <a:lnTo>
                    <a:pt x="371" y="185"/>
                  </a:lnTo>
                  <a:cubicBezTo>
                    <a:pt x="371" y="287"/>
                    <a:pt x="287" y="370"/>
                    <a:pt x="185" y="370"/>
                  </a:cubicBezTo>
                  <a:cubicBezTo>
                    <a:pt x="83" y="370"/>
                    <a:pt x="0" y="287"/>
                    <a:pt x="0" y="185"/>
                  </a:cubicBezTo>
                  <a:cubicBezTo>
                    <a:pt x="0" y="83"/>
                    <a:pt x="83" y="0"/>
                    <a:pt x="185" y="0"/>
                  </a:cubicBezTo>
                  <a:cubicBezTo>
                    <a:pt x="287" y="0"/>
                    <a:pt x="371" y="83"/>
                    <a:pt x="371" y="185"/>
                  </a:cubicBezTo>
                  <a:lnTo>
                    <a:pt x="371" y="185"/>
                  </a:lnTo>
                  <a:close/>
                </a:path>
              </a:pathLst>
            </a:custGeom>
            <a:no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auto">
            <a:xfrm>
              <a:off x="2157413" y="3783013"/>
              <a:ext cx="53975" cy="53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2" y="172"/>
                </a:cxn>
              </a:cxnLst>
              <a:rect l="0" t="0" r="r" b="b"/>
              <a:pathLst>
                <a:path w="172" h="172">
                  <a:moveTo>
                    <a:pt x="0" y="0"/>
                  </a:moveTo>
                  <a:lnTo>
                    <a:pt x="0" y="0"/>
                  </a:lnTo>
                  <a:lnTo>
                    <a:pt x="172" y="172"/>
                  </a:lnTo>
                </a:path>
              </a:pathLst>
            </a:custGeom>
            <a:no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auto">
            <a:xfrm>
              <a:off x="1935163" y="3524250"/>
              <a:ext cx="211138" cy="247650"/>
            </a:xfrm>
            <a:custGeom>
              <a:avLst/>
              <a:gdLst/>
              <a:ahLst/>
              <a:cxnLst>
                <a:cxn ang="0">
                  <a:pos x="599" y="540"/>
                </a:cxn>
                <a:cxn ang="0">
                  <a:pos x="599" y="540"/>
                </a:cxn>
                <a:cxn ang="0">
                  <a:pos x="683" y="267"/>
                </a:cxn>
                <a:cxn ang="0">
                  <a:pos x="390" y="0"/>
                </a:cxn>
                <a:cxn ang="0">
                  <a:pos x="70" y="214"/>
                </a:cxn>
                <a:cxn ang="0">
                  <a:pos x="70" y="347"/>
                </a:cxn>
                <a:cxn ang="0">
                  <a:pos x="16" y="454"/>
                </a:cxn>
                <a:cxn ang="0">
                  <a:pos x="29" y="495"/>
                </a:cxn>
                <a:cxn ang="0">
                  <a:pos x="65" y="518"/>
                </a:cxn>
                <a:cxn ang="0">
                  <a:pos x="72" y="560"/>
                </a:cxn>
                <a:cxn ang="0">
                  <a:pos x="89" y="597"/>
                </a:cxn>
                <a:cxn ang="0">
                  <a:pos x="134" y="667"/>
                </a:cxn>
                <a:cxn ang="0">
                  <a:pos x="197" y="667"/>
                </a:cxn>
                <a:cxn ang="0">
                  <a:pos x="230" y="720"/>
                </a:cxn>
                <a:cxn ang="0">
                  <a:pos x="203" y="800"/>
                </a:cxn>
                <a:cxn ang="0">
                  <a:pos x="404" y="800"/>
                </a:cxn>
              </a:cxnLst>
              <a:rect l="0" t="0" r="r" b="b"/>
              <a:pathLst>
                <a:path w="683" h="800">
                  <a:moveTo>
                    <a:pt x="599" y="540"/>
                  </a:moveTo>
                  <a:lnTo>
                    <a:pt x="599" y="540"/>
                  </a:lnTo>
                  <a:cubicBezTo>
                    <a:pt x="640" y="470"/>
                    <a:pt x="683" y="381"/>
                    <a:pt x="683" y="267"/>
                  </a:cubicBezTo>
                  <a:cubicBezTo>
                    <a:pt x="683" y="56"/>
                    <a:pt x="523" y="0"/>
                    <a:pt x="390" y="0"/>
                  </a:cubicBezTo>
                  <a:cubicBezTo>
                    <a:pt x="203" y="0"/>
                    <a:pt x="70" y="69"/>
                    <a:pt x="70" y="214"/>
                  </a:cubicBezTo>
                  <a:lnTo>
                    <a:pt x="70" y="347"/>
                  </a:lnTo>
                  <a:cubicBezTo>
                    <a:pt x="70" y="360"/>
                    <a:pt x="42" y="428"/>
                    <a:pt x="16" y="454"/>
                  </a:cubicBezTo>
                  <a:cubicBezTo>
                    <a:pt x="5" y="465"/>
                    <a:pt x="0" y="487"/>
                    <a:pt x="29" y="495"/>
                  </a:cubicBezTo>
                  <a:cubicBezTo>
                    <a:pt x="54" y="502"/>
                    <a:pt x="62" y="500"/>
                    <a:pt x="65" y="518"/>
                  </a:cubicBezTo>
                  <a:cubicBezTo>
                    <a:pt x="67" y="535"/>
                    <a:pt x="57" y="555"/>
                    <a:pt x="72" y="560"/>
                  </a:cubicBezTo>
                  <a:cubicBezTo>
                    <a:pt x="87" y="566"/>
                    <a:pt x="73" y="583"/>
                    <a:pt x="89" y="597"/>
                  </a:cubicBezTo>
                  <a:cubicBezTo>
                    <a:pt x="100" y="606"/>
                    <a:pt x="76" y="667"/>
                    <a:pt x="134" y="667"/>
                  </a:cubicBezTo>
                  <a:lnTo>
                    <a:pt x="197" y="667"/>
                  </a:lnTo>
                  <a:cubicBezTo>
                    <a:pt x="229" y="667"/>
                    <a:pt x="230" y="689"/>
                    <a:pt x="230" y="720"/>
                  </a:cubicBezTo>
                  <a:cubicBezTo>
                    <a:pt x="230" y="751"/>
                    <a:pt x="203" y="800"/>
                    <a:pt x="203" y="800"/>
                  </a:cubicBezTo>
                  <a:lnTo>
                    <a:pt x="404" y="800"/>
                  </a:lnTo>
                </a:path>
              </a:pathLst>
            </a:custGeom>
            <a:noFill/>
            <a:ln w="1905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16" name="Freeform 24"/>
            <p:cNvSpPr>
              <a:spLocks/>
            </p:cNvSpPr>
            <p:nvPr/>
          </p:nvSpPr>
          <p:spPr bwMode="auto">
            <a:xfrm>
              <a:off x="2025651" y="3595688"/>
              <a:ext cx="41275" cy="41275"/>
            </a:xfrm>
            <a:custGeom>
              <a:avLst/>
              <a:gdLst/>
              <a:ahLst/>
              <a:cxnLst>
                <a:cxn ang="0">
                  <a:pos x="133" y="67"/>
                </a:cxn>
                <a:cxn ang="0">
                  <a:pos x="133" y="67"/>
                </a:cxn>
                <a:cxn ang="0">
                  <a:pos x="66" y="133"/>
                </a:cxn>
                <a:cxn ang="0">
                  <a:pos x="0" y="67"/>
                </a:cxn>
                <a:cxn ang="0">
                  <a:pos x="66" y="0"/>
                </a:cxn>
                <a:cxn ang="0">
                  <a:pos x="133" y="67"/>
                </a:cxn>
                <a:cxn ang="0">
                  <a:pos x="133" y="67"/>
                </a:cxn>
              </a:cxnLst>
              <a:rect l="0" t="0" r="r" b="b"/>
              <a:pathLst>
                <a:path w="133" h="133">
                  <a:moveTo>
                    <a:pt x="133" y="67"/>
                  </a:moveTo>
                  <a:lnTo>
                    <a:pt x="133" y="67"/>
                  </a:lnTo>
                  <a:cubicBezTo>
                    <a:pt x="133" y="104"/>
                    <a:pt x="103" y="133"/>
                    <a:pt x="66" y="133"/>
                  </a:cubicBezTo>
                  <a:cubicBezTo>
                    <a:pt x="30" y="133"/>
                    <a:pt x="0" y="104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03" y="0"/>
                    <a:pt x="133" y="30"/>
                    <a:pt x="133" y="67"/>
                  </a:cubicBezTo>
                  <a:lnTo>
                    <a:pt x="133" y="67"/>
                  </a:lnTo>
                  <a:close/>
                </a:path>
              </a:pathLst>
            </a:custGeom>
            <a:noFill/>
            <a:ln w="190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auto">
            <a:xfrm>
              <a:off x="1984376" y="3554413"/>
              <a:ext cx="125413" cy="123825"/>
            </a:xfrm>
            <a:custGeom>
              <a:avLst/>
              <a:gdLst/>
              <a:ahLst/>
              <a:cxnLst>
                <a:cxn ang="0">
                  <a:pos x="405" y="253"/>
                </a:cxn>
                <a:cxn ang="0">
                  <a:pos x="405" y="253"/>
                </a:cxn>
                <a:cxn ang="0">
                  <a:pos x="359" y="227"/>
                </a:cxn>
                <a:cxn ang="0">
                  <a:pos x="362" y="200"/>
                </a:cxn>
                <a:cxn ang="0">
                  <a:pos x="359" y="170"/>
                </a:cxn>
                <a:cxn ang="0">
                  <a:pos x="400" y="146"/>
                </a:cxn>
                <a:cxn ang="0">
                  <a:pos x="347" y="53"/>
                </a:cxn>
                <a:cxn ang="0">
                  <a:pos x="305" y="78"/>
                </a:cxn>
                <a:cxn ang="0">
                  <a:pos x="255" y="49"/>
                </a:cxn>
                <a:cxn ang="0">
                  <a:pos x="255" y="0"/>
                </a:cxn>
                <a:cxn ang="0">
                  <a:pos x="149" y="0"/>
                </a:cxn>
                <a:cxn ang="0">
                  <a:pos x="149" y="49"/>
                </a:cxn>
                <a:cxn ang="0">
                  <a:pos x="99" y="77"/>
                </a:cxn>
                <a:cxn ang="0">
                  <a:pos x="58" y="53"/>
                </a:cxn>
                <a:cxn ang="0">
                  <a:pos x="5" y="146"/>
                </a:cxn>
                <a:cxn ang="0">
                  <a:pos x="45" y="169"/>
                </a:cxn>
                <a:cxn ang="0">
                  <a:pos x="42" y="200"/>
                </a:cxn>
                <a:cxn ang="0">
                  <a:pos x="45" y="228"/>
                </a:cxn>
                <a:cxn ang="0">
                  <a:pos x="0" y="253"/>
                </a:cxn>
                <a:cxn ang="0">
                  <a:pos x="54" y="346"/>
                </a:cxn>
                <a:cxn ang="0">
                  <a:pos x="97" y="321"/>
                </a:cxn>
                <a:cxn ang="0">
                  <a:pos x="149" y="350"/>
                </a:cxn>
                <a:cxn ang="0">
                  <a:pos x="149" y="400"/>
                </a:cxn>
                <a:cxn ang="0">
                  <a:pos x="255" y="400"/>
                </a:cxn>
                <a:cxn ang="0">
                  <a:pos x="255" y="350"/>
                </a:cxn>
                <a:cxn ang="0">
                  <a:pos x="307" y="320"/>
                </a:cxn>
                <a:cxn ang="0">
                  <a:pos x="351" y="346"/>
                </a:cxn>
                <a:cxn ang="0">
                  <a:pos x="405" y="253"/>
                </a:cxn>
                <a:cxn ang="0">
                  <a:pos x="405" y="253"/>
                </a:cxn>
              </a:cxnLst>
              <a:rect l="0" t="0" r="r" b="b"/>
              <a:pathLst>
                <a:path w="405" h="400">
                  <a:moveTo>
                    <a:pt x="405" y="253"/>
                  </a:moveTo>
                  <a:lnTo>
                    <a:pt x="405" y="253"/>
                  </a:lnTo>
                  <a:lnTo>
                    <a:pt x="359" y="227"/>
                  </a:lnTo>
                  <a:cubicBezTo>
                    <a:pt x="361" y="218"/>
                    <a:pt x="362" y="209"/>
                    <a:pt x="362" y="200"/>
                  </a:cubicBezTo>
                  <a:cubicBezTo>
                    <a:pt x="362" y="189"/>
                    <a:pt x="361" y="179"/>
                    <a:pt x="359" y="170"/>
                  </a:cubicBezTo>
                  <a:lnTo>
                    <a:pt x="400" y="146"/>
                  </a:lnTo>
                  <a:lnTo>
                    <a:pt x="347" y="53"/>
                  </a:lnTo>
                  <a:lnTo>
                    <a:pt x="305" y="78"/>
                  </a:lnTo>
                  <a:cubicBezTo>
                    <a:pt x="290" y="65"/>
                    <a:pt x="274" y="56"/>
                    <a:pt x="255" y="49"/>
                  </a:cubicBezTo>
                  <a:lnTo>
                    <a:pt x="255" y="0"/>
                  </a:lnTo>
                  <a:lnTo>
                    <a:pt x="149" y="0"/>
                  </a:lnTo>
                  <a:lnTo>
                    <a:pt x="149" y="49"/>
                  </a:lnTo>
                  <a:cubicBezTo>
                    <a:pt x="130" y="55"/>
                    <a:pt x="114" y="65"/>
                    <a:pt x="99" y="77"/>
                  </a:cubicBezTo>
                  <a:lnTo>
                    <a:pt x="58" y="53"/>
                  </a:lnTo>
                  <a:lnTo>
                    <a:pt x="5" y="146"/>
                  </a:lnTo>
                  <a:lnTo>
                    <a:pt x="45" y="169"/>
                  </a:lnTo>
                  <a:cubicBezTo>
                    <a:pt x="43" y="179"/>
                    <a:pt x="42" y="189"/>
                    <a:pt x="42" y="200"/>
                  </a:cubicBezTo>
                  <a:cubicBezTo>
                    <a:pt x="42" y="209"/>
                    <a:pt x="43" y="219"/>
                    <a:pt x="45" y="228"/>
                  </a:cubicBezTo>
                  <a:lnTo>
                    <a:pt x="0" y="253"/>
                  </a:lnTo>
                  <a:lnTo>
                    <a:pt x="54" y="346"/>
                  </a:lnTo>
                  <a:lnTo>
                    <a:pt x="97" y="321"/>
                  </a:lnTo>
                  <a:cubicBezTo>
                    <a:pt x="112" y="333"/>
                    <a:pt x="130" y="344"/>
                    <a:pt x="149" y="350"/>
                  </a:cubicBezTo>
                  <a:lnTo>
                    <a:pt x="149" y="400"/>
                  </a:lnTo>
                  <a:lnTo>
                    <a:pt x="255" y="400"/>
                  </a:lnTo>
                  <a:lnTo>
                    <a:pt x="255" y="350"/>
                  </a:lnTo>
                  <a:cubicBezTo>
                    <a:pt x="274" y="344"/>
                    <a:pt x="292" y="333"/>
                    <a:pt x="307" y="320"/>
                  </a:cubicBezTo>
                  <a:lnTo>
                    <a:pt x="351" y="346"/>
                  </a:lnTo>
                  <a:lnTo>
                    <a:pt x="405" y="253"/>
                  </a:lnTo>
                  <a:lnTo>
                    <a:pt x="405" y="253"/>
                  </a:lnTo>
                  <a:close/>
                </a:path>
              </a:pathLst>
            </a:custGeom>
            <a:no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95" name="94 Grupo"/>
          <p:cNvGrpSpPr/>
          <p:nvPr/>
        </p:nvGrpSpPr>
        <p:grpSpPr>
          <a:xfrm>
            <a:off x="1739901" y="1893099"/>
            <a:ext cx="210429" cy="207953"/>
            <a:chOff x="1668463" y="1935163"/>
            <a:chExt cx="269875" cy="266700"/>
          </a:xfrm>
        </p:grpSpPr>
        <p:sp>
          <p:nvSpPr>
            <p:cNvPr id="8221" name="Freeform 29"/>
            <p:cNvSpPr>
              <a:spLocks/>
            </p:cNvSpPr>
            <p:nvPr/>
          </p:nvSpPr>
          <p:spPr bwMode="auto">
            <a:xfrm>
              <a:off x="1758950" y="2024063"/>
              <a:ext cx="88900" cy="88900"/>
            </a:xfrm>
            <a:custGeom>
              <a:avLst/>
              <a:gdLst/>
              <a:ahLst/>
              <a:cxnLst>
                <a:cxn ang="0">
                  <a:pos x="227" y="114"/>
                </a:cxn>
                <a:cxn ang="0">
                  <a:pos x="227" y="114"/>
                </a:cxn>
                <a:cxn ang="0">
                  <a:pos x="114" y="228"/>
                </a:cxn>
                <a:cxn ang="0">
                  <a:pos x="0" y="114"/>
                </a:cxn>
                <a:cxn ang="0">
                  <a:pos x="114" y="0"/>
                </a:cxn>
                <a:cxn ang="0">
                  <a:pos x="227" y="114"/>
                </a:cxn>
                <a:cxn ang="0">
                  <a:pos x="227" y="114"/>
                </a:cxn>
              </a:cxnLst>
              <a:rect l="0" t="0" r="r" b="b"/>
              <a:pathLst>
                <a:path w="227" h="228">
                  <a:moveTo>
                    <a:pt x="227" y="114"/>
                  </a:moveTo>
                  <a:lnTo>
                    <a:pt x="227" y="114"/>
                  </a:lnTo>
                  <a:cubicBezTo>
                    <a:pt x="227" y="177"/>
                    <a:pt x="176" y="228"/>
                    <a:pt x="114" y="228"/>
                  </a:cubicBezTo>
                  <a:cubicBezTo>
                    <a:pt x="51" y="228"/>
                    <a:pt x="0" y="177"/>
                    <a:pt x="0" y="114"/>
                  </a:cubicBezTo>
                  <a:cubicBezTo>
                    <a:pt x="0" y="51"/>
                    <a:pt x="51" y="0"/>
                    <a:pt x="114" y="0"/>
                  </a:cubicBezTo>
                  <a:cubicBezTo>
                    <a:pt x="176" y="0"/>
                    <a:pt x="227" y="51"/>
                    <a:pt x="227" y="114"/>
                  </a:cubicBezTo>
                  <a:lnTo>
                    <a:pt x="227" y="114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22" name="Freeform 30"/>
            <p:cNvSpPr>
              <a:spLocks/>
            </p:cNvSpPr>
            <p:nvPr/>
          </p:nvSpPr>
          <p:spPr bwMode="auto">
            <a:xfrm>
              <a:off x="1668463" y="1935163"/>
              <a:ext cx="269875" cy="266700"/>
            </a:xfrm>
            <a:custGeom>
              <a:avLst/>
              <a:gdLst/>
              <a:ahLst/>
              <a:cxnLst>
                <a:cxn ang="0">
                  <a:pos x="691" y="434"/>
                </a:cxn>
                <a:cxn ang="0">
                  <a:pos x="691" y="434"/>
                </a:cxn>
                <a:cxn ang="0">
                  <a:pos x="614" y="389"/>
                </a:cxn>
                <a:cxn ang="0">
                  <a:pos x="618" y="342"/>
                </a:cxn>
                <a:cxn ang="0">
                  <a:pos x="613" y="291"/>
                </a:cxn>
                <a:cxn ang="0">
                  <a:pos x="683" y="250"/>
                </a:cxn>
                <a:cxn ang="0">
                  <a:pos x="592" y="92"/>
                </a:cxn>
                <a:cxn ang="0">
                  <a:pos x="521" y="133"/>
                </a:cxn>
                <a:cxn ang="0">
                  <a:pos x="436" y="85"/>
                </a:cxn>
                <a:cxn ang="0">
                  <a:pos x="436" y="0"/>
                </a:cxn>
                <a:cxn ang="0">
                  <a:pos x="253" y="0"/>
                </a:cxn>
                <a:cxn ang="0">
                  <a:pos x="253" y="85"/>
                </a:cxn>
                <a:cxn ang="0">
                  <a:pos x="169" y="133"/>
                </a:cxn>
                <a:cxn ang="0">
                  <a:pos x="99" y="92"/>
                </a:cxn>
                <a:cxn ang="0">
                  <a:pos x="8" y="250"/>
                </a:cxn>
                <a:cxn ang="0">
                  <a:pos x="76" y="290"/>
                </a:cxn>
                <a:cxn ang="0">
                  <a:pos x="71" y="342"/>
                </a:cxn>
                <a:cxn ang="0">
                  <a:pos x="76" y="390"/>
                </a:cxn>
                <a:cxn ang="0">
                  <a:pos x="0" y="434"/>
                </a:cxn>
                <a:cxn ang="0">
                  <a:pos x="91" y="592"/>
                </a:cxn>
                <a:cxn ang="0">
                  <a:pos x="166" y="549"/>
                </a:cxn>
                <a:cxn ang="0">
                  <a:pos x="253" y="600"/>
                </a:cxn>
                <a:cxn ang="0">
                  <a:pos x="253" y="684"/>
                </a:cxn>
                <a:cxn ang="0">
                  <a:pos x="436" y="684"/>
                </a:cxn>
                <a:cxn ang="0">
                  <a:pos x="436" y="600"/>
                </a:cxn>
                <a:cxn ang="0">
                  <a:pos x="524" y="548"/>
                </a:cxn>
                <a:cxn ang="0">
                  <a:pos x="600" y="592"/>
                </a:cxn>
                <a:cxn ang="0">
                  <a:pos x="691" y="434"/>
                </a:cxn>
                <a:cxn ang="0">
                  <a:pos x="691" y="434"/>
                </a:cxn>
              </a:cxnLst>
              <a:rect l="0" t="0" r="r" b="b"/>
              <a:pathLst>
                <a:path w="691" h="684">
                  <a:moveTo>
                    <a:pt x="691" y="434"/>
                  </a:moveTo>
                  <a:lnTo>
                    <a:pt x="691" y="434"/>
                  </a:lnTo>
                  <a:lnTo>
                    <a:pt x="614" y="389"/>
                  </a:lnTo>
                  <a:cubicBezTo>
                    <a:pt x="617" y="374"/>
                    <a:pt x="618" y="358"/>
                    <a:pt x="618" y="342"/>
                  </a:cubicBezTo>
                  <a:cubicBezTo>
                    <a:pt x="618" y="325"/>
                    <a:pt x="616" y="307"/>
                    <a:pt x="613" y="291"/>
                  </a:cubicBezTo>
                  <a:lnTo>
                    <a:pt x="683" y="250"/>
                  </a:lnTo>
                  <a:lnTo>
                    <a:pt x="592" y="92"/>
                  </a:lnTo>
                  <a:lnTo>
                    <a:pt x="521" y="133"/>
                  </a:lnTo>
                  <a:cubicBezTo>
                    <a:pt x="496" y="112"/>
                    <a:pt x="467" y="96"/>
                    <a:pt x="436" y="85"/>
                  </a:cubicBezTo>
                  <a:lnTo>
                    <a:pt x="436" y="0"/>
                  </a:lnTo>
                  <a:lnTo>
                    <a:pt x="253" y="0"/>
                  </a:lnTo>
                  <a:lnTo>
                    <a:pt x="253" y="85"/>
                  </a:lnTo>
                  <a:cubicBezTo>
                    <a:pt x="222" y="96"/>
                    <a:pt x="194" y="112"/>
                    <a:pt x="169" y="133"/>
                  </a:cubicBezTo>
                  <a:lnTo>
                    <a:pt x="99" y="92"/>
                  </a:lnTo>
                  <a:lnTo>
                    <a:pt x="8" y="250"/>
                  </a:lnTo>
                  <a:lnTo>
                    <a:pt x="76" y="290"/>
                  </a:lnTo>
                  <a:cubicBezTo>
                    <a:pt x="73" y="307"/>
                    <a:pt x="71" y="324"/>
                    <a:pt x="71" y="342"/>
                  </a:cubicBezTo>
                  <a:cubicBezTo>
                    <a:pt x="71" y="359"/>
                    <a:pt x="73" y="375"/>
                    <a:pt x="76" y="390"/>
                  </a:cubicBezTo>
                  <a:lnTo>
                    <a:pt x="0" y="434"/>
                  </a:lnTo>
                  <a:lnTo>
                    <a:pt x="91" y="592"/>
                  </a:lnTo>
                  <a:lnTo>
                    <a:pt x="166" y="549"/>
                  </a:lnTo>
                  <a:cubicBezTo>
                    <a:pt x="192" y="571"/>
                    <a:pt x="221" y="588"/>
                    <a:pt x="253" y="600"/>
                  </a:cubicBezTo>
                  <a:lnTo>
                    <a:pt x="253" y="684"/>
                  </a:lnTo>
                  <a:lnTo>
                    <a:pt x="436" y="684"/>
                  </a:lnTo>
                  <a:lnTo>
                    <a:pt x="436" y="600"/>
                  </a:lnTo>
                  <a:cubicBezTo>
                    <a:pt x="468" y="588"/>
                    <a:pt x="498" y="570"/>
                    <a:pt x="524" y="548"/>
                  </a:cubicBezTo>
                  <a:lnTo>
                    <a:pt x="600" y="592"/>
                  </a:lnTo>
                  <a:lnTo>
                    <a:pt x="691" y="434"/>
                  </a:lnTo>
                  <a:lnTo>
                    <a:pt x="691" y="434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6" name="TextBox 66"/>
          <p:cNvSpPr txBox="1"/>
          <p:nvPr/>
        </p:nvSpPr>
        <p:spPr>
          <a:xfrm>
            <a:off x="400363" y="5486531"/>
            <a:ext cx="352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Machine learning-based algorithms </a:t>
            </a:r>
            <a:r>
              <a:rPr lang="en-GB" sz="1200" dirty="0" smtClean="0">
                <a:solidFill>
                  <a:srgbClr val="262626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combining pattern matching, deep data mining and extractions.</a:t>
            </a:r>
          </a:p>
        </p:txBody>
      </p:sp>
      <p:sp>
        <p:nvSpPr>
          <p:cNvPr id="97" name="TextBox 78"/>
          <p:cNvSpPr txBox="1"/>
          <p:nvPr/>
        </p:nvSpPr>
        <p:spPr>
          <a:xfrm>
            <a:off x="400363" y="5178754"/>
            <a:ext cx="1722459" cy="307777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FFFF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MACHINE LEARNING</a:t>
            </a:r>
          </a:p>
        </p:txBody>
      </p:sp>
      <p:grpSp>
        <p:nvGrpSpPr>
          <p:cNvPr id="104" name="130 Grupo"/>
          <p:cNvGrpSpPr/>
          <p:nvPr/>
        </p:nvGrpSpPr>
        <p:grpSpPr>
          <a:xfrm flipH="1">
            <a:off x="2214545" y="5181612"/>
            <a:ext cx="228355" cy="272167"/>
            <a:chOff x="-1441450" y="3724276"/>
            <a:chExt cx="546100" cy="650874"/>
          </a:xfrm>
          <a:solidFill>
            <a:schemeClr val="accent3"/>
          </a:solidFill>
        </p:grpSpPr>
        <p:sp>
          <p:nvSpPr>
            <p:cNvPr id="105" name="Freeform 85"/>
            <p:cNvSpPr>
              <a:spLocks noEditPoints="1"/>
            </p:cNvSpPr>
            <p:nvPr/>
          </p:nvSpPr>
          <p:spPr bwMode="auto">
            <a:xfrm>
              <a:off x="-1273175" y="4027488"/>
              <a:ext cx="117475" cy="117475"/>
            </a:xfrm>
            <a:custGeom>
              <a:avLst/>
              <a:gdLst/>
              <a:ahLst/>
              <a:cxnLst>
                <a:cxn ang="0">
                  <a:pos x="63" y="125"/>
                </a:cxn>
                <a:cxn ang="0">
                  <a:pos x="125" y="63"/>
                </a:cxn>
                <a:cxn ang="0">
                  <a:pos x="63" y="0"/>
                </a:cxn>
                <a:cxn ang="0">
                  <a:pos x="0" y="63"/>
                </a:cxn>
                <a:cxn ang="0">
                  <a:pos x="63" y="125"/>
                </a:cxn>
                <a:cxn ang="0">
                  <a:pos x="63" y="18"/>
                </a:cxn>
                <a:cxn ang="0">
                  <a:pos x="107" y="63"/>
                </a:cxn>
                <a:cxn ang="0">
                  <a:pos x="63" y="107"/>
                </a:cxn>
                <a:cxn ang="0">
                  <a:pos x="18" y="63"/>
                </a:cxn>
                <a:cxn ang="0">
                  <a:pos x="63" y="18"/>
                </a:cxn>
              </a:cxnLst>
              <a:rect l="0" t="0" r="r" b="b"/>
              <a:pathLst>
                <a:path w="125" h="125">
                  <a:moveTo>
                    <a:pt x="63" y="125"/>
                  </a:move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lose/>
                  <a:moveTo>
                    <a:pt x="63" y="18"/>
                  </a:moveTo>
                  <a:cubicBezTo>
                    <a:pt x="87" y="18"/>
                    <a:pt x="107" y="38"/>
                    <a:pt x="107" y="63"/>
                  </a:cubicBezTo>
                  <a:cubicBezTo>
                    <a:pt x="107" y="87"/>
                    <a:pt x="87" y="107"/>
                    <a:pt x="63" y="107"/>
                  </a:cubicBezTo>
                  <a:cubicBezTo>
                    <a:pt x="38" y="107"/>
                    <a:pt x="18" y="87"/>
                    <a:pt x="18" y="63"/>
                  </a:cubicBezTo>
                  <a:cubicBezTo>
                    <a:pt x="18" y="38"/>
                    <a:pt x="38" y="18"/>
                    <a:pt x="63" y="18"/>
                  </a:cubicBezTo>
                  <a:close/>
                </a:path>
              </a:pathLst>
            </a:custGeom>
            <a:grpFill/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86"/>
            <p:cNvSpPr>
              <a:spLocks noEditPoints="1"/>
            </p:cNvSpPr>
            <p:nvPr/>
          </p:nvSpPr>
          <p:spPr bwMode="auto">
            <a:xfrm>
              <a:off x="-1004888" y="3825875"/>
              <a:ext cx="71438" cy="69850"/>
            </a:xfrm>
            <a:custGeom>
              <a:avLst/>
              <a:gdLst/>
              <a:ahLst/>
              <a:cxnLst>
                <a:cxn ang="0">
                  <a:pos x="38" y="75"/>
                </a:cxn>
                <a:cxn ang="0">
                  <a:pos x="75" y="37"/>
                </a:cxn>
                <a:cxn ang="0">
                  <a:pos x="38" y="0"/>
                </a:cxn>
                <a:cxn ang="0">
                  <a:pos x="0" y="37"/>
                </a:cxn>
                <a:cxn ang="0">
                  <a:pos x="38" y="75"/>
                </a:cxn>
                <a:cxn ang="0">
                  <a:pos x="38" y="17"/>
                </a:cxn>
                <a:cxn ang="0">
                  <a:pos x="58" y="37"/>
                </a:cxn>
                <a:cxn ang="0">
                  <a:pos x="38" y="57"/>
                </a:cxn>
                <a:cxn ang="0">
                  <a:pos x="18" y="37"/>
                </a:cxn>
                <a:cxn ang="0">
                  <a:pos x="38" y="17"/>
                </a:cxn>
              </a:cxnLst>
              <a:rect l="0" t="0" r="r" b="b"/>
              <a:pathLst>
                <a:path w="75" h="75">
                  <a:moveTo>
                    <a:pt x="38" y="75"/>
                  </a:moveTo>
                  <a:cubicBezTo>
                    <a:pt x="58" y="75"/>
                    <a:pt x="75" y="58"/>
                    <a:pt x="75" y="37"/>
                  </a:cubicBezTo>
                  <a:cubicBezTo>
                    <a:pt x="75" y="17"/>
                    <a:pt x="58" y="0"/>
                    <a:pt x="38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8" y="75"/>
                  </a:cubicBezTo>
                  <a:close/>
                  <a:moveTo>
                    <a:pt x="38" y="17"/>
                  </a:moveTo>
                  <a:cubicBezTo>
                    <a:pt x="49" y="17"/>
                    <a:pt x="58" y="26"/>
                    <a:pt x="58" y="37"/>
                  </a:cubicBezTo>
                  <a:cubicBezTo>
                    <a:pt x="58" y="48"/>
                    <a:pt x="49" y="57"/>
                    <a:pt x="38" y="57"/>
                  </a:cubicBezTo>
                  <a:cubicBezTo>
                    <a:pt x="27" y="57"/>
                    <a:pt x="18" y="48"/>
                    <a:pt x="18" y="37"/>
                  </a:cubicBezTo>
                  <a:cubicBezTo>
                    <a:pt x="18" y="26"/>
                    <a:pt x="27" y="17"/>
                    <a:pt x="38" y="17"/>
                  </a:cubicBezTo>
                  <a:close/>
                </a:path>
              </a:pathLst>
            </a:custGeom>
            <a:grpFill/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87"/>
            <p:cNvSpPr>
              <a:spLocks noEditPoints="1"/>
            </p:cNvSpPr>
            <p:nvPr/>
          </p:nvSpPr>
          <p:spPr bwMode="auto">
            <a:xfrm>
              <a:off x="-1276350" y="3763963"/>
              <a:ext cx="71438" cy="7143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38"/>
                </a:cxn>
                <a:cxn ang="0">
                  <a:pos x="38" y="75"/>
                </a:cxn>
                <a:cxn ang="0">
                  <a:pos x="75" y="38"/>
                </a:cxn>
                <a:cxn ang="0">
                  <a:pos x="38" y="0"/>
                </a:cxn>
                <a:cxn ang="0">
                  <a:pos x="38" y="58"/>
                </a:cxn>
                <a:cxn ang="0">
                  <a:pos x="18" y="38"/>
                </a:cxn>
                <a:cxn ang="0">
                  <a:pos x="38" y="18"/>
                </a:cxn>
                <a:cxn ang="0">
                  <a:pos x="58" y="38"/>
                </a:cxn>
                <a:cxn ang="0">
                  <a:pos x="38" y="58"/>
                </a:cxn>
              </a:cxnLst>
              <a:rect l="0" t="0" r="r" b="b"/>
              <a:pathLst>
                <a:path w="75" h="75">
                  <a:moveTo>
                    <a:pt x="38" y="0"/>
                  </a:moveTo>
                  <a:cubicBezTo>
                    <a:pt x="17" y="0"/>
                    <a:pt x="0" y="17"/>
                    <a:pt x="0" y="38"/>
                  </a:cubicBezTo>
                  <a:cubicBezTo>
                    <a:pt x="0" y="58"/>
                    <a:pt x="17" y="75"/>
                    <a:pt x="38" y="75"/>
                  </a:cubicBezTo>
                  <a:cubicBezTo>
                    <a:pt x="58" y="75"/>
                    <a:pt x="75" y="58"/>
                    <a:pt x="75" y="38"/>
                  </a:cubicBezTo>
                  <a:cubicBezTo>
                    <a:pt x="75" y="17"/>
                    <a:pt x="58" y="0"/>
                    <a:pt x="38" y="0"/>
                  </a:cubicBezTo>
                  <a:close/>
                  <a:moveTo>
                    <a:pt x="38" y="58"/>
                  </a:moveTo>
                  <a:cubicBezTo>
                    <a:pt x="27" y="58"/>
                    <a:pt x="18" y="49"/>
                    <a:pt x="18" y="38"/>
                  </a:cubicBezTo>
                  <a:cubicBezTo>
                    <a:pt x="18" y="27"/>
                    <a:pt x="27" y="18"/>
                    <a:pt x="38" y="18"/>
                  </a:cubicBezTo>
                  <a:cubicBezTo>
                    <a:pt x="49" y="18"/>
                    <a:pt x="58" y="27"/>
                    <a:pt x="58" y="38"/>
                  </a:cubicBezTo>
                  <a:cubicBezTo>
                    <a:pt x="58" y="49"/>
                    <a:pt x="49" y="58"/>
                    <a:pt x="38" y="58"/>
                  </a:cubicBezTo>
                  <a:close/>
                </a:path>
              </a:pathLst>
            </a:custGeom>
            <a:grpFill/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84"/>
            <p:cNvSpPr>
              <a:spLocks noEditPoints="1"/>
            </p:cNvSpPr>
            <p:nvPr/>
          </p:nvSpPr>
          <p:spPr bwMode="auto">
            <a:xfrm>
              <a:off x="-1441450" y="3724276"/>
              <a:ext cx="546100" cy="650874"/>
            </a:xfrm>
            <a:custGeom>
              <a:avLst/>
              <a:gdLst/>
              <a:ahLst/>
              <a:cxnLst>
                <a:cxn ang="0">
                  <a:pos x="378" y="377"/>
                </a:cxn>
                <a:cxn ang="0">
                  <a:pos x="578" y="143"/>
                </a:cxn>
                <a:cxn ang="0">
                  <a:pos x="258" y="14"/>
                </a:cxn>
                <a:cxn ang="0">
                  <a:pos x="153" y="29"/>
                </a:cxn>
                <a:cxn ang="0">
                  <a:pos x="61" y="135"/>
                </a:cxn>
                <a:cxn ang="0">
                  <a:pos x="16" y="190"/>
                </a:cxn>
                <a:cxn ang="0">
                  <a:pos x="0" y="288"/>
                </a:cxn>
                <a:cxn ang="0">
                  <a:pos x="41" y="246"/>
                </a:cxn>
                <a:cxn ang="0">
                  <a:pos x="123" y="199"/>
                </a:cxn>
                <a:cxn ang="0">
                  <a:pos x="239" y="153"/>
                </a:cxn>
                <a:cxn ang="0">
                  <a:pos x="281" y="252"/>
                </a:cxn>
                <a:cxn ang="0">
                  <a:pos x="104" y="383"/>
                </a:cxn>
                <a:cxn ang="0">
                  <a:pos x="31" y="576"/>
                </a:cxn>
                <a:cxn ang="0">
                  <a:pos x="570" y="688"/>
                </a:cxn>
                <a:cxn ang="0">
                  <a:pos x="437" y="576"/>
                </a:cxn>
                <a:cxn ang="0">
                  <a:pos x="560" y="143"/>
                </a:cxn>
                <a:cxn ang="0">
                  <a:pos x="439" y="143"/>
                </a:cxn>
                <a:cxn ang="0">
                  <a:pos x="560" y="143"/>
                </a:cxn>
                <a:cxn ang="0">
                  <a:pos x="42" y="228"/>
                </a:cxn>
                <a:cxn ang="0">
                  <a:pos x="63" y="160"/>
                </a:cxn>
                <a:cxn ang="0">
                  <a:pos x="77" y="228"/>
                </a:cxn>
                <a:cxn ang="0">
                  <a:pos x="75" y="146"/>
                </a:cxn>
                <a:cxn ang="0">
                  <a:pos x="135" y="79"/>
                </a:cxn>
                <a:cxn ang="0">
                  <a:pos x="118" y="181"/>
                </a:cxn>
                <a:cxn ang="0">
                  <a:pos x="153" y="79"/>
                </a:cxn>
                <a:cxn ang="0">
                  <a:pos x="274" y="79"/>
                </a:cxn>
                <a:cxn ang="0">
                  <a:pos x="262" y="140"/>
                </a:cxn>
                <a:cxn ang="0">
                  <a:pos x="280" y="37"/>
                </a:cxn>
                <a:cxn ang="0">
                  <a:pos x="422" y="139"/>
                </a:cxn>
                <a:cxn ang="0">
                  <a:pos x="262" y="140"/>
                </a:cxn>
                <a:cxn ang="0">
                  <a:pos x="496" y="221"/>
                </a:cxn>
                <a:cxn ang="0">
                  <a:pos x="300" y="259"/>
                </a:cxn>
                <a:cxn ang="0">
                  <a:pos x="241" y="263"/>
                </a:cxn>
                <a:cxn ang="0">
                  <a:pos x="241" y="502"/>
                </a:cxn>
                <a:cxn ang="0">
                  <a:pos x="241" y="263"/>
                </a:cxn>
                <a:cxn ang="0">
                  <a:pos x="241" y="520"/>
                </a:cxn>
                <a:cxn ang="0">
                  <a:pos x="418" y="576"/>
                </a:cxn>
                <a:cxn ang="0">
                  <a:pos x="121" y="450"/>
                </a:cxn>
                <a:cxn ang="0">
                  <a:pos x="49" y="670"/>
                </a:cxn>
                <a:cxn ang="0">
                  <a:pos x="552" y="594"/>
                </a:cxn>
              </a:cxnLst>
              <a:rect l="0" t="0" r="r" b="b"/>
              <a:pathLst>
                <a:path w="578" h="688">
                  <a:moveTo>
                    <a:pt x="378" y="381"/>
                  </a:moveTo>
                  <a:cubicBezTo>
                    <a:pt x="378" y="380"/>
                    <a:pt x="378" y="379"/>
                    <a:pt x="378" y="377"/>
                  </a:cubicBezTo>
                  <a:cubicBezTo>
                    <a:pt x="524" y="218"/>
                    <a:pt x="524" y="218"/>
                    <a:pt x="524" y="218"/>
                  </a:cubicBezTo>
                  <a:cubicBezTo>
                    <a:pt x="555" y="207"/>
                    <a:pt x="578" y="178"/>
                    <a:pt x="578" y="143"/>
                  </a:cubicBezTo>
                  <a:cubicBezTo>
                    <a:pt x="578" y="101"/>
                    <a:pt x="543" y="66"/>
                    <a:pt x="501" y="65"/>
                  </a:cubicBezTo>
                  <a:cubicBezTo>
                    <a:pt x="258" y="14"/>
                    <a:pt x="258" y="14"/>
                    <a:pt x="258" y="14"/>
                  </a:cubicBezTo>
                  <a:cubicBezTo>
                    <a:pt x="246" y="6"/>
                    <a:pt x="230" y="0"/>
                    <a:pt x="214" y="0"/>
                  </a:cubicBezTo>
                  <a:cubicBezTo>
                    <a:pt x="189" y="0"/>
                    <a:pt x="167" y="12"/>
                    <a:pt x="153" y="29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61" y="135"/>
                    <a:pt x="61" y="135"/>
                    <a:pt x="61" y="135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16" y="190"/>
                    <a:pt x="16" y="190"/>
                    <a:pt x="16" y="190"/>
                  </a:cubicBezTo>
                  <a:cubicBezTo>
                    <a:pt x="26" y="236"/>
                    <a:pt x="26" y="236"/>
                    <a:pt x="26" y="236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16" y="296"/>
                    <a:pt x="16" y="296"/>
                    <a:pt x="16" y="296"/>
                  </a:cubicBezTo>
                  <a:cubicBezTo>
                    <a:pt x="41" y="246"/>
                    <a:pt x="41" y="246"/>
                    <a:pt x="41" y="246"/>
                  </a:cubicBezTo>
                  <a:cubicBezTo>
                    <a:pt x="85" y="246"/>
                    <a:pt x="85" y="246"/>
                    <a:pt x="85" y="246"/>
                  </a:cubicBezTo>
                  <a:cubicBezTo>
                    <a:pt x="123" y="199"/>
                    <a:pt x="123" y="199"/>
                    <a:pt x="123" y="199"/>
                  </a:cubicBezTo>
                  <a:cubicBezTo>
                    <a:pt x="216" y="157"/>
                    <a:pt x="216" y="157"/>
                    <a:pt x="216" y="157"/>
                  </a:cubicBezTo>
                  <a:cubicBezTo>
                    <a:pt x="224" y="156"/>
                    <a:pt x="231" y="155"/>
                    <a:pt x="239" y="153"/>
                  </a:cubicBezTo>
                  <a:cubicBezTo>
                    <a:pt x="368" y="182"/>
                    <a:pt x="368" y="182"/>
                    <a:pt x="368" y="182"/>
                  </a:cubicBezTo>
                  <a:cubicBezTo>
                    <a:pt x="281" y="252"/>
                    <a:pt x="281" y="252"/>
                    <a:pt x="281" y="252"/>
                  </a:cubicBezTo>
                  <a:cubicBezTo>
                    <a:pt x="268" y="248"/>
                    <a:pt x="255" y="246"/>
                    <a:pt x="241" y="246"/>
                  </a:cubicBezTo>
                  <a:cubicBezTo>
                    <a:pt x="165" y="246"/>
                    <a:pt x="104" y="307"/>
                    <a:pt x="104" y="383"/>
                  </a:cubicBezTo>
                  <a:cubicBezTo>
                    <a:pt x="104" y="576"/>
                    <a:pt x="104" y="576"/>
                    <a:pt x="104" y="576"/>
                  </a:cubicBezTo>
                  <a:cubicBezTo>
                    <a:pt x="31" y="576"/>
                    <a:pt x="31" y="576"/>
                    <a:pt x="31" y="576"/>
                  </a:cubicBezTo>
                  <a:cubicBezTo>
                    <a:pt x="31" y="688"/>
                    <a:pt x="31" y="688"/>
                    <a:pt x="31" y="688"/>
                  </a:cubicBezTo>
                  <a:cubicBezTo>
                    <a:pt x="570" y="688"/>
                    <a:pt x="570" y="688"/>
                    <a:pt x="570" y="688"/>
                  </a:cubicBezTo>
                  <a:cubicBezTo>
                    <a:pt x="570" y="576"/>
                    <a:pt x="570" y="576"/>
                    <a:pt x="570" y="576"/>
                  </a:cubicBezTo>
                  <a:cubicBezTo>
                    <a:pt x="437" y="576"/>
                    <a:pt x="437" y="576"/>
                    <a:pt x="437" y="576"/>
                  </a:cubicBezTo>
                  <a:lnTo>
                    <a:pt x="378" y="381"/>
                  </a:lnTo>
                  <a:close/>
                  <a:moveTo>
                    <a:pt x="560" y="143"/>
                  </a:moveTo>
                  <a:cubicBezTo>
                    <a:pt x="560" y="177"/>
                    <a:pt x="533" y="204"/>
                    <a:pt x="500" y="204"/>
                  </a:cubicBezTo>
                  <a:cubicBezTo>
                    <a:pt x="466" y="204"/>
                    <a:pt x="439" y="177"/>
                    <a:pt x="439" y="143"/>
                  </a:cubicBezTo>
                  <a:cubicBezTo>
                    <a:pt x="439" y="110"/>
                    <a:pt x="466" y="83"/>
                    <a:pt x="500" y="83"/>
                  </a:cubicBezTo>
                  <a:cubicBezTo>
                    <a:pt x="533" y="83"/>
                    <a:pt x="560" y="110"/>
                    <a:pt x="560" y="143"/>
                  </a:cubicBezTo>
                  <a:close/>
                  <a:moveTo>
                    <a:pt x="77" y="228"/>
                  </a:moveTo>
                  <a:cubicBezTo>
                    <a:pt x="42" y="228"/>
                    <a:pt x="42" y="228"/>
                    <a:pt x="42" y="228"/>
                  </a:cubicBezTo>
                  <a:cubicBezTo>
                    <a:pt x="35" y="195"/>
                    <a:pt x="35" y="195"/>
                    <a:pt x="35" y="195"/>
                  </a:cubicBezTo>
                  <a:cubicBezTo>
                    <a:pt x="63" y="160"/>
                    <a:pt x="63" y="160"/>
                    <a:pt x="63" y="160"/>
                  </a:cubicBezTo>
                  <a:cubicBezTo>
                    <a:pt x="105" y="193"/>
                    <a:pt x="105" y="193"/>
                    <a:pt x="105" y="193"/>
                  </a:cubicBezTo>
                  <a:lnTo>
                    <a:pt x="77" y="228"/>
                  </a:lnTo>
                  <a:close/>
                  <a:moveTo>
                    <a:pt x="118" y="181"/>
                  </a:moveTo>
                  <a:cubicBezTo>
                    <a:pt x="75" y="146"/>
                    <a:pt x="75" y="146"/>
                    <a:pt x="75" y="146"/>
                  </a:cubicBezTo>
                  <a:cubicBezTo>
                    <a:pt x="136" y="76"/>
                    <a:pt x="136" y="76"/>
                    <a:pt x="136" y="76"/>
                  </a:cubicBezTo>
                  <a:cubicBezTo>
                    <a:pt x="135" y="77"/>
                    <a:pt x="135" y="78"/>
                    <a:pt x="135" y="79"/>
                  </a:cubicBezTo>
                  <a:cubicBezTo>
                    <a:pt x="135" y="112"/>
                    <a:pt x="156" y="140"/>
                    <a:pt x="185" y="151"/>
                  </a:cubicBezTo>
                  <a:lnTo>
                    <a:pt x="118" y="181"/>
                  </a:lnTo>
                  <a:close/>
                  <a:moveTo>
                    <a:pt x="214" y="139"/>
                  </a:moveTo>
                  <a:cubicBezTo>
                    <a:pt x="180" y="139"/>
                    <a:pt x="153" y="112"/>
                    <a:pt x="153" y="79"/>
                  </a:cubicBezTo>
                  <a:cubicBezTo>
                    <a:pt x="153" y="45"/>
                    <a:pt x="180" y="18"/>
                    <a:pt x="214" y="18"/>
                  </a:cubicBezTo>
                  <a:cubicBezTo>
                    <a:pt x="247" y="18"/>
                    <a:pt x="274" y="45"/>
                    <a:pt x="274" y="79"/>
                  </a:cubicBezTo>
                  <a:cubicBezTo>
                    <a:pt x="274" y="112"/>
                    <a:pt x="247" y="139"/>
                    <a:pt x="214" y="139"/>
                  </a:cubicBezTo>
                  <a:close/>
                  <a:moveTo>
                    <a:pt x="262" y="140"/>
                  </a:moveTo>
                  <a:cubicBezTo>
                    <a:pt x="280" y="125"/>
                    <a:pt x="292" y="103"/>
                    <a:pt x="292" y="79"/>
                  </a:cubicBezTo>
                  <a:cubicBezTo>
                    <a:pt x="292" y="63"/>
                    <a:pt x="287" y="49"/>
                    <a:pt x="280" y="37"/>
                  </a:cubicBezTo>
                  <a:cubicBezTo>
                    <a:pt x="461" y="75"/>
                    <a:pt x="461" y="75"/>
                    <a:pt x="461" y="75"/>
                  </a:cubicBezTo>
                  <a:cubicBezTo>
                    <a:pt x="439" y="88"/>
                    <a:pt x="423" y="112"/>
                    <a:pt x="422" y="139"/>
                  </a:cubicBezTo>
                  <a:cubicBezTo>
                    <a:pt x="386" y="168"/>
                    <a:pt x="386" y="168"/>
                    <a:pt x="386" y="168"/>
                  </a:cubicBezTo>
                  <a:lnTo>
                    <a:pt x="262" y="140"/>
                  </a:lnTo>
                  <a:close/>
                  <a:moveTo>
                    <a:pt x="423" y="160"/>
                  </a:moveTo>
                  <a:cubicBezTo>
                    <a:pt x="431" y="194"/>
                    <a:pt x="461" y="220"/>
                    <a:pt x="496" y="221"/>
                  </a:cubicBezTo>
                  <a:cubicBezTo>
                    <a:pt x="375" y="354"/>
                    <a:pt x="375" y="354"/>
                    <a:pt x="375" y="354"/>
                  </a:cubicBezTo>
                  <a:cubicBezTo>
                    <a:pt x="366" y="312"/>
                    <a:pt x="338" y="277"/>
                    <a:pt x="300" y="259"/>
                  </a:cubicBezTo>
                  <a:lnTo>
                    <a:pt x="423" y="160"/>
                  </a:lnTo>
                  <a:close/>
                  <a:moveTo>
                    <a:pt x="241" y="263"/>
                  </a:moveTo>
                  <a:cubicBezTo>
                    <a:pt x="307" y="263"/>
                    <a:pt x="360" y="317"/>
                    <a:pt x="360" y="383"/>
                  </a:cubicBezTo>
                  <a:cubicBezTo>
                    <a:pt x="360" y="449"/>
                    <a:pt x="307" y="502"/>
                    <a:pt x="241" y="502"/>
                  </a:cubicBezTo>
                  <a:cubicBezTo>
                    <a:pt x="175" y="502"/>
                    <a:pt x="121" y="449"/>
                    <a:pt x="121" y="383"/>
                  </a:cubicBezTo>
                  <a:cubicBezTo>
                    <a:pt x="121" y="317"/>
                    <a:pt x="175" y="263"/>
                    <a:pt x="241" y="263"/>
                  </a:cubicBezTo>
                  <a:close/>
                  <a:moveTo>
                    <a:pt x="121" y="450"/>
                  </a:moveTo>
                  <a:cubicBezTo>
                    <a:pt x="145" y="492"/>
                    <a:pt x="190" y="520"/>
                    <a:pt x="241" y="520"/>
                  </a:cubicBezTo>
                  <a:cubicBezTo>
                    <a:pt x="302" y="520"/>
                    <a:pt x="355" y="479"/>
                    <a:pt x="372" y="423"/>
                  </a:cubicBezTo>
                  <a:cubicBezTo>
                    <a:pt x="418" y="576"/>
                    <a:pt x="418" y="576"/>
                    <a:pt x="418" y="576"/>
                  </a:cubicBezTo>
                  <a:cubicBezTo>
                    <a:pt x="121" y="576"/>
                    <a:pt x="121" y="576"/>
                    <a:pt x="121" y="576"/>
                  </a:cubicBezTo>
                  <a:cubicBezTo>
                    <a:pt x="121" y="450"/>
                    <a:pt x="121" y="450"/>
                    <a:pt x="121" y="450"/>
                  </a:cubicBezTo>
                  <a:close/>
                  <a:moveTo>
                    <a:pt x="552" y="670"/>
                  </a:moveTo>
                  <a:cubicBezTo>
                    <a:pt x="49" y="670"/>
                    <a:pt x="49" y="670"/>
                    <a:pt x="49" y="670"/>
                  </a:cubicBezTo>
                  <a:cubicBezTo>
                    <a:pt x="49" y="594"/>
                    <a:pt x="49" y="594"/>
                    <a:pt x="49" y="594"/>
                  </a:cubicBezTo>
                  <a:cubicBezTo>
                    <a:pt x="552" y="594"/>
                    <a:pt x="552" y="594"/>
                    <a:pt x="552" y="594"/>
                  </a:cubicBezTo>
                  <a:lnTo>
                    <a:pt x="552" y="670"/>
                  </a:lnTo>
                  <a:close/>
                </a:path>
              </a:pathLst>
            </a:custGeom>
            <a:grpFill/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109" name="108 Conector angular"/>
          <p:cNvCxnSpPr/>
          <p:nvPr/>
        </p:nvCxnSpPr>
        <p:spPr>
          <a:xfrm rot="10800000" flipH="1">
            <a:off x="6480629" y="4448354"/>
            <a:ext cx="180000" cy="252000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109 Conector angular"/>
          <p:cNvCxnSpPr/>
          <p:nvPr/>
        </p:nvCxnSpPr>
        <p:spPr>
          <a:xfrm rot="10800000">
            <a:off x="5549272" y="2171910"/>
            <a:ext cx="428628" cy="216000"/>
          </a:xfrm>
          <a:prstGeom prst="bentConnector3">
            <a:avLst>
              <a:gd name="adj1" fmla="val 25111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22 Conector angular"/>
          <p:cNvCxnSpPr/>
          <p:nvPr/>
        </p:nvCxnSpPr>
        <p:spPr>
          <a:xfrm rot="10800000">
            <a:off x="2571737" y="5359512"/>
            <a:ext cx="1080000" cy="0"/>
          </a:xfrm>
          <a:prstGeom prst="bentConnector3">
            <a:avLst>
              <a:gd name="adj1" fmla="val 66762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123 Conector angular"/>
          <p:cNvCxnSpPr/>
          <p:nvPr/>
        </p:nvCxnSpPr>
        <p:spPr>
          <a:xfrm rot="10800000">
            <a:off x="2370876" y="3857628"/>
            <a:ext cx="900000" cy="0"/>
          </a:xfrm>
          <a:prstGeom prst="bentConnector3">
            <a:avLst>
              <a:gd name="adj1" fmla="val 66762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52 CuadroTexto"/>
          <p:cNvSpPr txBox="1"/>
          <p:nvPr/>
        </p:nvSpPr>
        <p:spPr>
          <a:xfrm>
            <a:off x="2594685" y="2357430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2"/>
                </a:solidFill>
                <a:latin typeface="Calibri" pitchFamily="34" charset="0"/>
                <a:cs typeface="Rubik" panose="00000500000000000000" pitchFamily="2" charset="-79"/>
              </a:rPr>
              <a:t>1</a:t>
            </a:r>
          </a:p>
        </p:txBody>
      </p:sp>
      <p:sp>
        <p:nvSpPr>
          <p:cNvPr id="54" name="53 CuadroTexto"/>
          <p:cNvSpPr txBox="1"/>
          <p:nvPr/>
        </p:nvSpPr>
        <p:spPr>
          <a:xfrm>
            <a:off x="5350891" y="1836583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6"/>
                </a:solidFill>
                <a:latin typeface="Calibri" pitchFamily="34" charset="0"/>
                <a:cs typeface="Rubik" panose="00000500000000000000" pitchFamily="2" charset="-79"/>
              </a:rPr>
              <a:t>2</a:t>
            </a:r>
          </a:p>
        </p:txBody>
      </p:sp>
      <p:sp>
        <p:nvSpPr>
          <p:cNvPr id="55" name="54 CuadroTexto"/>
          <p:cNvSpPr txBox="1"/>
          <p:nvPr/>
        </p:nvSpPr>
        <p:spPr>
          <a:xfrm>
            <a:off x="6392585" y="4680249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Rubik" panose="00000500000000000000" pitchFamily="2" charset="-79"/>
              </a:rPr>
              <a:t>3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3514284" y="5309337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3"/>
                </a:solidFill>
                <a:latin typeface="Calibri" pitchFamily="34" charset="0"/>
                <a:cs typeface="Rubik" panose="00000500000000000000" pitchFamily="2" charset="-79"/>
              </a:rPr>
              <a:t>4</a:t>
            </a:r>
          </a:p>
        </p:txBody>
      </p:sp>
      <p:sp>
        <p:nvSpPr>
          <p:cNvPr id="57" name="56 CuadroTexto"/>
          <p:cNvSpPr txBox="1"/>
          <p:nvPr/>
        </p:nvSpPr>
        <p:spPr>
          <a:xfrm>
            <a:off x="3071802" y="3537241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Rubik" panose="00000500000000000000" pitchFamily="2" charset="-79"/>
              </a:rPr>
              <a:t>5</a:t>
            </a:r>
          </a:p>
        </p:txBody>
      </p:sp>
      <p:sp>
        <p:nvSpPr>
          <p:cNvPr id="58" name="57 Triángulo isósceles"/>
          <p:cNvSpPr/>
          <p:nvPr/>
        </p:nvSpPr>
        <p:spPr>
          <a:xfrm rot="4056682">
            <a:off x="3951321" y="2075188"/>
            <a:ext cx="198000" cy="16920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58 Triángulo isósceles"/>
          <p:cNvSpPr/>
          <p:nvPr/>
        </p:nvSpPr>
        <p:spPr>
          <a:xfrm rot="9795025">
            <a:off x="6163817" y="3100675"/>
            <a:ext cx="198000" cy="16920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59 Triángulo isósceles"/>
          <p:cNvSpPr/>
          <p:nvPr/>
        </p:nvSpPr>
        <p:spPr>
          <a:xfrm rot="14992537">
            <a:off x="5168313" y="5296870"/>
            <a:ext cx="197312" cy="170097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66 Triángulo isósceles"/>
          <p:cNvSpPr/>
          <p:nvPr/>
        </p:nvSpPr>
        <p:spPr>
          <a:xfrm rot="20788970">
            <a:off x="2860973" y="4059686"/>
            <a:ext cx="197312" cy="170097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9" name="108 Conector angular"/>
          <p:cNvCxnSpPr/>
          <p:nvPr/>
        </p:nvCxnSpPr>
        <p:spPr>
          <a:xfrm rot="10800000">
            <a:off x="2070771" y="1998763"/>
            <a:ext cx="564917" cy="54018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3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0" y="0"/>
            <a:ext cx="9144000" cy="758825"/>
          </a:xfrm>
          <a:prstGeom prst="rect">
            <a:avLst/>
          </a:prstGeom>
          <a:ln>
            <a:noFill/>
          </a:ln>
        </p:spPr>
        <p:txBody>
          <a:bodyPr lIns="288000" tIns="0" rIns="0" bIns="0" anchor="ctr" anchorCtr="0">
            <a:noAutofit/>
          </a:bodyPr>
          <a:lstStyle/>
          <a:p>
            <a:pPr eaLnBrk="0" fontAlgn="base" hangingPunct="0">
              <a:spcAft>
                <a:spcPct val="0"/>
              </a:spcAft>
              <a:buFont typeface="Arial" charset="0"/>
              <a:buNone/>
              <a:defRPr/>
            </a:pPr>
            <a:r>
              <a:rPr lang="en-GB" sz="2400" dirty="0">
                <a:solidFill>
                  <a:srgbClr val="FFFFFF"/>
                </a:solidFill>
                <a:ea typeface="Calibri"/>
                <a:cs typeface="Calibri"/>
              </a:rPr>
              <a:t>Contact us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68786" y="920203"/>
            <a:ext cx="4286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GlobalData has a global network of offices.</a:t>
            </a:r>
          </a:p>
        </p:txBody>
      </p:sp>
      <p:sp>
        <p:nvSpPr>
          <p:cNvPr id="23" name="bk object 19"/>
          <p:cNvSpPr/>
          <p:nvPr/>
        </p:nvSpPr>
        <p:spPr>
          <a:xfrm>
            <a:off x="-2834587" y="-1786607"/>
            <a:ext cx="191135" cy="123825"/>
          </a:xfrm>
          <a:custGeom>
            <a:avLst/>
            <a:gdLst/>
            <a:ahLst/>
            <a:cxnLst/>
            <a:rect l="l" t="t" r="r" b="b"/>
            <a:pathLst>
              <a:path w="191134" h="123825">
                <a:moveTo>
                  <a:pt x="0" y="123736"/>
                </a:moveTo>
                <a:lnTo>
                  <a:pt x="190741" y="123736"/>
                </a:lnTo>
                <a:lnTo>
                  <a:pt x="190741" y="0"/>
                </a:lnTo>
                <a:lnTo>
                  <a:pt x="0" y="0"/>
                </a:lnTo>
                <a:lnTo>
                  <a:pt x="0" y="123736"/>
                </a:lnTo>
                <a:close/>
              </a:path>
            </a:pathLst>
          </a:custGeom>
          <a:solidFill>
            <a:srgbClr val="F49121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4" name="bk object 20"/>
          <p:cNvSpPr/>
          <p:nvPr/>
        </p:nvSpPr>
        <p:spPr>
          <a:xfrm>
            <a:off x="-2841994" y="-1733968"/>
            <a:ext cx="198755" cy="79375"/>
          </a:xfrm>
          <a:custGeom>
            <a:avLst/>
            <a:gdLst/>
            <a:ahLst/>
            <a:cxnLst/>
            <a:rect l="l" t="t" r="r" b="b"/>
            <a:pathLst>
              <a:path w="198754" h="79375">
                <a:moveTo>
                  <a:pt x="104184" y="0"/>
                </a:moveTo>
                <a:lnTo>
                  <a:pt x="0" y="79047"/>
                </a:lnTo>
                <a:lnTo>
                  <a:pt x="198666" y="75262"/>
                </a:lnTo>
                <a:lnTo>
                  <a:pt x="104184" y="0"/>
                </a:lnTo>
                <a:close/>
              </a:path>
            </a:pathLst>
          </a:custGeom>
          <a:solidFill>
            <a:srgbClr val="F49121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5" name="bk object 21"/>
          <p:cNvSpPr/>
          <p:nvPr/>
        </p:nvSpPr>
        <p:spPr>
          <a:xfrm>
            <a:off x="-2841994" y="-1733968"/>
            <a:ext cx="198755" cy="79375"/>
          </a:xfrm>
          <a:custGeom>
            <a:avLst/>
            <a:gdLst/>
            <a:ahLst/>
            <a:cxnLst/>
            <a:rect l="l" t="t" r="r" b="b"/>
            <a:pathLst>
              <a:path w="198754" h="79375">
                <a:moveTo>
                  <a:pt x="198666" y="75262"/>
                </a:moveTo>
                <a:lnTo>
                  <a:pt x="162627" y="46513"/>
                </a:lnTo>
                <a:lnTo>
                  <a:pt x="120423" y="12920"/>
                </a:lnTo>
                <a:lnTo>
                  <a:pt x="104184" y="0"/>
                </a:lnTo>
                <a:lnTo>
                  <a:pt x="0" y="79047"/>
                </a:lnTo>
              </a:path>
            </a:pathLst>
          </a:custGeom>
          <a:ln w="5715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6" name="bk object 22"/>
          <p:cNvSpPr/>
          <p:nvPr/>
        </p:nvSpPr>
        <p:spPr>
          <a:xfrm>
            <a:off x="-2834699" y="-1787687"/>
            <a:ext cx="192405" cy="75565"/>
          </a:xfrm>
          <a:custGeom>
            <a:avLst/>
            <a:gdLst/>
            <a:ahLst/>
            <a:cxnLst/>
            <a:rect l="l" t="t" r="r" b="b"/>
            <a:pathLst>
              <a:path w="192404" h="75564">
                <a:moveTo>
                  <a:pt x="0" y="0"/>
                </a:moveTo>
                <a:lnTo>
                  <a:pt x="93403" y="75475"/>
                </a:lnTo>
                <a:lnTo>
                  <a:pt x="191909" y="266"/>
                </a:lnTo>
                <a:lnTo>
                  <a:pt x="0" y="0"/>
                </a:lnTo>
                <a:close/>
              </a:path>
            </a:pathLst>
          </a:custGeom>
          <a:solidFill>
            <a:srgbClr val="F49121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7" name="bk object 23"/>
          <p:cNvSpPr/>
          <p:nvPr/>
        </p:nvSpPr>
        <p:spPr>
          <a:xfrm>
            <a:off x="-2834699" y="-1787687"/>
            <a:ext cx="192405" cy="75565"/>
          </a:xfrm>
          <a:custGeom>
            <a:avLst/>
            <a:gdLst/>
            <a:ahLst/>
            <a:cxnLst/>
            <a:rect l="l" t="t" r="r" b="b"/>
            <a:pathLst>
              <a:path w="192404" h="75564">
                <a:moveTo>
                  <a:pt x="0" y="0"/>
                </a:moveTo>
                <a:lnTo>
                  <a:pt x="36029" y="29152"/>
                </a:lnTo>
                <a:lnTo>
                  <a:pt x="77837" y="62911"/>
                </a:lnTo>
                <a:lnTo>
                  <a:pt x="93403" y="75475"/>
                </a:lnTo>
                <a:lnTo>
                  <a:pt x="191909" y="266"/>
                </a:lnTo>
              </a:path>
            </a:pathLst>
          </a:custGeom>
          <a:ln w="5715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8" name="bk object 24"/>
          <p:cNvSpPr/>
          <p:nvPr/>
        </p:nvSpPr>
        <p:spPr>
          <a:xfrm>
            <a:off x="-2826852" y="-1570947"/>
            <a:ext cx="168846" cy="227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1907095" y="1408775"/>
            <a:ext cx="1437227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2F283C"/>
                </a:solidFill>
              </a:rPr>
              <a:t>NORTH AMERICA</a:t>
            </a:r>
            <a:endParaRPr lang="en-GB" sz="1000" b="1" dirty="0">
              <a:solidFill>
                <a:srgbClr val="00DEA5">
                  <a:lumMod val="75000"/>
                </a:srgbClr>
              </a:solidFill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Boston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41 Farnsworth St,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Boston, MA 02210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USA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+1 781 762 9450</a:t>
            </a:r>
            <a:r>
              <a:rPr lang="en-GB" sz="1000" dirty="0">
                <a:solidFill>
                  <a:srgbClr val="6B97A4"/>
                </a:solidFill>
              </a:rPr>
              <a:t> 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New York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441 Lexington Avenue,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New York, NY 10017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USA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+1 646 395 5460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San Francisco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425 California Street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Suite 1300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CA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94104 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USA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+1 415 800 0336</a:t>
            </a:r>
            <a:r>
              <a:rPr lang="en-GB" sz="1000" dirty="0">
                <a:solidFill>
                  <a:srgbClr val="6B97A4"/>
                </a:solidFill>
              </a:rPr>
              <a:t> 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Toronto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530 Richmond st West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Suite 300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Toronto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Ontario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M5V 1Y4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Canada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+1 703 788 3592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Virginia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9870 Main Street,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Fairfax,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Virginia 22031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USA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Toll-free in USA: 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+1 888 777 9940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Direct: +1 703 383 4903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Fax: +1 703 383 4905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277253" y="1408775"/>
            <a:ext cx="1643090" cy="497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2F283C"/>
                </a:solidFill>
              </a:rPr>
              <a:t>EUROPE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London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John Carpenter House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7 Carmelite Street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London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EC4Y 0BS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+44 207 936 6400</a:t>
            </a:r>
            <a:endParaRPr lang="en-GB" sz="1000" dirty="0">
              <a:solidFill>
                <a:srgbClr val="6B97A4"/>
              </a:solidFill>
              <a:latin typeface="Rubik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Basingstoke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dirty="0">
                <a:solidFill>
                  <a:srgbClr val="656565"/>
                </a:solidFill>
              </a:rPr>
              <a:t>4th Floor, Northern Cross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Basing View, Basingstoke,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Hampshire, RG21 4EB,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UK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+44 1256 394200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Hull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GlobalData PLC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Shirethorn House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37-43 Prospect Street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Hull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HU2 8PX</a:t>
            </a:r>
            <a:r>
              <a:rPr lang="en-GB" sz="1000" dirty="0">
                <a:solidFill>
                  <a:srgbClr val="6B97A4"/>
                </a:solidFill>
                <a:latin typeface="Rubik"/>
              </a:rPr>
              <a:t> 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Manchester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GlobalData PLC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Churchgate House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Manchester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M1 6EU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+44 161 359 5813</a:t>
            </a: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Madrid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C/Jesusa Lara, 29 - Atico J,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28250 Torrelodones Madrid,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Spain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+34 91 859 4886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Paris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Les Bureaux de Sevres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2, rue Troyon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92316 Sevres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France'</a:t>
            </a:r>
          </a:p>
          <a:p>
            <a:pPr>
              <a:lnSpc>
                <a:spcPts val="900"/>
              </a:lnSpc>
            </a:pPr>
            <a:endParaRPr lang="en-GB" sz="1000" dirty="0">
              <a:solidFill>
                <a:srgbClr val="656565"/>
              </a:solidFill>
            </a:endParaRPr>
          </a:p>
          <a:p>
            <a:pPr>
              <a:lnSpc>
                <a:spcPts val="900"/>
              </a:lnSpc>
            </a:pPr>
            <a:endParaRPr lang="en-GB" sz="1000" dirty="0">
              <a:solidFill>
                <a:srgbClr val="6B97A4"/>
              </a:solidFill>
              <a:latin typeface="Rubik"/>
            </a:endParaRPr>
          </a:p>
          <a:p>
            <a:pPr>
              <a:lnSpc>
                <a:spcPts val="900"/>
              </a:lnSpc>
              <a:spcBef>
                <a:spcPts val="300"/>
              </a:spcBef>
            </a:pPr>
            <a:endParaRPr lang="en-GB" sz="1000" b="1" dirty="0">
              <a:solidFill>
                <a:srgbClr val="00DEA5">
                  <a:lumMod val="75000"/>
                </a:srgbClr>
              </a:solidFill>
            </a:endParaRPr>
          </a:p>
        </p:txBody>
      </p:sp>
      <p:grpSp>
        <p:nvGrpSpPr>
          <p:cNvPr id="33" name="32 Grupo"/>
          <p:cNvGrpSpPr/>
          <p:nvPr/>
        </p:nvGrpSpPr>
        <p:grpSpPr>
          <a:xfrm>
            <a:off x="3427929" y="1408775"/>
            <a:ext cx="1928826" cy="4208740"/>
            <a:chOff x="3550169" y="1451110"/>
            <a:chExt cx="1928826" cy="4208740"/>
          </a:xfrm>
        </p:grpSpPr>
        <p:sp>
          <p:nvSpPr>
            <p:cNvPr id="36" name="35 Rectángulo"/>
            <p:cNvSpPr/>
            <p:nvPr/>
          </p:nvSpPr>
          <p:spPr>
            <a:xfrm>
              <a:off x="3550169" y="1451110"/>
              <a:ext cx="1928826" cy="3054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GB" sz="1000" b="1" dirty="0" smtClean="0">
                  <a:solidFill>
                    <a:srgbClr val="2F283C"/>
                  </a:solidFill>
                </a:rPr>
                <a:t>CENTRAL &amp; SOUTH </a:t>
              </a:r>
              <a:r>
                <a:rPr lang="en-GB" sz="1000" b="1" dirty="0">
                  <a:solidFill>
                    <a:srgbClr val="2F283C"/>
                  </a:solidFill>
                </a:rPr>
                <a:t>AMERICA</a:t>
              </a:r>
              <a:endParaRPr lang="en-GB" sz="1000" b="1" dirty="0">
                <a:solidFill>
                  <a:srgbClr val="00DEA5">
                    <a:lumMod val="75000"/>
                  </a:srgbClr>
                </a:solidFill>
              </a:endParaRPr>
            </a:p>
            <a:p>
              <a:pPr>
                <a:lnSpc>
                  <a:spcPts val="900"/>
                </a:lnSpc>
                <a:spcBef>
                  <a:spcPts val="600"/>
                </a:spcBef>
              </a:pPr>
              <a:r>
                <a:rPr lang="en-GB" sz="1000" b="1" dirty="0" smtClean="0">
                  <a:solidFill>
                    <a:srgbClr val="00DEA5">
                      <a:lumMod val="75000"/>
                    </a:srgbClr>
                  </a:solidFill>
                </a:rPr>
                <a:t>Bogota</a:t>
              </a:r>
              <a:endParaRPr lang="en-GB" sz="1000" b="1" dirty="0">
                <a:solidFill>
                  <a:srgbClr val="00DEA5">
                    <a:lumMod val="75000"/>
                  </a:srgbClr>
                </a:solidFill>
              </a:endParaRPr>
            </a:p>
            <a:p>
              <a:pPr>
                <a:lnSpc>
                  <a:spcPts val="900"/>
                </a:lnSpc>
              </a:pPr>
              <a:r>
                <a:rPr lang="en-GB" sz="1000" dirty="0" smtClean="0">
                  <a:solidFill>
                    <a:srgbClr val="656565"/>
                  </a:solidFill>
                </a:rPr>
                <a:t>Calle </a:t>
              </a:r>
              <a:r>
                <a:rPr lang="en-GB" sz="1000" dirty="0">
                  <a:solidFill>
                    <a:srgbClr val="656565"/>
                  </a:solidFill>
                </a:rPr>
                <a:t>71, 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No 5-23 Suite 501 D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+571 3470749</a:t>
              </a:r>
            </a:p>
            <a:p>
              <a:pPr>
                <a:lnSpc>
                  <a:spcPts val="900"/>
                </a:lnSpc>
                <a:spcBef>
                  <a:spcPts val="300"/>
                </a:spcBef>
              </a:pPr>
              <a:r>
                <a:rPr lang="en-GB" sz="1000" b="1" dirty="0" smtClean="0">
                  <a:solidFill>
                    <a:srgbClr val="00DEA5">
                      <a:lumMod val="75000"/>
                    </a:srgbClr>
                  </a:solidFill>
                </a:rPr>
                <a:t>Buenos </a:t>
              </a:r>
              <a:r>
                <a:rPr lang="en-GB" sz="1000" b="1" dirty="0">
                  <a:solidFill>
                    <a:srgbClr val="00DEA5">
                      <a:lumMod val="75000"/>
                    </a:srgbClr>
                  </a:solidFill>
                </a:rPr>
                <a:t>Aires</a:t>
              </a:r>
            </a:p>
            <a:p>
              <a:pPr>
                <a:lnSpc>
                  <a:spcPts val="900"/>
                </a:lnSpc>
              </a:pPr>
              <a:r>
                <a:rPr lang="en-GB" sz="1000" dirty="0">
                  <a:solidFill>
                    <a:srgbClr val="656565"/>
                  </a:solidFill>
                </a:rPr>
                <a:t>Basavibaso 1328, 2nd Floor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Off 206, Buenos Aires, 1006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CA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Argentina</a:t>
              </a:r>
            </a:p>
            <a:p>
              <a:pPr>
                <a:lnSpc>
                  <a:spcPts val="900"/>
                </a:lnSpc>
              </a:pPr>
              <a:r>
                <a:rPr lang="en-GB" sz="1000" dirty="0">
                  <a:solidFill>
                    <a:srgbClr val="656565"/>
                  </a:solidFill>
                </a:rPr>
                <a:t>+54 11 4311 5874</a:t>
              </a:r>
              <a:r>
                <a:rPr lang="en-GB" dirty="0">
                  <a:solidFill>
                    <a:srgbClr val="6B97A4"/>
                  </a:solidFill>
                  <a:latin typeface="Rubik"/>
                </a:rPr>
                <a:t> </a:t>
              </a:r>
            </a:p>
            <a:p>
              <a:pPr>
                <a:lnSpc>
                  <a:spcPts val="900"/>
                </a:lnSpc>
                <a:spcBef>
                  <a:spcPts val="300"/>
                </a:spcBef>
              </a:pPr>
              <a:r>
                <a:rPr lang="en-GB" sz="1000" b="1" dirty="0">
                  <a:solidFill>
                    <a:srgbClr val="00DEA5">
                      <a:lumMod val="75000"/>
                    </a:srgbClr>
                  </a:solidFill>
                </a:rPr>
                <a:t>Mexico City</a:t>
              </a:r>
            </a:p>
            <a:p>
              <a:pPr>
                <a:lnSpc>
                  <a:spcPts val="900"/>
                </a:lnSpc>
              </a:pPr>
              <a:r>
                <a:rPr lang="en-GB" sz="1000" dirty="0">
                  <a:solidFill>
                    <a:srgbClr val="656565"/>
                  </a:solidFill>
                </a:rPr>
                <a:t>Mote Pelvoux 111-2 Piso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Lomas de Chapultepec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Mexico D.F, 11000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Mexico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+52 55 5284 2945</a:t>
              </a:r>
            </a:p>
            <a:p>
              <a:pPr>
                <a:lnSpc>
                  <a:spcPts val="900"/>
                </a:lnSpc>
                <a:spcBef>
                  <a:spcPts val="300"/>
                </a:spcBef>
              </a:pPr>
              <a:r>
                <a:rPr lang="en-GB" sz="1000" b="1" dirty="0">
                  <a:solidFill>
                    <a:srgbClr val="00DEA5">
                      <a:lumMod val="75000"/>
                    </a:srgbClr>
                  </a:solidFill>
                </a:rPr>
                <a:t>Sao Paulo</a:t>
              </a:r>
            </a:p>
            <a:p>
              <a:pPr>
                <a:lnSpc>
                  <a:spcPts val="900"/>
                </a:lnSpc>
              </a:pPr>
              <a:r>
                <a:rPr lang="en-GB" sz="1000" dirty="0">
                  <a:solidFill>
                    <a:srgbClr val="656565"/>
                  </a:solidFill>
                </a:rPr>
                <a:t>Rua Juranda, 199 – Vila Madalena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Sao Paulo – SP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05434-000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Brazil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+55 11 </a:t>
              </a:r>
              <a:r>
                <a:rPr lang="en-GB" sz="1000" dirty="0" smtClean="0">
                  <a:solidFill>
                    <a:srgbClr val="656565"/>
                  </a:solidFill>
                </a:rPr>
                <a:t>3812-5302</a:t>
              </a:r>
              <a:endParaRPr lang="en-GB" sz="1000" dirty="0">
                <a:solidFill>
                  <a:srgbClr val="656565"/>
                </a:solidFill>
              </a:endParaRPr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3550169" y="4567243"/>
              <a:ext cx="1785966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GB" sz="1000" b="1" dirty="0">
                  <a:solidFill>
                    <a:srgbClr val="2F283C"/>
                  </a:solidFill>
                </a:rPr>
                <a:t>MIDDLE EAST</a:t>
              </a:r>
              <a:endParaRPr lang="en-GB" sz="1000" b="1" dirty="0">
                <a:solidFill>
                  <a:srgbClr val="00DEA5">
                    <a:lumMod val="75000"/>
                  </a:srgbClr>
                </a:solidFill>
              </a:endParaRPr>
            </a:p>
            <a:p>
              <a:pPr>
                <a:lnSpc>
                  <a:spcPts val="900"/>
                </a:lnSpc>
                <a:spcBef>
                  <a:spcPts val="600"/>
                </a:spcBef>
              </a:pPr>
              <a:r>
                <a:rPr lang="en-GB" sz="1000" b="1" dirty="0">
                  <a:solidFill>
                    <a:srgbClr val="00DEA5">
                      <a:lumMod val="75000"/>
                    </a:srgbClr>
                  </a:solidFill>
                </a:rPr>
                <a:t>Dubai</a:t>
              </a:r>
            </a:p>
            <a:p>
              <a:pPr>
                <a:lnSpc>
                  <a:spcPts val="900"/>
                </a:lnSpc>
              </a:pPr>
              <a:r>
                <a:rPr lang="en-GB" sz="1000" dirty="0">
                  <a:solidFill>
                    <a:srgbClr val="656565"/>
                  </a:solidFill>
                </a:rPr>
                <a:t>Dubai Media City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Building 7, Floor 3, Office 308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PO Box 502635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Dubai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United Arab Emirates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+971 4391 3049</a:t>
              </a:r>
            </a:p>
          </p:txBody>
        </p:sp>
      </p:grpSp>
      <p:sp>
        <p:nvSpPr>
          <p:cNvPr id="40" name="39 Rectángulo"/>
          <p:cNvSpPr/>
          <p:nvPr/>
        </p:nvSpPr>
        <p:spPr>
          <a:xfrm>
            <a:off x="5426649" y="1408775"/>
            <a:ext cx="1928826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2F283C"/>
                </a:solidFill>
              </a:rPr>
              <a:t>ASIA</a:t>
            </a: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Beijing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Room 2301 Bulding 4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Wanda Plaza, No 93 Jianguo Road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Chaoyang District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Beijing 100026, PR China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+ 86 10 6581 1794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+86 10 5820 4077</a:t>
            </a:r>
            <a:r>
              <a:rPr lang="en-GB" sz="1000" dirty="0">
                <a:solidFill>
                  <a:srgbClr val="000000"/>
                </a:solidFill>
              </a:rPr>
              <a:t> 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Hyderabad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KRISHE SAPPHIRE,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MSR Block, 3rd Floor,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Madhapur, Hyderabad-500081,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Telangana, India.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+91 40 6616 6700</a:t>
            </a:r>
            <a:r>
              <a:rPr lang="en-GB" sz="1000" dirty="0">
                <a:solidFill>
                  <a:srgbClr val="000000"/>
                </a:solidFill>
              </a:rPr>
              <a:t> 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Hong Kong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1008 Shatin Galleria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18-24 Shan Mei Street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Fo Tan, New Territories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Hong Kong S.A.R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+852 2690 5200 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+852 2690 5230</a:t>
            </a:r>
            <a:r>
              <a:rPr lang="en-GB" sz="1000" dirty="0">
                <a:solidFill>
                  <a:srgbClr val="000000"/>
                </a:solidFill>
              </a:rPr>
              <a:t> 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Seoul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24th floor, City Air Tower,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Teheranro 87gil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36, Samsung Dong,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Gangnam Gu, Seoul,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Republic Of Korea 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(Postcode 06164)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T: +82 2 2016 6070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M: +82 10 8976 2437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F: +82 2 2016 5411</a:t>
            </a:r>
          </a:p>
          <a:p>
            <a:pPr>
              <a:lnSpc>
                <a:spcPts val="900"/>
              </a:lnSpc>
              <a:spcBef>
                <a:spcPts val="300"/>
              </a:spcBef>
            </a:pPr>
            <a:r>
              <a:rPr lang="en-GB" sz="1000" b="1" dirty="0">
                <a:solidFill>
                  <a:srgbClr val="00DEA5">
                    <a:lumMod val="75000"/>
                  </a:srgbClr>
                </a:solidFill>
              </a:rPr>
              <a:t>Shanghai</a:t>
            </a:r>
          </a:p>
          <a:p>
            <a:pPr>
              <a:lnSpc>
                <a:spcPts val="900"/>
              </a:lnSpc>
            </a:pPr>
            <a:r>
              <a:rPr lang="en-GB" sz="1000" dirty="0">
                <a:solidFill>
                  <a:srgbClr val="656565"/>
                </a:solidFill>
              </a:rPr>
              <a:t>Room 408, Jing'an China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Tower No: 1701,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West Bejing Road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Jing'an District, 200040,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Shanghai, PR China </a:t>
            </a:r>
            <a:br>
              <a:rPr lang="en-GB" sz="1000" dirty="0">
                <a:solidFill>
                  <a:srgbClr val="656565"/>
                </a:solidFill>
              </a:rPr>
            </a:br>
            <a:r>
              <a:rPr lang="en-GB" sz="1000" dirty="0">
                <a:solidFill>
                  <a:srgbClr val="656565"/>
                </a:solidFill>
              </a:rPr>
              <a:t>+86 21 5157 2275(6</a:t>
            </a:r>
            <a:r>
              <a:rPr lang="en-GB" sz="1000" dirty="0">
                <a:solidFill>
                  <a:srgbClr val="000000"/>
                </a:solidFill>
              </a:rPr>
              <a:t>)</a:t>
            </a:r>
          </a:p>
        </p:txBody>
      </p:sp>
      <p:grpSp>
        <p:nvGrpSpPr>
          <p:cNvPr id="34" name="33 Grupo"/>
          <p:cNvGrpSpPr/>
          <p:nvPr/>
        </p:nvGrpSpPr>
        <p:grpSpPr>
          <a:xfrm>
            <a:off x="7422148" y="1408775"/>
            <a:ext cx="1571604" cy="4121030"/>
            <a:chOff x="7493586" y="1451110"/>
            <a:chExt cx="1571604" cy="4121030"/>
          </a:xfrm>
        </p:grpSpPr>
        <p:sp>
          <p:nvSpPr>
            <p:cNvPr id="41" name="40 Rectángulo"/>
            <p:cNvSpPr/>
            <p:nvPr/>
          </p:nvSpPr>
          <p:spPr>
            <a:xfrm>
              <a:off x="7493586" y="3517731"/>
              <a:ext cx="1500230" cy="2054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  <a:spcBef>
                  <a:spcPts val="300"/>
                </a:spcBef>
              </a:pPr>
              <a:r>
                <a:rPr lang="en-GB" sz="1000" b="1" dirty="0">
                  <a:solidFill>
                    <a:srgbClr val="2F283C"/>
                  </a:solidFill>
                </a:rPr>
                <a:t>AUSTRALIA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</a:pPr>
              <a:r>
                <a:rPr lang="en-GB" sz="1000" b="1" dirty="0">
                  <a:solidFill>
                    <a:srgbClr val="00DEA5">
                      <a:lumMod val="75000"/>
                    </a:srgbClr>
                  </a:solidFill>
                </a:rPr>
                <a:t>Melbourne</a:t>
              </a:r>
            </a:p>
            <a:p>
              <a:pPr>
                <a:lnSpc>
                  <a:spcPts val="900"/>
                </a:lnSpc>
              </a:pPr>
              <a:r>
                <a:rPr lang="en-GB" sz="1000" dirty="0">
                  <a:solidFill>
                    <a:srgbClr val="656565"/>
                  </a:solidFill>
                </a:rPr>
                <a:t>Suite 1608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Exchange Tower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Business Centre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530 Little Collins Street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Melbourne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3000, Victoria, Australia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+61 3 9909 7757 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+61 3 9909 7759 </a:t>
              </a:r>
            </a:p>
            <a:p>
              <a:pPr>
                <a:lnSpc>
                  <a:spcPts val="900"/>
                </a:lnSpc>
                <a:spcBef>
                  <a:spcPts val="300"/>
                </a:spcBef>
              </a:pPr>
              <a:r>
                <a:rPr lang="en-GB" sz="1000" b="1" dirty="0">
                  <a:solidFill>
                    <a:srgbClr val="00DEA5">
                      <a:lumMod val="75000"/>
                    </a:srgbClr>
                  </a:solidFill>
                </a:rPr>
                <a:t>Sydney</a:t>
              </a:r>
            </a:p>
            <a:p>
              <a:pPr>
                <a:lnSpc>
                  <a:spcPts val="900"/>
                </a:lnSpc>
              </a:pPr>
              <a:r>
                <a:rPr lang="en-GB" sz="1000" dirty="0">
                  <a:solidFill>
                    <a:srgbClr val="656565"/>
                  </a:solidFill>
                </a:rPr>
                <a:t>Suite 602, level 6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45 Clarence St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Sydney 2000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Australia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+61 2 8076 8815</a:t>
              </a:r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7493586" y="1451110"/>
              <a:ext cx="1571604" cy="1977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  <a:spcBef>
                  <a:spcPts val="300"/>
                </a:spcBef>
              </a:pPr>
              <a:r>
                <a:rPr lang="en-GB" sz="1000" b="1" dirty="0">
                  <a:solidFill>
                    <a:srgbClr val="00DEA5">
                      <a:lumMod val="75000"/>
                    </a:srgbClr>
                  </a:solidFill>
                </a:rPr>
                <a:t>Singapore</a:t>
              </a:r>
            </a:p>
            <a:p>
              <a:pPr>
                <a:lnSpc>
                  <a:spcPts val="900"/>
                </a:lnSpc>
              </a:pPr>
              <a:r>
                <a:rPr lang="en-GB" sz="1000" dirty="0">
                  <a:solidFill>
                    <a:srgbClr val="656565"/>
                  </a:solidFill>
                </a:rPr>
                <a:t>1 Finlayson Green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#09-10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049246 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Singapore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+65 6383 4688 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+65 6383 5433 </a:t>
              </a:r>
            </a:p>
            <a:p>
              <a:pPr>
                <a:lnSpc>
                  <a:spcPts val="900"/>
                </a:lnSpc>
                <a:spcBef>
                  <a:spcPts val="300"/>
                </a:spcBef>
              </a:pPr>
              <a:r>
                <a:rPr lang="en-GB" sz="1000" b="1" dirty="0">
                  <a:solidFill>
                    <a:srgbClr val="00DEA5">
                      <a:lumMod val="75000"/>
                    </a:srgbClr>
                  </a:solidFill>
                </a:rPr>
                <a:t>Tokyo</a:t>
              </a:r>
            </a:p>
            <a:p>
              <a:pPr>
                <a:lnSpc>
                  <a:spcPts val="900"/>
                </a:lnSpc>
              </a:pPr>
              <a:r>
                <a:rPr lang="en-GB" sz="1000" dirty="0">
                  <a:solidFill>
                    <a:srgbClr val="656565"/>
                  </a:solidFill>
                </a:rPr>
                <a:t>Level 3,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Sanno Park Tower,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2-11-1 Nagata-cho, </a:t>
              </a:r>
            </a:p>
            <a:p>
              <a:pPr>
                <a:lnSpc>
                  <a:spcPts val="900"/>
                </a:lnSpc>
              </a:pPr>
              <a:r>
                <a:rPr lang="en-GB" sz="1000" dirty="0">
                  <a:solidFill>
                    <a:srgbClr val="656565"/>
                  </a:solidFill>
                </a:rPr>
                <a:t>Chiyoda-ku,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Tokyo, 100-6162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Japan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T: +81 3 6205 3511 </a:t>
              </a:r>
              <a:br>
                <a:rPr lang="en-GB" sz="1000" dirty="0">
                  <a:solidFill>
                    <a:srgbClr val="656565"/>
                  </a:solidFill>
                </a:rPr>
              </a:br>
              <a:r>
                <a:rPr lang="en-GB" sz="1000" dirty="0">
                  <a:solidFill>
                    <a:srgbClr val="656565"/>
                  </a:solidFill>
                </a:rPr>
                <a:t>F: +81 3 6205 3521</a:t>
              </a:r>
            </a:p>
          </p:txBody>
        </p:sp>
      </p:grpSp>
      <p:sp>
        <p:nvSpPr>
          <p:cNvPr id="20" name="Text Placeholder 8"/>
          <p:cNvSpPr txBox="1">
            <a:spLocks/>
          </p:cNvSpPr>
          <p:nvPr/>
        </p:nvSpPr>
        <p:spPr>
          <a:xfrm>
            <a:off x="0" y="6219585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200" b="0" i="0" kern="120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2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Appendix</a:t>
            </a:r>
          </a:p>
          <a:p>
            <a:endParaRPr lang="en-GB" dirty="0"/>
          </a:p>
          <a:p>
            <a:r>
              <a:rPr lang="en-GB" i="1" dirty="0" smtClean="0"/>
              <a:t>GlobalData story</a:t>
            </a:r>
            <a:endParaRPr lang="en-GB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00DEA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dirty="0">
              <a:solidFill>
                <a:srgbClr val="00DE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IN" dirty="0">
                <a:latin typeface="Calibri" panose="020F0502020204030204" pitchFamily="34" charset="0"/>
              </a:rPr>
              <a:t>Pace of technology adoption is faster than ever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1" name="Freeform 90"/>
          <p:cNvSpPr/>
          <p:nvPr/>
        </p:nvSpPr>
        <p:spPr>
          <a:xfrm>
            <a:off x="1180819" y="1056306"/>
            <a:ext cx="1944323" cy="739701"/>
          </a:xfrm>
          <a:custGeom>
            <a:avLst/>
            <a:gdLst>
              <a:gd name="connsiteX0" fmla="*/ 0 w 6557795"/>
              <a:gd name="connsiteY0" fmla="*/ 0 h 336933"/>
              <a:gd name="connsiteX1" fmla="*/ 6557795 w 6557795"/>
              <a:gd name="connsiteY1" fmla="*/ 0 h 336933"/>
              <a:gd name="connsiteX2" fmla="*/ 6557795 w 6557795"/>
              <a:gd name="connsiteY2" fmla="*/ 336933 h 336933"/>
              <a:gd name="connsiteX3" fmla="*/ 0 w 6557795"/>
              <a:gd name="connsiteY3" fmla="*/ 336933 h 336933"/>
              <a:gd name="connsiteX4" fmla="*/ 0 w 6557795"/>
              <a:gd name="connsiteY4" fmla="*/ 0 h 33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7795" h="336933">
                <a:moveTo>
                  <a:pt x="0" y="0"/>
                </a:moveTo>
                <a:lnTo>
                  <a:pt x="6557795" y="0"/>
                </a:lnTo>
                <a:lnTo>
                  <a:pt x="6557795" y="336933"/>
                </a:lnTo>
                <a:lnTo>
                  <a:pt x="0" y="3369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solidFill>
                  <a:srgbClr val="2F283C"/>
                </a:solidFill>
                <a:latin typeface="Calibri" panose="020F0502020204030204" pitchFamily="34" charset="0"/>
              </a:rPr>
              <a:t>Global Crypto Currency market </a:t>
            </a:r>
            <a:r>
              <a:rPr lang="en-US" sz="1400" b="1" dirty="0" smtClean="0">
                <a:solidFill>
                  <a:srgbClr val="2F283C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srgbClr val="2F283C"/>
                </a:solidFill>
                <a:latin typeface="Calibri" panose="020F0502020204030204" pitchFamily="34" charset="0"/>
              </a:rPr>
              <a:t>is </a:t>
            </a:r>
            <a:r>
              <a:rPr lang="en-US" sz="1400" dirty="0">
                <a:solidFill>
                  <a:srgbClr val="2F283C"/>
                </a:solidFill>
                <a:latin typeface="Calibri" panose="020F0502020204030204" pitchFamily="34" charset="0"/>
              </a:rPr>
              <a:t>now </a:t>
            </a:r>
            <a:r>
              <a:rPr lang="en-US" sz="1400" dirty="0" smtClean="0">
                <a:solidFill>
                  <a:srgbClr val="2F283C"/>
                </a:solidFill>
                <a:latin typeface="Calibri" panose="020F0502020204030204" pitchFamily="34" charset="0"/>
              </a:rPr>
              <a:t>worth more </a:t>
            </a:r>
            <a:r>
              <a:rPr lang="en-US" sz="1400" dirty="0">
                <a:solidFill>
                  <a:srgbClr val="2F283C"/>
                </a:solidFill>
                <a:latin typeface="Calibri" panose="020F0502020204030204" pitchFamily="34" charset="0"/>
              </a:rPr>
              <a:t>than </a:t>
            </a:r>
            <a:r>
              <a:rPr lang="en-US" sz="1400" dirty="0" smtClean="0">
                <a:solidFill>
                  <a:srgbClr val="2F283C"/>
                </a:solidFill>
                <a:latin typeface="Calibri" panose="020F0502020204030204" pitchFamily="34" charset="0"/>
              </a:rPr>
              <a:t>$500bn</a:t>
            </a:r>
            <a:endParaRPr lang="en-US" sz="1400" dirty="0">
              <a:solidFill>
                <a:srgbClr val="2F283C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1180819" y="2069096"/>
            <a:ext cx="1944323" cy="700852"/>
          </a:xfrm>
          <a:custGeom>
            <a:avLst/>
            <a:gdLst>
              <a:gd name="connsiteX0" fmla="*/ 0 w 6557795"/>
              <a:gd name="connsiteY0" fmla="*/ 0 h 336933"/>
              <a:gd name="connsiteX1" fmla="*/ 6557795 w 6557795"/>
              <a:gd name="connsiteY1" fmla="*/ 0 h 336933"/>
              <a:gd name="connsiteX2" fmla="*/ 6557795 w 6557795"/>
              <a:gd name="connsiteY2" fmla="*/ 336933 h 336933"/>
              <a:gd name="connsiteX3" fmla="*/ 0 w 6557795"/>
              <a:gd name="connsiteY3" fmla="*/ 336933 h 336933"/>
              <a:gd name="connsiteX4" fmla="*/ 0 w 6557795"/>
              <a:gd name="connsiteY4" fmla="*/ 0 h 33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7795" h="336933">
                <a:moveTo>
                  <a:pt x="0" y="0"/>
                </a:moveTo>
                <a:lnTo>
                  <a:pt x="6557795" y="0"/>
                </a:lnTo>
                <a:lnTo>
                  <a:pt x="6557795" y="336933"/>
                </a:lnTo>
                <a:lnTo>
                  <a:pt x="0" y="3369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</a:rPr>
              <a:t>Over 50 </a:t>
            </a:r>
            <a:r>
              <a:rPr lang="en-US" sz="1400" dirty="0" smtClean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</a:rPr>
              <a:t>billion </a:t>
            </a:r>
            <a:r>
              <a:rPr lang="en-US" sz="1400" b="1" dirty="0" smtClean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</a:rPr>
              <a:t>connected devices</a:t>
            </a:r>
            <a:br>
              <a:rPr lang="en-US" sz="1400" b="1" dirty="0" smtClean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</a:rPr>
            </a:br>
            <a:r>
              <a:rPr lang="en-US" sz="1400" dirty="0" smtClean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</a:rPr>
              <a:t>will </a:t>
            </a:r>
            <a:r>
              <a:rPr lang="en-US" sz="1400" dirty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</a:rPr>
              <a:t>exist in 2025 </a:t>
            </a:r>
          </a:p>
        </p:txBody>
      </p:sp>
      <p:sp>
        <p:nvSpPr>
          <p:cNvPr id="93" name="Freeform 92"/>
          <p:cNvSpPr/>
          <p:nvPr/>
        </p:nvSpPr>
        <p:spPr>
          <a:xfrm>
            <a:off x="1180819" y="3043037"/>
            <a:ext cx="1944323" cy="733852"/>
          </a:xfrm>
          <a:custGeom>
            <a:avLst/>
            <a:gdLst>
              <a:gd name="connsiteX0" fmla="*/ 0 w 6557795"/>
              <a:gd name="connsiteY0" fmla="*/ 0 h 336933"/>
              <a:gd name="connsiteX1" fmla="*/ 6557795 w 6557795"/>
              <a:gd name="connsiteY1" fmla="*/ 0 h 336933"/>
              <a:gd name="connsiteX2" fmla="*/ 6557795 w 6557795"/>
              <a:gd name="connsiteY2" fmla="*/ 336933 h 336933"/>
              <a:gd name="connsiteX3" fmla="*/ 0 w 6557795"/>
              <a:gd name="connsiteY3" fmla="*/ 336933 h 336933"/>
              <a:gd name="connsiteX4" fmla="*/ 0 w 6557795"/>
              <a:gd name="connsiteY4" fmla="*/ 0 h 33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7795" h="336933">
                <a:moveTo>
                  <a:pt x="0" y="0"/>
                </a:moveTo>
                <a:lnTo>
                  <a:pt x="6557795" y="0"/>
                </a:lnTo>
                <a:lnTo>
                  <a:pt x="6557795" y="336933"/>
                </a:lnTo>
                <a:lnTo>
                  <a:pt x="0" y="3369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solidFill>
                  <a:srgbClr val="583471"/>
                </a:solidFill>
                <a:latin typeface="Calibri" panose="020F0502020204030204" pitchFamily="34" charset="0"/>
              </a:rPr>
              <a:t>The global </a:t>
            </a:r>
            <a:r>
              <a:rPr lang="en-US" sz="1400" b="1" dirty="0" smtClean="0">
                <a:solidFill>
                  <a:srgbClr val="583471"/>
                </a:solidFill>
                <a:latin typeface="Calibri" panose="020F0502020204030204" pitchFamily="34" charset="0"/>
              </a:rPr>
              <a:t>mobile</a:t>
            </a:r>
            <a:br>
              <a:rPr lang="en-US" sz="1400" b="1" dirty="0" smtClean="0">
                <a:solidFill>
                  <a:srgbClr val="583471"/>
                </a:solidFill>
                <a:latin typeface="Calibri" panose="020F0502020204030204" pitchFamily="34" charset="0"/>
              </a:rPr>
            </a:br>
            <a:r>
              <a:rPr lang="en-US" sz="1400" b="1" dirty="0" smtClean="0">
                <a:solidFill>
                  <a:srgbClr val="583471"/>
                </a:solidFill>
                <a:latin typeface="Calibri" panose="020F0502020204030204" pitchFamily="34" charset="0"/>
              </a:rPr>
              <a:t>wallet </a:t>
            </a:r>
            <a:r>
              <a:rPr lang="en-US" sz="1400" b="1" dirty="0">
                <a:solidFill>
                  <a:srgbClr val="583471"/>
                </a:solidFill>
                <a:latin typeface="Calibri" panose="020F0502020204030204" pitchFamily="34" charset="0"/>
              </a:rPr>
              <a:t>market </a:t>
            </a:r>
            <a:r>
              <a:rPr lang="en-US" sz="1400" dirty="0">
                <a:solidFill>
                  <a:srgbClr val="583471"/>
                </a:solidFill>
                <a:latin typeface="Calibri" panose="020F0502020204030204" pitchFamily="34" charset="0"/>
              </a:rPr>
              <a:t>is expected to </a:t>
            </a:r>
            <a:r>
              <a:rPr lang="en-US" sz="1400" dirty="0" smtClean="0">
                <a:solidFill>
                  <a:srgbClr val="583471"/>
                </a:solidFill>
                <a:latin typeface="Calibri" panose="020F0502020204030204" pitchFamily="34" charset="0"/>
              </a:rPr>
              <a:t>cross</a:t>
            </a:r>
            <a:br>
              <a:rPr lang="en-US" sz="1400" dirty="0" smtClean="0">
                <a:solidFill>
                  <a:srgbClr val="583471"/>
                </a:solidFill>
                <a:latin typeface="Calibri" panose="020F0502020204030204" pitchFamily="34" charset="0"/>
              </a:rPr>
            </a:br>
            <a:r>
              <a:rPr lang="en-US" sz="1400" dirty="0" smtClean="0">
                <a:solidFill>
                  <a:srgbClr val="583471"/>
                </a:solidFill>
                <a:latin typeface="Calibri" panose="020F0502020204030204" pitchFamily="34" charset="0"/>
              </a:rPr>
              <a:t>$</a:t>
            </a:r>
            <a:r>
              <a:rPr lang="en-US" sz="1400" dirty="0">
                <a:solidFill>
                  <a:srgbClr val="583471"/>
                </a:solidFill>
                <a:latin typeface="Calibri" panose="020F0502020204030204" pitchFamily="34" charset="0"/>
              </a:rPr>
              <a:t>7.5 trillion by 2025</a:t>
            </a:r>
          </a:p>
        </p:txBody>
      </p:sp>
      <p:sp>
        <p:nvSpPr>
          <p:cNvPr id="94" name="Freeform 93"/>
          <p:cNvSpPr/>
          <p:nvPr/>
        </p:nvSpPr>
        <p:spPr>
          <a:xfrm>
            <a:off x="1180819" y="4049978"/>
            <a:ext cx="1944323" cy="745296"/>
          </a:xfrm>
          <a:custGeom>
            <a:avLst/>
            <a:gdLst>
              <a:gd name="connsiteX0" fmla="*/ 0 w 6557795"/>
              <a:gd name="connsiteY0" fmla="*/ 0 h 336933"/>
              <a:gd name="connsiteX1" fmla="*/ 6557795 w 6557795"/>
              <a:gd name="connsiteY1" fmla="*/ 0 h 336933"/>
              <a:gd name="connsiteX2" fmla="*/ 6557795 w 6557795"/>
              <a:gd name="connsiteY2" fmla="*/ 336933 h 336933"/>
              <a:gd name="connsiteX3" fmla="*/ 0 w 6557795"/>
              <a:gd name="connsiteY3" fmla="*/ 336933 h 336933"/>
              <a:gd name="connsiteX4" fmla="*/ 0 w 6557795"/>
              <a:gd name="connsiteY4" fmla="*/ 0 h 33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7795" h="336933">
                <a:moveTo>
                  <a:pt x="0" y="0"/>
                </a:moveTo>
                <a:lnTo>
                  <a:pt x="6557795" y="0"/>
                </a:lnTo>
                <a:lnTo>
                  <a:pt x="6557795" y="336933"/>
                </a:lnTo>
                <a:lnTo>
                  <a:pt x="0" y="3369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rgbClr val="C21383"/>
                </a:solidFill>
                <a:latin typeface="Calibri" panose="020F0502020204030204" pitchFamily="34" charset="0"/>
              </a:rPr>
              <a:t>Over one million businesses will </a:t>
            </a:r>
            <a:r>
              <a:rPr lang="en-US" sz="1400" dirty="0" smtClean="0">
                <a:solidFill>
                  <a:srgbClr val="C21383"/>
                </a:solidFill>
                <a:latin typeface="Calibri" panose="020F0502020204030204" pitchFamily="34" charset="0"/>
              </a:rPr>
              <a:t>adopt</a:t>
            </a:r>
            <a:br>
              <a:rPr lang="en-US" sz="1400" dirty="0" smtClean="0">
                <a:solidFill>
                  <a:srgbClr val="C21383"/>
                </a:solidFill>
                <a:latin typeface="Calibri" panose="020F0502020204030204" pitchFamily="34" charset="0"/>
              </a:rPr>
            </a:br>
            <a:r>
              <a:rPr lang="en-US" sz="1400" b="1" dirty="0" smtClean="0">
                <a:solidFill>
                  <a:srgbClr val="C21383"/>
                </a:solidFill>
                <a:latin typeface="Calibri" panose="020F0502020204030204" pitchFamily="34" charset="0"/>
              </a:rPr>
              <a:t>AI technologies </a:t>
            </a:r>
            <a:r>
              <a:rPr lang="en-US" sz="1400" dirty="0" smtClean="0">
                <a:solidFill>
                  <a:srgbClr val="C21383"/>
                </a:solidFill>
                <a:latin typeface="Calibri" panose="020F0502020204030204" pitchFamily="34" charset="0"/>
              </a:rPr>
              <a:t>by </a:t>
            </a:r>
            <a:r>
              <a:rPr lang="en-US" sz="1400" dirty="0">
                <a:solidFill>
                  <a:srgbClr val="C21383"/>
                </a:solidFill>
                <a:latin typeface="Calibri" panose="020F0502020204030204" pitchFamily="34" charset="0"/>
              </a:rPr>
              <a:t>2025</a:t>
            </a:r>
          </a:p>
        </p:txBody>
      </p:sp>
      <p:sp>
        <p:nvSpPr>
          <p:cNvPr id="95" name="Freeform 94"/>
          <p:cNvSpPr/>
          <p:nvPr/>
        </p:nvSpPr>
        <p:spPr>
          <a:xfrm>
            <a:off x="1180819" y="5065203"/>
            <a:ext cx="1944323" cy="713631"/>
          </a:xfrm>
          <a:custGeom>
            <a:avLst/>
            <a:gdLst>
              <a:gd name="connsiteX0" fmla="*/ 0 w 6557795"/>
              <a:gd name="connsiteY0" fmla="*/ 0 h 336933"/>
              <a:gd name="connsiteX1" fmla="*/ 6557795 w 6557795"/>
              <a:gd name="connsiteY1" fmla="*/ 0 h 336933"/>
              <a:gd name="connsiteX2" fmla="*/ 6557795 w 6557795"/>
              <a:gd name="connsiteY2" fmla="*/ 336933 h 336933"/>
              <a:gd name="connsiteX3" fmla="*/ 0 w 6557795"/>
              <a:gd name="connsiteY3" fmla="*/ 336933 h 336933"/>
              <a:gd name="connsiteX4" fmla="*/ 0 w 6557795"/>
              <a:gd name="connsiteY4" fmla="*/ 0 h 33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7795" h="336933">
                <a:moveTo>
                  <a:pt x="0" y="0"/>
                </a:moveTo>
                <a:lnTo>
                  <a:pt x="6557795" y="0"/>
                </a:lnTo>
                <a:lnTo>
                  <a:pt x="6557795" y="336933"/>
                </a:lnTo>
                <a:lnTo>
                  <a:pt x="0" y="3369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rgbClr val="00B0AC"/>
                </a:solidFill>
                <a:latin typeface="Calibri" panose="020F0502020204030204" pitchFamily="34" charset="0"/>
              </a:rPr>
              <a:t>More than 3 mn </a:t>
            </a:r>
            <a:r>
              <a:rPr lang="en-US" sz="1400" b="1" dirty="0">
                <a:solidFill>
                  <a:srgbClr val="00B0AC"/>
                </a:solidFill>
                <a:latin typeface="Calibri" panose="020F0502020204030204" pitchFamily="34" charset="0"/>
              </a:rPr>
              <a:t>Industrial </a:t>
            </a:r>
            <a:r>
              <a:rPr lang="en-US" sz="1400" b="1" dirty="0" smtClean="0">
                <a:solidFill>
                  <a:srgbClr val="00B0AC"/>
                </a:solidFill>
                <a:latin typeface="Calibri" panose="020F0502020204030204" pitchFamily="34" charset="0"/>
              </a:rPr>
              <a:t>Robots</a:t>
            </a:r>
            <a:br>
              <a:rPr lang="en-US" sz="1400" b="1" dirty="0" smtClean="0">
                <a:solidFill>
                  <a:srgbClr val="00B0AC"/>
                </a:solidFill>
                <a:latin typeface="Calibri" panose="020F0502020204030204" pitchFamily="34" charset="0"/>
              </a:rPr>
            </a:br>
            <a:r>
              <a:rPr lang="en-US" sz="1400" dirty="0" smtClean="0">
                <a:solidFill>
                  <a:srgbClr val="00B0AC"/>
                </a:solidFill>
                <a:latin typeface="Calibri" panose="020F0502020204030204" pitchFamily="34" charset="0"/>
              </a:rPr>
              <a:t>to </a:t>
            </a:r>
            <a:r>
              <a:rPr lang="en-US" sz="1400" dirty="0">
                <a:solidFill>
                  <a:srgbClr val="00B0AC"/>
                </a:solidFill>
                <a:latin typeface="Calibri" panose="020F0502020204030204" pitchFamily="34" charset="0"/>
              </a:rPr>
              <a:t>be </a:t>
            </a:r>
            <a:r>
              <a:rPr lang="en-US" sz="1400" dirty="0" smtClean="0">
                <a:solidFill>
                  <a:srgbClr val="00B0AC"/>
                </a:solidFill>
                <a:latin typeface="Calibri" panose="020F0502020204030204" pitchFamily="34" charset="0"/>
              </a:rPr>
              <a:t>operational</a:t>
            </a:r>
            <a:br>
              <a:rPr lang="en-US" sz="1400" dirty="0" smtClean="0">
                <a:solidFill>
                  <a:srgbClr val="00B0AC"/>
                </a:solidFill>
                <a:latin typeface="Calibri" panose="020F0502020204030204" pitchFamily="34" charset="0"/>
              </a:rPr>
            </a:br>
            <a:r>
              <a:rPr lang="en-US" sz="1400" dirty="0" smtClean="0">
                <a:solidFill>
                  <a:srgbClr val="00B0AC"/>
                </a:solidFill>
                <a:latin typeface="Calibri" panose="020F0502020204030204" pitchFamily="34" charset="0"/>
              </a:rPr>
              <a:t>by </a:t>
            </a:r>
            <a:r>
              <a:rPr lang="en-US" sz="1400" dirty="0">
                <a:solidFill>
                  <a:srgbClr val="00B0AC"/>
                </a:solidFill>
                <a:latin typeface="Calibri" panose="020F0502020204030204" pitchFamily="34" charset="0"/>
              </a:rPr>
              <a:t>2020</a:t>
            </a:r>
          </a:p>
        </p:txBody>
      </p:sp>
      <p:grpSp>
        <p:nvGrpSpPr>
          <p:cNvPr id="96" name="51 Grupo"/>
          <p:cNvGrpSpPr/>
          <p:nvPr/>
        </p:nvGrpSpPr>
        <p:grpSpPr>
          <a:xfrm>
            <a:off x="364778" y="1113428"/>
            <a:ext cx="615572" cy="684963"/>
            <a:chOff x="-2292350" y="661988"/>
            <a:chExt cx="2295525" cy="2554287"/>
          </a:xfrm>
          <a:solidFill>
            <a:schemeClr val="accent2"/>
          </a:solidFill>
        </p:grpSpPr>
        <p:sp>
          <p:nvSpPr>
            <p:cNvPr id="97" name="Freeform 6"/>
            <p:cNvSpPr>
              <a:spLocks noEditPoints="1"/>
            </p:cNvSpPr>
            <p:nvPr/>
          </p:nvSpPr>
          <p:spPr bwMode="auto">
            <a:xfrm>
              <a:off x="-1166813" y="1506538"/>
              <a:ext cx="514350" cy="790575"/>
            </a:xfrm>
            <a:custGeom>
              <a:avLst/>
              <a:gdLst/>
              <a:ahLst/>
              <a:cxnLst>
                <a:cxn ang="0">
                  <a:pos x="114" y="101"/>
                </a:cxn>
                <a:cxn ang="0">
                  <a:pos x="130" y="68"/>
                </a:cxn>
                <a:cxn ang="0">
                  <a:pos x="91" y="23"/>
                </a:cxn>
                <a:cxn ang="0">
                  <a:pos x="91" y="12"/>
                </a:cxn>
                <a:cxn ang="0">
                  <a:pos x="79" y="0"/>
                </a:cxn>
                <a:cxn ang="0">
                  <a:pos x="67" y="12"/>
                </a:cxn>
                <a:cxn ang="0">
                  <a:pos x="67" y="21"/>
                </a:cxn>
                <a:cxn ang="0">
                  <a:pos x="54" y="21"/>
                </a:cxn>
                <a:cxn ang="0">
                  <a:pos x="54" y="12"/>
                </a:cxn>
                <a:cxn ang="0">
                  <a:pos x="42" y="0"/>
                </a:cxn>
                <a:cxn ang="0">
                  <a:pos x="30" y="12"/>
                </a:cxn>
                <a:cxn ang="0">
                  <a:pos x="30" y="21"/>
                </a:cxn>
                <a:cxn ang="0">
                  <a:pos x="12" y="21"/>
                </a:cxn>
                <a:cxn ang="0">
                  <a:pos x="0" y="33"/>
                </a:cxn>
                <a:cxn ang="0">
                  <a:pos x="12" y="45"/>
                </a:cxn>
                <a:cxn ang="0">
                  <a:pos x="22" y="45"/>
                </a:cxn>
                <a:cxn ang="0">
                  <a:pos x="22" y="165"/>
                </a:cxn>
                <a:cxn ang="0">
                  <a:pos x="12" y="165"/>
                </a:cxn>
                <a:cxn ang="0">
                  <a:pos x="0" y="177"/>
                </a:cxn>
                <a:cxn ang="0">
                  <a:pos x="12" y="189"/>
                </a:cxn>
                <a:cxn ang="0">
                  <a:pos x="30" y="189"/>
                </a:cxn>
                <a:cxn ang="0">
                  <a:pos x="30" y="199"/>
                </a:cxn>
                <a:cxn ang="0">
                  <a:pos x="42" y="211"/>
                </a:cxn>
                <a:cxn ang="0">
                  <a:pos x="54" y="199"/>
                </a:cxn>
                <a:cxn ang="0">
                  <a:pos x="54" y="189"/>
                </a:cxn>
                <a:cxn ang="0">
                  <a:pos x="67" y="189"/>
                </a:cxn>
                <a:cxn ang="0">
                  <a:pos x="67" y="199"/>
                </a:cxn>
                <a:cxn ang="0">
                  <a:pos x="79" y="211"/>
                </a:cxn>
                <a:cxn ang="0">
                  <a:pos x="91" y="199"/>
                </a:cxn>
                <a:cxn ang="0">
                  <a:pos x="91" y="188"/>
                </a:cxn>
                <a:cxn ang="0">
                  <a:pos x="137" y="140"/>
                </a:cxn>
                <a:cxn ang="0">
                  <a:pos x="114" y="101"/>
                </a:cxn>
                <a:cxn ang="0">
                  <a:pos x="106" y="68"/>
                </a:cxn>
                <a:cxn ang="0">
                  <a:pos x="76" y="91"/>
                </a:cxn>
                <a:cxn ang="0">
                  <a:pos x="46" y="91"/>
                </a:cxn>
                <a:cxn ang="0">
                  <a:pos x="46" y="91"/>
                </a:cxn>
                <a:cxn ang="0">
                  <a:pos x="46" y="45"/>
                </a:cxn>
                <a:cxn ang="0">
                  <a:pos x="76" y="45"/>
                </a:cxn>
                <a:cxn ang="0">
                  <a:pos x="106" y="68"/>
                </a:cxn>
                <a:cxn ang="0">
                  <a:pos x="79" y="165"/>
                </a:cxn>
                <a:cxn ang="0">
                  <a:pos x="46" y="165"/>
                </a:cxn>
                <a:cxn ang="0">
                  <a:pos x="46" y="115"/>
                </a:cxn>
                <a:cxn ang="0">
                  <a:pos x="46" y="115"/>
                </a:cxn>
                <a:cxn ang="0">
                  <a:pos x="76" y="115"/>
                </a:cxn>
                <a:cxn ang="0">
                  <a:pos x="79" y="115"/>
                </a:cxn>
                <a:cxn ang="0">
                  <a:pos x="113" y="140"/>
                </a:cxn>
                <a:cxn ang="0">
                  <a:pos x="79" y="165"/>
                </a:cxn>
              </a:cxnLst>
              <a:rect l="0" t="0" r="r" b="b"/>
              <a:pathLst>
                <a:path w="137" h="211">
                  <a:moveTo>
                    <a:pt x="114" y="101"/>
                  </a:moveTo>
                  <a:cubicBezTo>
                    <a:pt x="124" y="92"/>
                    <a:pt x="130" y="81"/>
                    <a:pt x="130" y="68"/>
                  </a:cubicBezTo>
                  <a:cubicBezTo>
                    <a:pt x="130" y="47"/>
                    <a:pt x="113" y="28"/>
                    <a:pt x="91" y="23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91" y="5"/>
                    <a:pt x="85" y="0"/>
                    <a:pt x="79" y="0"/>
                  </a:cubicBezTo>
                  <a:cubicBezTo>
                    <a:pt x="72" y="0"/>
                    <a:pt x="67" y="5"/>
                    <a:pt x="67" y="12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5"/>
                    <a:pt x="48" y="0"/>
                    <a:pt x="42" y="0"/>
                  </a:cubicBezTo>
                  <a:cubicBezTo>
                    <a:pt x="35" y="0"/>
                    <a:pt x="30" y="5"/>
                    <a:pt x="30" y="1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5" y="21"/>
                    <a:pt x="0" y="26"/>
                    <a:pt x="0" y="33"/>
                  </a:cubicBezTo>
                  <a:cubicBezTo>
                    <a:pt x="0" y="40"/>
                    <a:pt x="5" y="45"/>
                    <a:pt x="1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5" y="165"/>
                    <a:pt x="0" y="171"/>
                    <a:pt x="0" y="177"/>
                  </a:cubicBezTo>
                  <a:cubicBezTo>
                    <a:pt x="0" y="184"/>
                    <a:pt x="5" y="189"/>
                    <a:pt x="12" y="189"/>
                  </a:cubicBezTo>
                  <a:cubicBezTo>
                    <a:pt x="30" y="189"/>
                    <a:pt x="30" y="189"/>
                    <a:pt x="30" y="189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30" y="205"/>
                    <a:pt x="35" y="211"/>
                    <a:pt x="42" y="211"/>
                  </a:cubicBezTo>
                  <a:cubicBezTo>
                    <a:pt x="48" y="211"/>
                    <a:pt x="54" y="205"/>
                    <a:pt x="54" y="199"/>
                  </a:cubicBezTo>
                  <a:cubicBezTo>
                    <a:pt x="54" y="189"/>
                    <a:pt x="54" y="189"/>
                    <a:pt x="54" y="189"/>
                  </a:cubicBezTo>
                  <a:cubicBezTo>
                    <a:pt x="67" y="189"/>
                    <a:pt x="67" y="189"/>
                    <a:pt x="67" y="189"/>
                  </a:cubicBezTo>
                  <a:cubicBezTo>
                    <a:pt x="67" y="199"/>
                    <a:pt x="67" y="199"/>
                    <a:pt x="67" y="199"/>
                  </a:cubicBezTo>
                  <a:cubicBezTo>
                    <a:pt x="67" y="205"/>
                    <a:pt x="72" y="211"/>
                    <a:pt x="79" y="211"/>
                  </a:cubicBezTo>
                  <a:cubicBezTo>
                    <a:pt x="85" y="211"/>
                    <a:pt x="91" y="205"/>
                    <a:pt x="91" y="199"/>
                  </a:cubicBezTo>
                  <a:cubicBezTo>
                    <a:pt x="91" y="188"/>
                    <a:pt x="91" y="188"/>
                    <a:pt x="91" y="188"/>
                  </a:cubicBezTo>
                  <a:cubicBezTo>
                    <a:pt x="117" y="184"/>
                    <a:pt x="137" y="164"/>
                    <a:pt x="137" y="140"/>
                  </a:cubicBezTo>
                  <a:cubicBezTo>
                    <a:pt x="137" y="124"/>
                    <a:pt x="128" y="110"/>
                    <a:pt x="114" y="101"/>
                  </a:cubicBezTo>
                  <a:close/>
                  <a:moveTo>
                    <a:pt x="106" y="68"/>
                  </a:moveTo>
                  <a:cubicBezTo>
                    <a:pt x="106" y="80"/>
                    <a:pt x="92" y="91"/>
                    <a:pt x="76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92" y="45"/>
                    <a:pt x="106" y="55"/>
                    <a:pt x="106" y="68"/>
                  </a:cubicBezTo>
                  <a:close/>
                  <a:moveTo>
                    <a:pt x="79" y="165"/>
                  </a:moveTo>
                  <a:cubicBezTo>
                    <a:pt x="46" y="165"/>
                    <a:pt x="46" y="165"/>
                    <a:pt x="46" y="165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15"/>
                    <a:pt x="79" y="115"/>
                    <a:pt x="79" y="115"/>
                  </a:cubicBezTo>
                  <a:cubicBezTo>
                    <a:pt x="98" y="115"/>
                    <a:pt x="113" y="126"/>
                    <a:pt x="113" y="140"/>
                  </a:cubicBezTo>
                  <a:cubicBezTo>
                    <a:pt x="113" y="154"/>
                    <a:pt x="98" y="165"/>
                    <a:pt x="79" y="1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7"/>
            <p:cNvSpPr>
              <a:spLocks noEditPoints="1"/>
            </p:cNvSpPr>
            <p:nvPr/>
          </p:nvSpPr>
          <p:spPr bwMode="auto">
            <a:xfrm>
              <a:off x="-1522413" y="1289050"/>
              <a:ext cx="1225550" cy="1225550"/>
            </a:xfrm>
            <a:custGeom>
              <a:avLst/>
              <a:gdLst/>
              <a:ahLst/>
              <a:cxnLst>
                <a:cxn ang="0">
                  <a:pos x="163" y="0"/>
                </a:cxn>
                <a:cxn ang="0">
                  <a:pos x="0" y="163"/>
                </a:cxn>
                <a:cxn ang="0">
                  <a:pos x="163" y="327"/>
                </a:cxn>
                <a:cxn ang="0">
                  <a:pos x="327" y="163"/>
                </a:cxn>
                <a:cxn ang="0">
                  <a:pos x="163" y="0"/>
                </a:cxn>
                <a:cxn ang="0">
                  <a:pos x="163" y="303"/>
                </a:cxn>
                <a:cxn ang="0">
                  <a:pos x="24" y="163"/>
                </a:cxn>
                <a:cxn ang="0">
                  <a:pos x="163" y="24"/>
                </a:cxn>
                <a:cxn ang="0">
                  <a:pos x="303" y="163"/>
                </a:cxn>
                <a:cxn ang="0">
                  <a:pos x="163" y="303"/>
                </a:cxn>
              </a:cxnLst>
              <a:rect l="0" t="0" r="r" b="b"/>
              <a:pathLst>
                <a:path w="327" h="327">
                  <a:moveTo>
                    <a:pt x="163" y="0"/>
                  </a:moveTo>
                  <a:cubicBezTo>
                    <a:pt x="73" y="0"/>
                    <a:pt x="0" y="73"/>
                    <a:pt x="0" y="163"/>
                  </a:cubicBezTo>
                  <a:cubicBezTo>
                    <a:pt x="0" y="253"/>
                    <a:pt x="73" y="327"/>
                    <a:pt x="163" y="327"/>
                  </a:cubicBezTo>
                  <a:cubicBezTo>
                    <a:pt x="253" y="327"/>
                    <a:pt x="327" y="253"/>
                    <a:pt x="327" y="163"/>
                  </a:cubicBezTo>
                  <a:cubicBezTo>
                    <a:pt x="327" y="73"/>
                    <a:pt x="253" y="0"/>
                    <a:pt x="163" y="0"/>
                  </a:cubicBezTo>
                  <a:close/>
                  <a:moveTo>
                    <a:pt x="163" y="303"/>
                  </a:moveTo>
                  <a:cubicBezTo>
                    <a:pt x="87" y="303"/>
                    <a:pt x="24" y="240"/>
                    <a:pt x="24" y="163"/>
                  </a:cubicBezTo>
                  <a:cubicBezTo>
                    <a:pt x="24" y="86"/>
                    <a:pt x="87" y="24"/>
                    <a:pt x="163" y="24"/>
                  </a:cubicBezTo>
                  <a:cubicBezTo>
                    <a:pt x="240" y="24"/>
                    <a:pt x="303" y="86"/>
                    <a:pt x="303" y="163"/>
                  </a:cubicBezTo>
                  <a:cubicBezTo>
                    <a:pt x="303" y="240"/>
                    <a:pt x="240" y="303"/>
                    <a:pt x="163" y="3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8"/>
            <p:cNvSpPr>
              <a:spLocks noEditPoints="1"/>
            </p:cNvSpPr>
            <p:nvPr/>
          </p:nvSpPr>
          <p:spPr bwMode="auto">
            <a:xfrm>
              <a:off x="-2292350" y="661988"/>
              <a:ext cx="2295525" cy="2554287"/>
            </a:xfrm>
            <a:custGeom>
              <a:avLst/>
              <a:gdLst/>
              <a:ahLst/>
              <a:cxnLst>
                <a:cxn ang="0">
                  <a:pos x="165" y="318"/>
                </a:cxn>
                <a:cxn ang="0">
                  <a:pos x="99" y="330"/>
                </a:cxn>
                <a:cxn ang="0">
                  <a:pos x="64" y="433"/>
                </a:cxn>
                <a:cxn ang="0">
                  <a:pos x="0" y="442"/>
                </a:cxn>
                <a:cxn ang="0">
                  <a:pos x="61" y="457"/>
                </a:cxn>
                <a:cxn ang="0">
                  <a:pos x="123" y="445"/>
                </a:cxn>
                <a:cxn ang="0">
                  <a:pos x="165" y="342"/>
                </a:cxn>
                <a:cxn ang="0">
                  <a:pos x="298" y="521"/>
                </a:cxn>
                <a:cxn ang="0">
                  <a:pos x="463" y="510"/>
                </a:cxn>
                <a:cxn ang="0">
                  <a:pos x="475" y="576"/>
                </a:cxn>
                <a:cxn ang="0">
                  <a:pos x="520" y="618"/>
                </a:cxn>
                <a:cxn ang="0">
                  <a:pos x="532" y="681"/>
                </a:cxn>
                <a:cxn ang="0">
                  <a:pos x="544" y="618"/>
                </a:cxn>
                <a:cxn ang="0">
                  <a:pos x="532" y="552"/>
                </a:cxn>
                <a:cxn ang="0">
                  <a:pos x="487" y="496"/>
                </a:cxn>
                <a:cxn ang="0">
                  <a:pos x="570" y="305"/>
                </a:cxn>
                <a:cxn ang="0">
                  <a:pos x="487" y="165"/>
                </a:cxn>
                <a:cxn ang="0">
                  <a:pos x="579" y="142"/>
                </a:cxn>
                <a:cxn ang="0">
                  <a:pos x="591" y="76"/>
                </a:cxn>
                <a:cxn ang="0">
                  <a:pos x="579" y="14"/>
                </a:cxn>
                <a:cxn ang="0">
                  <a:pos x="567" y="76"/>
                </a:cxn>
                <a:cxn ang="0">
                  <a:pos x="475" y="118"/>
                </a:cxn>
                <a:cxn ang="0">
                  <a:pos x="463" y="150"/>
                </a:cxn>
                <a:cxn ang="0">
                  <a:pos x="412" y="131"/>
                </a:cxn>
                <a:cxn ang="0">
                  <a:pos x="372" y="33"/>
                </a:cxn>
                <a:cxn ang="0">
                  <a:pos x="277" y="21"/>
                </a:cxn>
                <a:cxn ang="0">
                  <a:pos x="214" y="33"/>
                </a:cxn>
                <a:cxn ang="0">
                  <a:pos x="277" y="45"/>
                </a:cxn>
                <a:cxn ang="0">
                  <a:pos x="348" y="128"/>
                </a:cxn>
                <a:cxn ang="0">
                  <a:pos x="192" y="229"/>
                </a:cxn>
                <a:cxn ang="0">
                  <a:pos x="588" y="46"/>
                </a:cxn>
                <a:cxn ang="0">
                  <a:pos x="570" y="46"/>
                </a:cxn>
                <a:cxn ang="0">
                  <a:pos x="246" y="42"/>
                </a:cxn>
                <a:cxn ang="0">
                  <a:pos x="246" y="24"/>
                </a:cxn>
                <a:cxn ang="0">
                  <a:pos x="246" y="42"/>
                </a:cxn>
                <a:cxn ang="0">
                  <a:pos x="24" y="442"/>
                </a:cxn>
                <a:cxn ang="0">
                  <a:pos x="41" y="442"/>
                </a:cxn>
                <a:cxn ang="0">
                  <a:pos x="532" y="657"/>
                </a:cxn>
                <a:cxn ang="0">
                  <a:pos x="532" y="640"/>
                </a:cxn>
                <a:cxn ang="0">
                  <a:pos x="532" y="657"/>
                </a:cxn>
                <a:cxn ang="0">
                  <a:pos x="189" y="330"/>
                </a:cxn>
                <a:cxn ang="0">
                  <a:pos x="548" y="330"/>
                </a:cxn>
              </a:cxnLst>
              <a:rect l="0" t="0" r="r" b="b"/>
              <a:pathLst>
                <a:path w="612" h="681">
                  <a:moveTo>
                    <a:pt x="192" y="229"/>
                  </a:moveTo>
                  <a:cubicBezTo>
                    <a:pt x="177" y="255"/>
                    <a:pt x="167" y="286"/>
                    <a:pt x="165" y="318"/>
                  </a:cubicBezTo>
                  <a:cubicBezTo>
                    <a:pt x="111" y="318"/>
                    <a:pt x="111" y="318"/>
                    <a:pt x="111" y="318"/>
                  </a:cubicBezTo>
                  <a:cubicBezTo>
                    <a:pt x="104" y="318"/>
                    <a:pt x="99" y="324"/>
                    <a:pt x="99" y="330"/>
                  </a:cubicBezTo>
                  <a:cubicBezTo>
                    <a:pt x="99" y="433"/>
                    <a:pt x="99" y="433"/>
                    <a:pt x="99" y="433"/>
                  </a:cubicBezTo>
                  <a:cubicBezTo>
                    <a:pt x="64" y="433"/>
                    <a:pt x="64" y="433"/>
                    <a:pt x="64" y="433"/>
                  </a:cubicBezTo>
                  <a:cubicBezTo>
                    <a:pt x="60" y="419"/>
                    <a:pt x="47" y="409"/>
                    <a:pt x="32" y="409"/>
                  </a:cubicBezTo>
                  <a:cubicBezTo>
                    <a:pt x="14" y="409"/>
                    <a:pt x="0" y="424"/>
                    <a:pt x="0" y="442"/>
                  </a:cubicBezTo>
                  <a:cubicBezTo>
                    <a:pt x="0" y="459"/>
                    <a:pt x="14" y="474"/>
                    <a:pt x="32" y="474"/>
                  </a:cubicBezTo>
                  <a:cubicBezTo>
                    <a:pt x="45" y="474"/>
                    <a:pt x="55" y="467"/>
                    <a:pt x="61" y="457"/>
                  </a:cubicBezTo>
                  <a:cubicBezTo>
                    <a:pt x="111" y="457"/>
                    <a:pt x="111" y="457"/>
                    <a:pt x="111" y="457"/>
                  </a:cubicBezTo>
                  <a:cubicBezTo>
                    <a:pt x="117" y="457"/>
                    <a:pt x="123" y="452"/>
                    <a:pt x="123" y="445"/>
                  </a:cubicBezTo>
                  <a:cubicBezTo>
                    <a:pt x="123" y="342"/>
                    <a:pt x="123" y="342"/>
                    <a:pt x="123" y="342"/>
                  </a:cubicBezTo>
                  <a:cubicBezTo>
                    <a:pt x="165" y="342"/>
                    <a:pt x="165" y="342"/>
                    <a:pt x="165" y="342"/>
                  </a:cubicBezTo>
                  <a:cubicBezTo>
                    <a:pt x="169" y="415"/>
                    <a:pt x="212" y="478"/>
                    <a:pt x="274" y="511"/>
                  </a:cubicBezTo>
                  <a:cubicBezTo>
                    <a:pt x="298" y="521"/>
                    <a:pt x="298" y="521"/>
                    <a:pt x="298" y="521"/>
                  </a:cubicBezTo>
                  <a:cubicBezTo>
                    <a:pt x="320" y="529"/>
                    <a:pt x="344" y="534"/>
                    <a:pt x="368" y="534"/>
                  </a:cubicBezTo>
                  <a:cubicBezTo>
                    <a:pt x="403" y="534"/>
                    <a:pt x="435" y="525"/>
                    <a:pt x="463" y="510"/>
                  </a:cubicBezTo>
                  <a:cubicBezTo>
                    <a:pt x="463" y="564"/>
                    <a:pt x="463" y="564"/>
                    <a:pt x="463" y="564"/>
                  </a:cubicBezTo>
                  <a:cubicBezTo>
                    <a:pt x="463" y="571"/>
                    <a:pt x="469" y="576"/>
                    <a:pt x="475" y="576"/>
                  </a:cubicBezTo>
                  <a:cubicBezTo>
                    <a:pt x="520" y="576"/>
                    <a:pt x="520" y="576"/>
                    <a:pt x="520" y="576"/>
                  </a:cubicBezTo>
                  <a:cubicBezTo>
                    <a:pt x="520" y="618"/>
                    <a:pt x="520" y="618"/>
                    <a:pt x="520" y="618"/>
                  </a:cubicBezTo>
                  <a:cubicBezTo>
                    <a:pt x="508" y="623"/>
                    <a:pt x="499" y="635"/>
                    <a:pt x="499" y="649"/>
                  </a:cubicBezTo>
                  <a:cubicBezTo>
                    <a:pt x="499" y="666"/>
                    <a:pt x="514" y="681"/>
                    <a:pt x="532" y="681"/>
                  </a:cubicBezTo>
                  <a:cubicBezTo>
                    <a:pt x="550" y="681"/>
                    <a:pt x="564" y="666"/>
                    <a:pt x="564" y="649"/>
                  </a:cubicBezTo>
                  <a:cubicBezTo>
                    <a:pt x="564" y="635"/>
                    <a:pt x="556" y="623"/>
                    <a:pt x="544" y="618"/>
                  </a:cubicBezTo>
                  <a:cubicBezTo>
                    <a:pt x="544" y="564"/>
                    <a:pt x="544" y="564"/>
                    <a:pt x="544" y="564"/>
                  </a:cubicBezTo>
                  <a:cubicBezTo>
                    <a:pt x="544" y="557"/>
                    <a:pt x="538" y="552"/>
                    <a:pt x="532" y="552"/>
                  </a:cubicBezTo>
                  <a:cubicBezTo>
                    <a:pt x="487" y="552"/>
                    <a:pt x="487" y="552"/>
                    <a:pt x="487" y="552"/>
                  </a:cubicBezTo>
                  <a:cubicBezTo>
                    <a:pt x="487" y="496"/>
                    <a:pt x="487" y="496"/>
                    <a:pt x="487" y="496"/>
                  </a:cubicBezTo>
                  <a:cubicBezTo>
                    <a:pt x="538" y="458"/>
                    <a:pt x="572" y="398"/>
                    <a:pt x="572" y="330"/>
                  </a:cubicBezTo>
                  <a:cubicBezTo>
                    <a:pt x="572" y="322"/>
                    <a:pt x="571" y="313"/>
                    <a:pt x="570" y="305"/>
                  </a:cubicBezTo>
                  <a:cubicBezTo>
                    <a:pt x="566" y="281"/>
                    <a:pt x="566" y="281"/>
                    <a:pt x="566" y="281"/>
                  </a:cubicBezTo>
                  <a:cubicBezTo>
                    <a:pt x="554" y="234"/>
                    <a:pt x="526" y="193"/>
                    <a:pt x="487" y="165"/>
                  </a:cubicBezTo>
                  <a:cubicBezTo>
                    <a:pt x="487" y="142"/>
                    <a:pt x="487" y="142"/>
                    <a:pt x="487" y="142"/>
                  </a:cubicBezTo>
                  <a:cubicBezTo>
                    <a:pt x="579" y="142"/>
                    <a:pt x="579" y="142"/>
                    <a:pt x="579" y="142"/>
                  </a:cubicBezTo>
                  <a:cubicBezTo>
                    <a:pt x="586" y="142"/>
                    <a:pt x="591" y="136"/>
                    <a:pt x="591" y="130"/>
                  </a:cubicBezTo>
                  <a:cubicBezTo>
                    <a:pt x="591" y="76"/>
                    <a:pt x="591" y="76"/>
                    <a:pt x="591" y="76"/>
                  </a:cubicBezTo>
                  <a:cubicBezTo>
                    <a:pt x="603" y="72"/>
                    <a:pt x="612" y="60"/>
                    <a:pt x="612" y="46"/>
                  </a:cubicBezTo>
                  <a:cubicBezTo>
                    <a:pt x="612" y="28"/>
                    <a:pt x="597" y="14"/>
                    <a:pt x="579" y="14"/>
                  </a:cubicBezTo>
                  <a:cubicBezTo>
                    <a:pt x="561" y="14"/>
                    <a:pt x="546" y="28"/>
                    <a:pt x="546" y="46"/>
                  </a:cubicBezTo>
                  <a:cubicBezTo>
                    <a:pt x="546" y="60"/>
                    <a:pt x="555" y="72"/>
                    <a:pt x="567" y="76"/>
                  </a:cubicBezTo>
                  <a:cubicBezTo>
                    <a:pt x="567" y="118"/>
                    <a:pt x="567" y="118"/>
                    <a:pt x="567" y="118"/>
                  </a:cubicBezTo>
                  <a:cubicBezTo>
                    <a:pt x="475" y="118"/>
                    <a:pt x="475" y="118"/>
                    <a:pt x="475" y="118"/>
                  </a:cubicBezTo>
                  <a:cubicBezTo>
                    <a:pt x="469" y="118"/>
                    <a:pt x="463" y="123"/>
                    <a:pt x="463" y="130"/>
                  </a:cubicBezTo>
                  <a:cubicBezTo>
                    <a:pt x="463" y="150"/>
                    <a:pt x="463" y="150"/>
                    <a:pt x="463" y="150"/>
                  </a:cubicBezTo>
                  <a:cubicBezTo>
                    <a:pt x="455" y="146"/>
                    <a:pt x="446" y="142"/>
                    <a:pt x="436" y="138"/>
                  </a:cubicBezTo>
                  <a:cubicBezTo>
                    <a:pt x="412" y="131"/>
                    <a:pt x="412" y="131"/>
                    <a:pt x="412" y="131"/>
                  </a:cubicBezTo>
                  <a:cubicBezTo>
                    <a:pt x="399" y="129"/>
                    <a:pt x="386" y="127"/>
                    <a:pt x="372" y="127"/>
                  </a:cubicBezTo>
                  <a:cubicBezTo>
                    <a:pt x="372" y="33"/>
                    <a:pt x="372" y="33"/>
                    <a:pt x="372" y="33"/>
                  </a:cubicBezTo>
                  <a:cubicBezTo>
                    <a:pt x="372" y="26"/>
                    <a:pt x="367" y="21"/>
                    <a:pt x="360" y="21"/>
                  </a:cubicBezTo>
                  <a:cubicBezTo>
                    <a:pt x="277" y="21"/>
                    <a:pt x="277" y="21"/>
                    <a:pt x="277" y="21"/>
                  </a:cubicBezTo>
                  <a:cubicBezTo>
                    <a:pt x="272" y="9"/>
                    <a:pt x="260" y="0"/>
                    <a:pt x="246" y="0"/>
                  </a:cubicBezTo>
                  <a:cubicBezTo>
                    <a:pt x="228" y="0"/>
                    <a:pt x="214" y="15"/>
                    <a:pt x="214" y="33"/>
                  </a:cubicBezTo>
                  <a:cubicBezTo>
                    <a:pt x="214" y="51"/>
                    <a:pt x="228" y="66"/>
                    <a:pt x="246" y="66"/>
                  </a:cubicBezTo>
                  <a:cubicBezTo>
                    <a:pt x="260" y="66"/>
                    <a:pt x="272" y="57"/>
                    <a:pt x="277" y="45"/>
                  </a:cubicBezTo>
                  <a:cubicBezTo>
                    <a:pt x="348" y="45"/>
                    <a:pt x="348" y="45"/>
                    <a:pt x="348" y="45"/>
                  </a:cubicBezTo>
                  <a:cubicBezTo>
                    <a:pt x="348" y="128"/>
                    <a:pt x="348" y="128"/>
                    <a:pt x="348" y="128"/>
                  </a:cubicBezTo>
                  <a:cubicBezTo>
                    <a:pt x="291" y="133"/>
                    <a:pt x="241" y="162"/>
                    <a:pt x="208" y="205"/>
                  </a:cubicBezTo>
                  <a:cubicBezTo>
                    <a:pt x="208" y="205"/>
                    <a:pt x="192" y="229"/>
                    <a:pt x="192" y="229"/>
                  </a:cubicBezTo>
                  <a:close/>
                  <a:moveTo>
                    <a:pt x="579" y="38"/>
                  </a:moveTo>
                  <a:cubicBezTo>
                    <a:pt x="584" y="38"/>
                    <a:pt x="588" y="41"/>
                    <a:pt x="588" y="46"/>
                  </a:cubicBezTo>
                  <a:cubicBezTo>
                    <a:pt x="588" y="51"/>
                    <a:pt x="584" y="55"/>
                    <a:pt x="579" y="55"/>
                  </a:cubicBezTo>
                  <a:cubicBezTo>
                    <a:pt x="574" y="55"/>
                    <a:pt x="570" y="51"/>
                    <a:pt x="570" y="46"/>
                  </a:cubicBezTo>
                  <a:cubicBezTo>
                    <a:pt x="570" y="41"/>
                    <a:pt x="574" y="38"/>
                    <a:pt x="579" y="38"/>
                  </a:cubicBezTo>
                  <a:close/>
                  <a:moveTo>
                    <a:pt x="246" y="42"/>
                  </a:moveTo>
                  <a:cubicBezTo>
                    <a:pt x="242" y="42"/>
                    <a:pt x="238" y="38"/>
                    <a:pt x="238" y="33"/>
                  </a:cubicBezTo>
                  <a:cubicBezTo>
                    <a:pt x="238" y="28"/>
                    <a:pt x="242" y="24"/>
                    <a:pt x="246" y="24"/>
                  </a:cubicBezTo>
                  <a:cubicBezTo>
                    <a:pt x="251" y="24"/>
                    <a:pt x="255" y="28"/>
                    <a:pt x="255" y="33"/>
                  </a:cubicBezTo>
                  <a:cubicBezTo>
                    <a:pt x="255" y="38"/>
                    <a:pt x="251" y="42"/>
                    <a:pt x="246" y="42"/>
                  </a:cubicBezTo>
                  <a:close/>
                  <a:moveTo>
                    <a:pt x="32" y="450"/>
                  </a:moveTo>
                  <a:cubicBezTo>
                    <a:pt x="28" y="450"/>
                    <a:pt x="24" y="446"/>
                    <a:pt x="24" y="442"/>
                  </a:cubicBezTo>
                  <a:cubicBezTo>
                    <a:pt x="24" y="437"/>
                    <a:pt x="28" y="433"/>
                    <a:pt x="32" y="433"/>
                  </a:cubicBezTo>
                  <a:cubicBezTo>
                    <a:pt x="37" y="433"/>
                    <a:pt x="41" y="437"/>
                    <a:pt x="41" y="442"/>
                  </a:cubicBezTo>
                  <a:cubicBezTo>
                    <a:pt x="41" y="446"/>
                    <a:pt x="37" y="450"/>
                    <a:pt x="32" y="450"/>
                  </a:cubicBezTo>
                  <a:close/>
                  <a:moveTo>
                    <a:pt x="532" y="657"/>
                  </a:moveTo>
                  <a:cubicBezTo>
                    <a:pt x="527" y="657"/>
                    <a:pt x="523" y="653"/>
                    <a:pt x="523" y="649"/>
                  </a:cubicBezTo>
                  <a:cubicBezTo>
                    <a:pt x="523" y="644"/>
                    <a:pt x="527" y="640"/>
                    <a:pt x="532" y="640"/>
                  </a:cubicBezTo>
                  <a:cubicBezTo>
                    <a:pt x="536" y="640"/>
                    <a:pt x="540" y="644"/>
                    <a:pt x="540" y="649"/>
                  </a:cubicBezTo>
                  <a:cubicBezTo>
                    <a:pt x="540" y="653"/>
                    <a:pt x="536" y="657"/>
                    <a:pt x="532" y="657"/>
                  </a:cubicBezTo>
                  <a:close/>
                  <a:moveTo>
                    <a:pt x="368" y="510"/>
                  </a:moveTo>
                  <a:cubicBezTo>
                    <a:pt x="269" y="510"/>
                    <a:pt x="189" y="429"/>
                    <a:pt x="189" y="330"/>
                  </a:cubicBezTo>
                  <a:cubicBezTo>
                    <a:pt x="189" y="231"/>
                    <a:pt x="269" y="151"/>
                    <a:pt x="368" y="151"/>
                  </a:cubicBezTo>
                  <a:cubicBezTo>
                    <a:pt x="467" y="151"/>
                    <a:pt x="548" y="231"/>
                    <a:pt x="548" y="330"/>
                  </a:cubicBezTo>
                  <a:cubicBezTo>
                    <a:pt x="548" y="429"/>
                    <a:pt x="467" y="510"/>
                    <a:pt x="368" y="5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0" name="62 Grupo"/>
          <p:cNvGrpSpPr/>
          <p:nvPr/>
        </p:nvGrpSpPr>
        <p:grpSpPr>
          <a:xfrm>
            <a:off x="402158" y="2172162"/>
            <a:ext cx="540814" cy="579024"/>
            <a:chOff x="-746125" y="1550988"/>
            <a:chExt cx="584200" cy="625475"/>
          </a:xfrm>
          <a:solidFill>
            <a:schemeClr val="accent5">
              <a:lumMod val="75000"/>
            </a:schemeClr>
          </a:solidFill>
        </p:grpSpPr>
        <p:sp>
          <p:nvSpPr>
            <p:cNvPr id="101" name="Oval 13"/>
            <p:cNvSpPr>
              <a:spLocks noChangeArrowheads="1"/>
            </p:cNvSpPr>
            <p:nvPr/>
          </p:nvSpPr>
          <p:spPr bwMode="auto">
            <a:xfrm>
              <a:off x="-328613" y="2103438"/>
              <a:ext cx="41275" cy="412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14"/>
            <p:cNvSpPr>
              <a:spLocks noEditPoints="1"/>
            </p:cNvSpPr>
            <p:nvPr/>
          </p:nvSpPr>
          <p:spPr bwMode="auto">
            <a:xfrm>
              <a:off x="-454025" y="1697038"/>
              <a:ext cx="292100" cy="479425"/>
            </a:xfrm>
            <a:custGeom>
              <a:avLst/>
              <a:gdLst/>
              <a:ahLst/>
              <a:cxnLst>
                <a:cxn ang="0">
                  <a:pos x="992" y="0"/>
                </a:cxn>
                <a:cxn ang="0">
                  <a:pos x="119" y="0"/>
                </a:cxn>
                <a:cxn ang="0">
                  <a:pos x="0" y="120"/>
                </a:cxn>
                <a:cxn ang="0">
                  <a:pos x="0" y="1706"/>
                </a:cxn>
                <a:cxn ang="0">
                  <a:pos x="119" y="1826"/>
                </a:cxn>
                <a:cxn ang="0">
                  <a:pos x="992" y="1826"/>
                </a:cxn>
                <a:cxn ang="0">
                  <a:pos x="1111" y="1706"/>
                </a:cxn>
                <a:cxn ang="0">
                  <a:pos x="1111" y="120"/>
                </a:cxn>
                <a:cxn ang="0">
                  <a:pos x="992" y="0"/>
                </a:cxn>
                <a:cxn ang="0">
                  <a:pos x="1032" y="1707"/>
                </a:cxn>
                <a:cxn ang="0">
                  <a:pos x="992" y="1746"/>
                </a:cxn>
                <a:cxn ang="0">
                  <a:pos x="119" y="1746"/>
                </a:cxn>
                <a:cxn ang="0">
                  <a:pos x="79" y="1707"/>
                </a:cxn>
                <a:cxn ang="0">
                  <a:pos x="79" y="1508"/>
                </a:cxn>
                <a:cxn ang="0">
                  <a:pos x="1032" y="1508"/>
                </a:cxn>
                <a:cxn ang="0">
                  <a:pos x="1032" y="1707"/>
                </a:cxn>
                <a:cxn ang="0">
                  <a:pos x="1032" y="1429"/>
                </a:cxn>
                <a:cxn ang="0">
                  <a:pos x="79" y="1429"/>
                </a:cxn>
                <a:cxn ang="0">
                  <a:pos x="79" y="397"/>
                </a:cxn>
                <a:cxn ang="0">
                  <a:pos x="1032" y="397"/>
                </a:cxn>
                <a:cxn ang="0">
                  <a:pos x="1032" y="1429"/>
                </a:cxn>
                <a:cxn ang="0">
                  <a:pos x="1032" y="318"/>
                </a:cxn>
                <a:cxn ang="0">
                  <a:pos x="79" y="318"/>
                </a:cxn>
                <a:cxn ang="0">
                  <a:pos x="79" y="119"/>
                </a:cxn>
                <a:cxn ang="0">
                  <a:pos x="119" y="79"/>
                </a:cxn>
                <a:cxn ang="0">
                  <a:pos x="992" y="79"/>
                </a:cxn>
                <a:cxn ang="0">
                  <a:pos x="1032" y="119"/>
                </a:cxn>
                <a:cxn ang="0">
                  <a:pos x="1032" y="318"/>
                </a:cxn>
              </a:cxnLst>
              <a:rect l="0" t="0" r="r" b="b"/>
              <a:pathLst>
                <a:path w="1111" h="1826">
                  <a:moveTo>
                    <a:pt x="992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53" y="0"/>
                    <a:pt x="0" y="54"/>
                    <a:pt x="0" y="120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0" y="1773"/>
                    <a:pt x="53" y="1826"/>
                    <a:pt x="119" y="1826"/>
                  </a:cubicBezTo>
                  <a:cubicBezTo>
                    <a:pt x="992" y="1826"/>
                    <a:pt x="992" y="1826"/>
                    <a:pt x="992" y="1826"/>
                  </a:cubicBezTo>
                  <a:cubicBezTo>
                    <a:pt x="1058" y="1826"/>
                    <a:pt x="1111" y="1772"/>
                    <a:pt x="1111" y="1706"/>
                  </a:cubicBezTo>
                  <a:cubicBezTo>
                    <a:pt x="1111" y="120"/>
                    <a:pt x="1111" y="120"/>
                    <a:pt x="1111" y="120"/>
                  </a:cubicBezTo>
                  <a:cubicBezTo>
                    <a:pt x="1111" y="53"/>
                    <a:pt x="1058" y="0"/>
                    <a:pt x="992" y="0"/>
                  </a:cubicBezTo>
                  <a:close/>
                  <a:moveTo>
                    <a:pt x="1032" y="1707"/>
                  </a:moveTo>
                  <a:cubicBezTo>
                    <a:pt x="1032" y="1729"/>
                    <a:pt x="1014" y="1746"/>
                    <a:pt x="992" y="1746"/>
                  </a:cubicBezTo>
                  <a:cubicBezTo>
                    <a:pt x="119" y="1746"/>
                    <a:pt x="119" y="1746"/>
                    <a:pt x="119" y="1746"/>
                  </a:cubicBezTo>
                  <a:cubicBezTo>
                    <a:pt x="97" y="1746"/>
                    <a:pt x="79" y="1728"/>
                    <a:pt x="79" y="1707"/>
                  </a:cubicBezTo>
                  <a:cubicBezTo>
                    <a:pt x="79" y="1508"/>
                    <a:pt x="79" y="1508"/>
                    <a:pt x="79" y="1508"/>
                  </a:cubicBezTo>
                  <a:cubicBezTo>
                    <a:pt x="1032" y="1508"/>
                    <a:pt x="1032" y="1508"/>
                    <a:pt x="1032" y="1508"/>
                  </a:cubicBezTo>
                  <a:lnTo>
                    <a:pt x="1032" y="1707"/>
                  </a:lnTo>
                  <a:close/>
                  <a:moveTo>
                    <a:pt x="1032" y="1429"/>
                  </a:moveTo>
                  <a:cubicBezTo>
                    <a:pt x="79" y="1429"/>
                    <a:pt x="79" y="1429"/>
                    <a:pt x="79" y="1429"/>
                  </a:cubicBezTo>
                  <a:cubicBezTo>
                    <a:pt x="79" y="397"/>
                    <a:pt x="79" y="397"/>
                    <a:pt x="79" y="397"/>
                  </a:cubicBezTo>
                  <a:cubicBezTo>
                    <a:pt x="1032" y="397"/>
                    <a:pt x="1032" y="397"/>
                    <a:pt x="1032" y="397"/>
                  </a:cubicBezTo>
                  <a:lnTo>
                    <a:pt x="1032" y="1429"/>
                  </a:lnTo>
                  <a:close/>
                  <a:moveTo>
                    <a:pt x="1032" y="318"/>
                  </a:moveTo>
                  <a:cubicBezTo>
                    <a:pt x="79" y="318"/>
                    <a:pt x="79" y="318"/>
                    <a:pt x="79" y="318"/>
                  </a:cubicBezTo>
                  <a:cubicBezTo>
                    <a:pt x="79" y="119"/>
                    <a:pt x="79" y="119"/>
                    <a:pt x="79" y="119"/>
                  </a:cubicBezTo>
                  <a:cubicBezTo>
                    <a:pt x="79" y="97"/>
                    <a:pt x="97" y="79"/>
                    <a:pt x="119" y="79"/>
                  </a:cubicBezTo>
                  <a:cubicBezTo>
                    <a:pt x="992" y="79"/>
                    <a:pt x="992" y="79"/>
                    <a:pt x="992" y="79"/>
                  </a:cubicBezTo>
                  <a:cubicBezTo>
                    <a:pt x="1014" y="79"/>
                    <a:pt x="1032" y="97"/>
                    <a:pt x="1032" y="119"/>
                  </a:cubicBezTo>
                  <a:lnTo>
                    <a:pt x="1032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15"/>
            <p:cNvSpPr>
              <a:spLocks/>
            </p:cNvSpPr>
            <p:nvPr/>
          </p:nvSpPr>
          <p:spPr bwMode="auto">
            <a:xfrm>
              <a:off x="-307975" y="1738313"/>
              <a:ext cx="41275" cy="20638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39" y="0"/>
                </a:cxn>
                <a:cxn ang="0">
                  <a:pos x="0" y="39"/>
                </a:cxn>
                <a:cxn ang="0">
                  <a:pos x="39" y="79"/>
                </a:cxn>
                <a:cxn ang="0">
                  <a:pos x="119" y="79"/>
                </a:cxn>
                <a:cxn ang="0">
                  <a:pos x="158" y="39"/>
                </a:cxn>
                <a:cxn ang="0">
                  <a:pos x="119" y="0"/>
                </a:cxn>
              </a:cxnLst>
              <a:rect l="0" t="0" r="r" b="b"/>
              <a:pathLst>
                <a:path w="158" h="79">
                  <a:moveTo>
                    <a:pt x="11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61"/>
                    <a:pt x="17" y="79"/>
                    <a:pt x="3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1" y="79"/>
                    <a:pt x="158" y="61"/>
                    <a:pt x="158" y="39"/>
                  </a:cubicBezTo>
                  <a:cubicBezTo>
                    <a:pt x="158" y="18"/>
                    <a:pt x="141" y="0"/>
                    <a:pt x="11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Oval 16"/>
            <p:cNvSpPr>
              <a:spLocks noChangeArrowheads="1"/>
            </p:cNvSpPr>
            <p:nvPr/>
          </p:nvSpPr>
          <p:spPr bwMode="auto">
            <a:xfrm>
              <a:off x="-349250" y="1738313"/>
              <a:ext cx="20638" cy="2063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17"/>
            <p:cNvSpPr>
              <a:spLocks noEditPoints="1"/>
            </p:cNvSpPr>
            <p:nvPr/>
          </p:nvSpPr>
          <p:spPr bwMode="auto">
            <a:xfrm>
              <a:off x="-746125" y="1550988"/>
              <a:ext cx="458788" cy="625475"/>
            </a:xfrm>
            <a:custGeom>
              <a:avLst/>
              <a:gdLst/>
              <a:ahLst/>
              <a:cxnLst>
                <a:cxn ang="0">
                  <a:pos x="79" y="397"/>
                </a:cxn>
                <a:cxn ang="0">
                  <a:pos x="1667" y="397"/>
                </a:cxn>
                <a:cxn ang="0">
                  <a:pos x="1667" y="477"/>
                </a:cxn>
                <a:cxn ang="0">
                  <a:pos x="1746" y="477"/>
                </a:cxn>
                <a:cxn ang="0">
                  <a:pos x="1746" y="120"/>
                </a:cxn>
                <a:cxn ang="0">
                  <a:pos x="1626" y="0"/>
                </a:cxn>
                <a:cxn ang="0">
                  <a:pos x="119" y="0"/>
                </a:cxn>
                <a:cxn ang="0">
                  <a:pos x="0" y="120"/>
                </a:cxn>
                <a:cxn ang="0">
                  <a:pos x="0" y="2262"/>
                </a:cxn>
                <a:cxn ang="0">
                  <a:pos x="119" y="2382"/>
                </a:cxn>
                <a:cxn ang="0">
                  <a:pos x="1032" y="2382"/>
                </a:cxn>
                <a:cxn ang="0">
                  <a:pos x="1032" y="2302"/>
                </a:cxn>
                <a:cxn ang="0">
                  <a:pos x="119" y="2302"/>
                </a:cxn>
                <a:cxn ang="0">
                  <a:pos x="79" y="2263"/>
                </a:cxn>
                <a:cxn ang="0">
                  <a:pos x="79" y="2064"/>
                </a:cxn>
                <a:cxn ang="0">
                  <a:pos x="1032" y="2064"/>
                </a:cxn>
                <a:cxn ang="0">
                  <a:pos x="1032" y="1985"/>
                </a:cxn>
                <a:cxn ang="0">
                  <a:pos x="79" y="1985"/>
                </a:cxn>
                <a:cxn ang="0">
                  <a:pos x="79" y="397"/>
                </a:cxn>
                <a:cxn ang="0">
                  <a:pos x="79" y="119"/>
                </a:cxn>
                <a:cxn ang="0">
                  <a:pos x="119" y="80"/>
                </a:cxn>
                <a:cxn ang="0">
                  <a:pos x="1627" y="80"/>
                </a:cxn>
                <a:cxn ang="0">
                  <a:pos x="1667" y="119"/>
                </a:cxn>
                <a:cxn ang="0">
                  <a:pos x="1667" y="318"/>
                </a:cxn>
                <a:cxn ang="0">
                  <a:pos x="79" y="318"/>
                </a:cxn>
                <a:cxn ang="0">
                  <a:pos x="79" y="119"/>
                </a:cxn>
              </a:cxnLst>
              <a:rect l="0" t="0" r="r" b="b"/>
              <a:pathLst>
                <a:path w="1746" h="2382">
                  <a:moveTo>
                    <a:pt x="79" y="397"/>
                  </a:moveTo>
                  <a:cubicBezTo>
                    <a:pt x="1667" y="397"/>
                    <a:pt x="1667" y="397"/>
                    <a:pt x="1667" y="397"/>
                  </a:cubicBezTo>
                  <a:cubicBezTo>
                    <a:pt x="1667" y="477"/>
                    <a:pt x="1667" y="477"/>
                    <a:pt x="1667" y="477"/>
                  </a:cubicBezTo>
                  <a:cubicBezTo>
                    <a:pt x="1746" y="477"/>
                    <a:pt x="1746" y="477"/>
                    <a:pt x="1746" y="477"/>
                  </a:cubicBezTo>
                  <a:cubicBezTo>
                    <a:pt x="1746" y="120"/>
                    <a:pt x="1746" y="120"/>
                    <a:pt x="1746" y="120"/>
                  </a:cubicBezTo>
                  <a:cubicBezTo>
                    <a:pt x="1746" y="53"/>
                    <a:pt x="1692" y="0"/>
                    <a:pt x="1626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53" y="0"/>
                    <a:pt x="0" y="54"/>
                    <a:pt x="0" y="120"/>
                  </a:cubicBezTo>
                  <a:cubicBezTo>
                    <a:pt x="0" y="2262"/>
                    <a:pt x="0" y="2262"/>
                    <a:pt x="0" y="2262"/>
                  </a:cubicBezTo>
                  <a:cubicBezTo>
                    <a:pt x="0" y="2329"/>
                    <a:pt x="53" y="2382"/>
                    <a:pt x="119" y="2382"/>
                  </a:cubicBezTo>
                  <a:cubicBezTo>
                    <a:pt x="1032" y="2382"/>
                    <a:pt x="1032" y="2382"/>
                    <a:pt x="1032" y="2382"/>
                  </a:cubicBezTo>
                  <a:cubicBezTo>
                    <a:pt x="1032" y="2302"/>
                    <a:pt x="1032" y="2302"/>
                    <a:pt x="1032" y="2302"/>
                  </a:cubicBezTo>
                  <a:cubicBezTo>
                    <a:pt x="119" y="2302"/>
                    <a:pt x="119" y="2302"/>
                    <a:pt x="119" y="2302"/>
                  </a:cubicBezTo>
                  <a:cubicBezTo>
                    <a:pt x="97" y="2302"/>
                    <a:pt x="79" y="2284"/>
                    <a:pt x="79" y="2263"/>
                  </a:cubicBezTo>
                  <a:cubicBezTo>
                    <a:pt x="79" y="2064"/>
                    <a:pt x="79" y="2064"/>
                    <a:pt x="79" y="2064"/>
                  </a:cubicBezTo>
                  <a:cubicBezTo>
                    <a:pt x="1032" y="2064"/>
                    <a:pt x="1032" y="2064"/>
                    <a:pt x="1032" y="2064"/>
                  </a:cubicBezTo>
                  <a:cubicBezTo>
                    <a:pt x="1032" y="1985"/>
                    <a:pt x="1032" y="1985"/>
                    <a:pt x="1032" y="1985"/>
                  </a:cubicBezTo>
                  <a:cubicBezTo>
                    <a:pt x="79" y="1985"/>
                    <a:pt x="79" y="1985"/>
                    <a:pt x="79" y="1985"/>
                  </a:cubicBezTo>
                  <a:lnTo>
                    <a:pt x="79" y="397"/>
                  </a:lnTo>
                  <a:close/>
                  <a:moveTo>
                    <a:pt x="79" y="119"/>
                  </a:moveTo>
                  <a:cubicBezTo>
                    <a:pt x="79" y="97"/>
                    <a:pt x="97" y="80"/>
                    <a:pt x="119" y="80"/>
                  </a:cubicBezTo>
                  <a:cubicBezTo>
                    <a:pt x="1627" y="80"/>
                    <a:pt x="1627" y="80"/>
                    <a:pt x="1627" y="80"/>
                  </a:cubicBezTo>
                  <a:cubicBezTo>
                    <a:pt x="1649" y="80"/>
                    <a:pt x="1667" y="98"/>
                    <a:pt x="1667" y="119"/>
                  </a:cubicBezTo>
                  <a:cubicBezTo>
                    <a:pt x="1667" y="318"/>
                    <a:pt x="1667" y="318"/>
                    <a:pt x="1667" y="318"/>
                  </a:cubicBezTo>
                  <a:cubicBezTo>
                    <a:pt x="79" y="318"/>
                    <a:pt x="79" y="318"/>
                    <a:pt x="79" y="318"/>
                  </a:cubicBezTo>
                  <a:lnTo>
                    <a:pt x="79" y="1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Oval 18"/>
            <p:cNvSpPr>
              <a:spLocks noChangeArrowheads="1"/>
            </p:cNvSpPr>
            <p:nvPr/>
          </p:nvSpPr>
          <p:spPr bwMode="auto">
            <a:xfrm>
              <a:off x="-527050" y="1592263"/>
              <a:ext cx="20638" cy="2063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Oval 19"/>
            <p:cNvSpPr>
              <a:spLocks noChangeArrowheads="1"/>
            </p:cNvSpPr>
            <p:nvPr/>
          </p:nvSpPr>
          <p:spPr bwMode="auto">
            <a:xfrm>
              <a:off x="-536575" y="2103438"/>
              <a:ext cx="41275" cy="412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8" name="74 Grupo"/>
          <p:cNvGrpSpPr/>
          <p:nvPr/>
        </p:nvGrpSpPr>
        <p:grpSpPr>
          <a:xfrm>
            <a:off x="389959" y="3158565"/>
            <a:ext cx="565211" cy="533433"/>
            <a:chOff x="-660400" y="2403476"/>
            <a:chExt cx="395287" cy="373063"/>
          </a:xfrm>
          <a:solidFill>
            <a:schemeClr val="accent3"/>
          </a:solidFill>
        </p:grpSpPr>
        <p:sp>
          <p:nvSpPr>
            <p:cNvPr id="109" name="Oval 24"/>
            <p:cNvSpPr>
              <a:spLocks noChangeArrowheads="1"/>
            </p:cNvSpPr>
            <p:nvPr/>
          </p:nvSpPr>
          <p:spPr bwMode="auto">
            <a:xfrm>
              <a:off x="-392113" y="2625726"/>
              <a:ext cx="25400" cy="25400"/>
            </a:xfrm>
            <a:prstGeom prst="ellipse">
              <a:avLst/>
            </a:prstGeom>
            <a:grpFill/>
            <a:ln w="317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8"/>
            <p:cNvSpPr>
              <a:spLocks noEditPoints="1"/>
            </p:cNvSpPr>
            <p:nvPr/>
          </p:nvSpPr>
          <p:spPr bwMode="auto">
            <a:xfrm>
              <a:off x="-660400" y="2403476"/>
              <a:ext cx="395287" cy="373063"/>
            </a:xfrm>
            <a:custGeom>
              <a:avLst/>
              <a:gdLst/>
              <a:ahLst/>
              <a:cxnLst>
                <a:cxn ang="0">
                  <a:pos x="694" y="342"/>
                </a:cxn>
                <a:cxn ang="0">
                  <a:pos x="666" y="342"/>
                </a:cxn>
                <a:cxn ang="0">
                  <a:pos x="666" y="249"/>
                </a:cxn>
                <a:cxn ang="0">
                  <a:pos x="598" y="181"/>
                </a:cxn>
                <a:cxn ang="0">
                  <a:pos x="596" y="181"/>
                </a:cxn>
                <a:cxn ang="0">
                  <a:pos x="596" y="148"/>
                </a:cxn>
                <a:cxn ang="0">
                  <a:pos x="535" y="86"/>
                </a:cxn>
                <a:cxn ang="0">
                  <a:pos x="401" y="86"/>
                </a:cxn>
                <a:cxn ang="0">
                  <a:pos x="322" y="8"/>
                </a:cxn>
                <a:cxn ang="0">
                  <a:pos x="294" y="8"/>
                </a:cxn>
                <a:cxn ang="0">
                  <a:pos x="215" y="86"/>
                </a:cxn>
                <a:cxn ang="0">
                  <a:pos x="67" y="86"/>
                </a:cxn>
                <a:cxn ang="0">
                  <a:pos x="0" y="154"/>
                </a:cxn>
                <a:cxn ang="0">
                  <a:pos x="0" y="302"/>
                </a:cxn>
                <a:cxn ang="0">
                  <a:pos x="20" y="322"/>
                </a:cxn>
                <a:cxn ang="0">
                  <a:pos x="40" y="302"/>
                </a:cxn>
                <a:cxn ang="0">
                  <a:pos x="40" y="215"/>
                </a:cxn>
                <a:cxn ang="0">
                  <a:pos x="67" y="221"/>
                </a:cxn>
                <a:cxn ang="0">
                  <a:pos x="598" y="221"/>
                </a:cxn>
                <a:cxn ang="0">
                  <a:pos x="626" y="249"/>
                </a:cxn>
                <a:cxn ang="0">
                  <a:pos x="626" y="342"/>
                </a:cxn>
                <a:cxn ang="0">
                  <a:pos x="522" y="342"/>
                </a:cxn>
                <a:cxn ang="0">
                  <a:pos x="450" y="373"/>
                </a:cxn>
                <a:cxn ang="0">
                  <a:pos x="423" y="447"/>
                </a:cxn>
                <a:cxn ang="0">
                  <a:pos x="525" y="540"/>
                </a:cxn>
                <a:cxn ang="0">
                  <a:pos x="626" y="540"/>
                </a:cxn>
                <a:cxn ang="0">
                  <a:pos x="626" y="632"/>
                </a:cxn>
                <a:cxn ang="0">
                  <a:pos x="598" y="661"/>
                </a:cxn>
                <a:cxn ang="0">
                  <a:pos x="399" y="661"/>
                </a:cxn>
                <a:cxn ang="0">
                  <a:pos x="379" y="681"/>
                </a:cxn>
                <a:cxn ang="0">
                  <a:pos x="399" y="701"/>
                </a:cxn>
                <a:cxn ang="0">
                  <a:pos x="597" y="701"/>
                </a:cxn>
                <a:cxn ang="0">
                  <a:pos x="666" y="632"/>
                </a:cxn>
                <a:cxn ang="0">
                  <a:pos x="666" y="540"/>
                </a:cxn>
                <a:cxn ang="0">
                  <a:pos x="694" y="540"/>
                </a:cxn>
                <a:cxn ang="0">
                  <a:pos x="739" y="494"/>
                </a:cxn>
                <a:cxn ang="0">
                  <a:pos x="739" y="387"/>
                </a:cxn>
                <a:cxn ang="0">
                  <a:pos x="694" y="342"/>
                </a:cxn>
                <a:cxn ang="0">
                  <a:pos x="121" y="181"/>
                </a:cxn>
                <a:cxn ang="0">
                  <a:pos x="67" y="181"/>
                </a:cxn>
                <a:cxn ang="0">
                  <a:pos x="40" y="154"/>
                </a:cxn>
                <a:cxn ang="0">
                  <a:pos x="67" y="127"/>
                </a:cxn>
                <a:cxn ang="0">
                  <a:pos x="175" y="127"/>
                </a:cxn>
                <a:cxn ang="0">
                  <a:pos x="121" y="181"/>
                </a:cxn>
                <a:cxn ang="0">
                  <a:pos x="177" y="181"/>
                </a:cxn>
                <a:cxn ang="0">
                  <a:pos x="308" y="50"/>
                </a:cxn>
                <a:cxn ang="0">
                  <a:pos x="439" y="181"/>
                </a:cxn>
                <a:cxn ang="0">
                  <a:pos x="177" y="181"/>
                </a:cxn>
                <a:cxn ang="0">
                  <a:pos x="556" y="181"/>
                </a:cxn>
                <a:cxn ang="0">
                  <a:pos x="495" y="181"/>
                </a:cxn>
                <a:cxn ang="0">
                  <a:pos x="441" y="127"/>
                </a:cxn>
                <a:cxn ang="0">
                  <a:pos x="535" y="126"/>
                </a:cxn>
                <a:cxn ang="0">
                  <a:pos x="556" y="148"/>
                </a:cxn>
                <a:cxn ang="0">
                  <a:pos x="556" y="181"/>
                </a:cxn>
                <a:cxn ang="0">
                  <a:pos x="700" y="494"/>
                </a:cxn>
                <a:cxn ang="0">
                  <a:pos x="694" y="500"/>
                </a:cxn>
                <a:cxn ang="0">
                  <a:pos x="525" y="500"/>
                </a:cxn>
                <a:cxn ang="0">
                  <a:pos x="463" y="445"/>
                </a:cxn>
                <a:cxn ang="0">
                  <a:pos x="518" y="382"/>
                </a:cxn>
                <a:cxn ang="0">
                  <a:pos x="522" y="382"/>
                </a:cxn>
                <a:cxn ang="0">
                  <a:pos x="694" y="382"/>
                </a:cxn>
                <a:cxn ang="0">
                  <a:pos x="700" y="387"/>
                </a:cxn>
                <a:cxn ang="0">
                  <a:pos x="700" y="494"/>
                </a:cxn>
              </a:cxnLst>
              <a:rect l="0" t="0" r="r" b="b"/>
              <a:pathLst>
                <a:path w="739" h="701">
                  <a:moveTo>
                    <a:pt x="694" y="342"/>
                  </a:moveTo>
                  <a:cubicBezTo>
                    <a:pt x="666" y="342"/>
                    <a:pt x="666" y="342"/>
                    <a:pt x="666" y="342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11"/>
                    <a:pt x="636" y="181"/>
                    <a:pt x="598" y="181"/>
                  </a:cubicBezTo>
                  <a:cubicBezTo>
                    <a:pt x="596" y="181"/>
                    <a:pt x="596" y="181"/>
                    <a:pt x="596" y="181"/>
                  </a:cubicBezTo>
                  <a:cubicBezTo>
                    <a:pt x="596" y="148"/>
                    <a:pt x="596" y="148"/>
                    <a:pt x="596" y="148"/>
                  </a:cubicBezTo>
                  <a:cubicBezTo>
                    <a:pt x="596" y="114"/>
                    <a:pt x="569" y="86"/>
                    <a:pt x="535" y="86"/>
                  </a:cubicBezTo>
                  <a:cubicBezTo>
                    <a:pt x="401" y="86"/>
                    <a:pt x="401" y="86"/>
                    <a:pt x="401" y="86"/>
                  </a:cubicBezTo>
                  <a:cubicBezTo>
                    <a:pt x="322" y="8"/>
                    <a:pt x="322" y="8"/>
                    <a:pt x="322" y="8"/>
                  </a:cubicBezTo>
                  <a:cubicBezTo>
                    <a:pt x="314" y="0"/>
                    <a:pt x="302" y="0"/>
                    <a:pt x="294" y="8"/>
                  </a:cubicBezTo>
                  <a:cubicBezTo>
                    <a:pt x="215" y="86"/>
                    <a:pt x="215" y="86"/>
                    <a:pt x="215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30" y="86"/>
                    <a:pt x="0" y="117"/>
                    <a:pt x="0" y="154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0" y="313"/>
                    <a:pt x="9" y="322"/>
                    <a:pt x="20" y="322"/>
                  </a:cubicBezTo>
                  <a:cubicBezTo>
                    <a:pt x="31" y="322"/>
                    <a:pt x="40" y="313"/>
                    <a:pt x="40" y="302"/>
                  </a:cubicBezTo>
                  <a:cubicBezTo>
                    <a:pt x="40" y="215"/>
                    <a:pt x="40" y="215"/>
                    <a:pt x="40" y="215"/>
                  </a:cubicBezTo>
                  <a:cubicBezTo>
                    <a:pt x="48" y="219"/>
                    <a:pt x="57" y="221"/>
                    <a:pt x="67" y="221"/>
                  </a:cubicBezTo>
                  <a:cubicBezTo>
                    <a:pt x="598" y="221"/>
                    <a:pt x="598" y="221"/>
                    <a:pt x="598" y="221"/>
                  </a:cubicBezTo>
                  <a:cubicBezTo>
                    <a:pt x="614" y="221"/>
                    <a:pt x="626" y="233"/>
                    <a:pt x="626" y="249"/>
                  </a:cubicBezTo>
                  <a:cubicBezTo>
                    <a:pt x="626" y="342"/>
                    <a:pt x="626" y="342"/>
                    <a:pt x="626" y="342"/>
                  </a:cubicBezTo>
                  <a:cubicBezTo>
                    <a:pt x="522" y="342"/>
                    <a:pt x="522" y="342"/>
                    <a:pt x="522" y="342"/>
                  </a:cubicBezTo>
                  <a:cubicBezTo>
                    <a:pt x="495" y="342"/>
                    <a:pt x="469" y="353"/>
                    <a:pt x="450" y="373"/>
                  </a:cubicBezTo>
                  <a:cubicBezTo>
                    <a:pt x="431" y="393"/>
                    <a:pt x="421" y="420"/>
                    <a:pt x="423" y="447"/>
                  </a:cubicBezTo>
                  <a:cubicBezTo>
                    <a:pt x="427" y="500"/>
                    <a:pt x="472" y="541"/>
                    <a:pt x="525" y="540"/>
                  </a:cubicBezTo>
                  <a:cubicBezTo>
                    <a:pt x="626" y="540"/>
                    <a:pt x="626" y="540"/>
                    <a:pt x="626" y="540"/>
                  </a:cubicBezTo>
                  <a:cubicBezTo>
                    <a:pt x="626" y="632"/>
                    <a:pt x="626" y="632"/>
                    <a:pt x="626" y="632"/>
                  </a:cubicBezTo>
                  <a:cubicBezTo>
                    <a:pt x="626" y="648"/>
                    <a:pt x="613" y="661"/>
                    <a:pt x="598" y="661"/>
                  </a:cubicBezTo>
                  <a:cubicBezTo>
                    <a:pt x="399" y="661"/>
                    <a:pt x="399" y="661"/>
                    <a:pt x="399" y="661"/>
                  </a:cubicBezTo>
                  <a:cubicBezTo>
                    <a:pt x="388" y="661"/>
                    <a:pt x="379" y="670"/>
                    <a:pt x="379" y="681"/>
                  </a:cubicBezTo>
                  <a:cubicBezTo>
                    <a:pt x="379" y="692"/>
                    <a:pt x="388" y="701"/>
                    <a:pt x="399" y="701"/>
                  </a:cubicBezTo>
                  <a:cubicBezTo>
                    <a:pt x="597" y="701"/>
                    <a:pt x="597" y="701"/>
                    <a:pt x="597" y="701"/>
                  </a:cubicBezTo>
                  <a:cubicBezTo>
                    <a:pt x="635" y="701"/>
                    <a:pt x="666" y="670"/>
                    <a:pt x="666" y="632"/>
                  </a:cubicBezTo>
                  <a:cubicBezTo>
                    <a:pt x="666" y="540"/>
                    <a:pt x="666" y="540"/>
                    <a:pt x="666" y="540"/>
                  </a:cubicBezTo>
                  <a:cubicBezTo>
                    <a:pt x="694" y="540"/>
                    <a:pt x="694" y="540"/>
                    <a:pt x="694" y="540"/>
                  </a:cubicBezTo>
                  <a:cubicBezTo>
                    <a:pt x="719" y="540"/>
                    <a:pt x="739" y="520"/>
                    <a:pt x="739" y="494"/>
                  </a:cubicBezTo>
                  <a:cubicBezTo>
                    <a:pt x="739" y="387"/>
                    <a:pt x="739" y="387"/>
                    <a:pt x="739" y="387"/>
                  </a:cubicBezTo>
                  <a:cubicBezTo>
                    <a:pt x="739" y="362"/>
                    <a:pt x="719" y="342"/>
                    <a:pt x="694" y="342"/>
                  </a:cubicBezTo>
                  <a:close/>
                  <a:moveTo>
                    <a:pt x="121" y="181"/>
                  </a:moveTo>
                  <a:cubicBezTo>
                    <a:pt x="67" y="181"/>
                    <a:pt x="67" y="181"/>
                    <a:pt x="67" y="181"/>
                  </a:cubicBezTo>
                  <a:cubicBezTo>
                    <a:pt x="52" y="181"/>
                    <a:pt x="40" y="169"/>
                    <a:pt x="40" y="154"/>
                  </a:cubicBezTo>
                  <a:cubicBezTo>
                    <a:pt x="40" y="139"/>
                    <a:pt x="52" y="127"/>
                    <a:pt x="67" y="127"/>
                  </a:cubicBezTo>
                  <a:cubicBezTo>
                    <a:pt x="175" y="127"/>
                    <a:pt x="175" y="127"/>
                    <a:pt x="175" y="127"/>
                  </a:cubicBezTo>
                  <a:lnTo>
                    <a:pt x="121" y="181"/>
                  </a:lnTo>
                  <a:close/>
                  <a:moveTo>
                    <a:pt x="177" y="181"/>
                  </a:moveTo>
                  <a:cubicBezTo>
                    <a:pt x="308" y="50"/>
                    <a:pt x="308" y="50"/>
                    <a:pt x="308" y="50"/>
                  </a:cubicBezTo>
                  <a:cubicBezTo>
                    <a:pt x="439" y="181"/>
                    <a:pt x="439" y="181"/>
                    <a:pt x="439" y="181"/>
                  </a:cubicBezTo>
                  <a:lnTo>
                    <a:pt x="177" y="181"/>
                  </a:lnTo>
                  <a:close/>
                  <a:moveTo>
                    <a:pt x="556" y="181"/>
                  </a:moveTo>
                  <a:cubicBezTo>
                    <a:pt x="495" y="181"/>
                    <a:pt x="495" y="181"/>
                    <a:pt x="495" y="181"/>
                  </a:cubicBezTo>
                  <a:cubicBezTo>
                    <a:pt x="441" y="127"/>
                    <a:pt x="441" y="127"/>
                    <a:pt x="441" y="127"/>
                  </a:cubicBezTo>
                  <a:cubicBezTo>
                    <a:pt x="535" y="126"/>
                    <a:pt x="535" y="126"/>
                    <a:pt x="535" y="126"/>
                  </a:cubicBezTo>
                  <a:cubicBezTo>
                    <a:pt x="547" y="126"/>
                    <a:pt x="556" y="136"/>
                    <a:pt x="556" y="148"/>
                  </a:cubicBezTo>
                  <a:lnTo>
                    <a:pt x="556" y="181"/>
                  </a:lnTo>
                  <a:close/>
                  <a:moveTo>
                    <a:pt x="700" y="494"/>
                  </a:moveTo>
                  <a:cubicBezTo>
                    <a:pt x="700" y="497"/>
                    <a:pt x="697" y="500"/>
                    <a:pt x="694" y="500"/>
                  </a:cubicBezTo>
                  <a:cubicBezTo>
                    <a:pt x="525" y="500"/>
                    <a:pt x="525" y="500"/>
                    <a:pt x="525" y="500"/>
                  </a:cubicBezTo>
                  <a:cubicBezTo>
                    <a:pt x="493" y="501"/>
                    <a:pt x="466" y="477"/>
                    <a:pt x="463" y="445"/>
                  </a:cubicBezTo>
                  <a:cubicBezTo>
                    <a:pt x="461" y="412"/>
                    <a:pt x="485" y="384"/>
                    <a:pt x="518" y="382"/>
                  </a:cubicBezTo>
                  <a:cubicBezTo>
                    <a:pt x="519" y="382"/>
                    <a:pt x="521" y="382"/>
                    <a:pt x="522" y="382"/>
                  </a:cubicBezTo>
                  <a:cubicBezTo>
                    <a:pt x="694" y="382"/>
                    <a:pt x="694" y="382"/>
                    <a:pt x="694" y="382"/>
                  </a:cubicBezTo>
                  <a:cubicBezTo>
                    <a:pt x="697" y="382"/>
                    <a:pt x="700" y="384"/>
                    <a:pt x="700" y="387"/>
                  </a:cubicBezTo>
                  <a:lnTo>
                    <a:pt x="700" y="494"/>
                  </a:lnTo>
                  <a:close/>
                </a:path>
              </a:pathLst>
            </a:custGeom>
            <a:grpFill/>
            <a:ln w="317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"/>
            <p:cNvSpPr>
              <a:spLocks/>
            </p:cNvSpPr>
            <p:nvPr/>
          </p:nvSpPr>
          <p:spPr bwMode="auto">
            <a:xfrm>
              <a:off x="-660400" y="2698751"/>
              <a:ext cx="77787" cy="7778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0"/>
                </a:cxn>
                <a:cxn ang="0">
                  <a:pos x="20" y="40"/>
                </a:cxn>
                <a:cxn ang="0">
                  <a:pos x="106" y="127"/>
                </a:cxn>
                <a:cxn ang="0">
                  <a:pos x="126" y="147"/>
                </a:cxn>
                <a:cxn ang="0">
                  <a:pos x="146" y="127"/>
                </a:cxn>
                <a:cxn ang="0">
                  <a:pos x="20" y="0"/>
                </a:cxn>
              </a:cxnLst>
              <a:rect l="0" t="0" r="r" b="b"/>
              <a:pathLst>
                <a:path w="146" h="147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68" y="40"/>
                    <a:pt x="106" y="79"/>
                    <a:pt x="106" y="127"/>
                  </a:cubicBezTo>
                  <a:cubicBezTo>
                    <a:pt x="106" y="138"/>
                    <a:pt x="115" y="147"/>
                    <a:pt x="126" y="147"/>
                  </a:cubicBezTo>
                  <a:cubicBezTo>
                    <a:pt x="137" y="147"/>
                    <a:pt x="146" y="138"/>
                    <a:pt x="146" y="127"/>
                  </a:cubicBezTo>
                  <a:cubicBezTo>
                    <a:pt x="146" y="57"/>
                    <a:pt x="90" y="1"/>
                    <a:pt x="20" y="0"/>
                  </a:cubicBezTo>
                  <a:close/>
                </a:path>
              </a:pathLst>
            </a:custGeom>
            <a:grpFill/>
            <a:ln w="317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"/>
            <p:cNvSpPr>
              <a:spLocks/>
            </p:cNvSpPr>
            <p:nvPr/>
          </p:nvSpPr>
          <p:spPr bwMode="auto">
            <a:xfrm>
              <a:off x="-660400" y="2649538"/>
              <a:ext cx="127000" cy="12700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0"/>
                </a:cxn>
                <a:cxn ang="0">
                  <a:pos x="20" y="40"/>
                </a:cxn>
                <a:cxn ang="0">
                  <a:pos x="198" y="218"/>
                </a:cxn>
                <a:cxn ang="0">
                  <a:pos x="218" y="238"/>
                </a:cxn>
                <a:cxn ang="0">
                  <a:pos x="238" y="218"/>
                </a:cxn>
                <a:cxn ang="0">
                  <a:pos x="20" y="0"/>
                </a:cxn>
              </a:cxnLst>
              <a:rect l="0" t="0" r="r" b="b"/>
              <a:pathLst>
                <a:path w="238" h="238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118" y="40"/>
                    <a:pt x="198" y="120"/>
                    <a:pt x="198" y="218"/>
                  </a:cubicBezTo>
                  <a:cubicBezTo>
                    <a:pt x="198" y="229"/>
                    <a:pt x="207" y="238"/>
                    <a:pt x="218" y="238"/>
                  </a:cubicBezTo>
                  <a:cubicBezTo>
                    <a:pt x="229" y="238"/>
                    <a:pt x="238" y="229"/>
                    <a:pt x="238" y="218"/>
                  </a:cubicBezTo>
                  <a:cubicBezTo>
                    <a:pt x="238" y="98"/>
                    <a:pt x="140" y="0"/>
                    <a:pt x="20" y="0"/>
                  </a:cubicBezTo>
                  <a:close/>
                </a:path>
              </a:pathLst>
            </a:custGeom>
            <a:grpFill/>
            <a:ln w="317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1"/>
            <p:cNvSpPr>
              <a:spLocks/>
            </p:cNvSpPr>
            <p:nvPr/>
          </p:nvSpPr>
          <p:spPr bwMode="auto">
            <a:xfrm>
              <a:off x="-660400" y="2601913"/>
              <a:ext cx="176212" cy="174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0"/>
                </a:cxn>
                <a:cxn ang="0">
                  <a:pos x="20" y="40"/>
                </a:cxn>
                <a:cxn ang="0">
                  <a:pos x="289" y="309"/>
                </a:cxn>
                <a:cxn ang="0">
                  <a:pos x="309" y="329"/>
                </a:cxn>
                <a:cxn ang="0">
                  <a:pos x="329" y="309"/>
                </a:cxn>
                <a:cxn ang="0">
                  <a:pos x="20" y="0"/>
                </a:cxn>
              </a:cxnLst>
              <a:rect l="0" t="0" r="r" b="b"/>
              <a:pathLst>
                <a:path w="329" h="329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168" y="40"/>
                    <a:pt x="289" y="160"/>
                    <a:pt x="289" y="309"/>
                  </a:cubicBezTo>
                  <a:cubicBezTo>
                    <a:pt x="289" y="320"/>
                    <a:pt x="298" y="329"/>
                    <a:pt x="309" y="329"/>
                  </a:cubicBezTo>
                  <a:cubicBezTo>
                    <a:pt x="320" y="329"/>
                    <a:pt x="329" y="320"/>
                    <a:pt x="329" y="309"/>
                  </a:cubicBezTo>
                  <a:cubicBezTo>
                    <a:pt x="329" y="138"/>
                    <a:pt x="190" y="0"/>
                    <a:pt x="20" y="0"/>
                  </a:cubicBezTo>
                  <a:close/>
                </a:path>
              </a:pathLst>
            </a:custGeom>
            <a:grpFill/>
            <a:ln w="317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4" name="122 Grupo"/>
          <p:cNvGrpSpPr/>
          <p:nvPr/>
        </p:nvGrpSpPr>
        <p:grpSpPr>
          <a:xfrm>
            <a:off x="407919" y="4175369"/>
            <a:ext cx="529290" cy="529290"/>
            <a:chOff x="-1114425" y="3049588"/>
            <a:chExt cx="328612" cy="328612"/>
          </a:xfrm>
          <a:solidFill>
            <a:schemeClr val="accent6"/>
          </a:solidFill>
        </p:grpSpPr>
        <p:sp>
          <p:nvSpPr>
            <p:cNvPr id="115" name="Freeform 36"/>
            <p:cNvSpPr>
              <a:spLocks/>
            </p:cNvSpPr>
            <p:nvPr/>
          </p:nvSpPr>
          <p:spPr bwMode="auto">
            <a:xfrm>
              <a:off x="-1114425" y="3049588"/>
              <a:ext cx="171450" cy="328612"/>
            </a:xfrm>
            <a:custGeom>
              <a:avLst/>
              <a:gdLst/>
              <a:ahLst/>
              <a:cxnLst>
                <a:cxn ang="0">
                  <a:pos x="104" y="18"/>
                </a:cxn>
                <a:cxn ang="0">
                  <a:pos x="106" y="15"/>
                </a:cxn>
                <a:cxn ang="0">
                  <a:pos x="81" y="0"/>
                </a:cxn>
                <a:cxn ang="0">
                  <a:pos x="28" y="31"/>
                </a:cxn>
                <a:cxn ang="0">
                  <a:pos x="28" y="59"/>
                </a:cxn>
                <a:cxn ang="0">
                  <a:pos x="0" y="75"/>
                </a:cxn>
                <a:cxn ang="0">
                  <a:pos x="0" y="136"/>
                </a:cxn>
                <a:cxn ang="0">
                  <a:pos x="28" y="152"/>
                </a:cxn>
                <a:cxn ang="0">
                  <a:pos x="28" y="176"/>
                </a:cxn>
                <a:cxn ang="0">
                  <a:pos x="81" y="207"/>
                </a:cxn>
                <a:cxn ang="0">
                  <a:pos x="108" y="191"/>
                </a:cxn>
                <a:cxn ang="0">
                  <a:pos x="108" y="120"/>
                </a:cxn>
                <a:cxn ang="0">
                  <a:pos x="108" y="103"/>
                </a:cxn>
                <a:cxn ang="0">
                  <a:pos x="108" y="90"/>
                </a:cxn>
                <a:cxn ang="0">
                  <a:pos x="108" y="16"/>
                </a:cxn>
                <a:cxn ang="0">
                  <a:pos x="106" y="15"/>
                </a:cxn>
                <a:cxn ang="0">
                  <a:pos x="104" y="18"/>
                </a:cxn>
                <a:cxn ang="0">
                  <a:pos x="99" y="18"/>
                </a:cxn>
                <a:cxn ang="0">
                  <a:pos x="99" y="90"/>
                </a:cxn>
                <a:cxn ang="0">
                  <a:pos x="99" y="90"/>
                </a:cxn>
                <a:cxn ang="0">
                  <a:pos x="99" y="103"/>
                </a:cxn>
                <a:cxn ang="0">
                  <a:pos x="99" y="120"/>
                </a:cxn>
                <a:cxn ang="0">
                  <a:pos x="99" y="186"/>
                </a:cxn>
                <a:cxn ang="0">
                  <a:pos x="81" y="196"/>
                </a:cxn>
                <a:cxn ang="0">
                  <a:pos x="37" y="171"/>
                </a:cxn>
                <a:cxn ang="0">
                  <a:pos x="37" y="147"/>
                </a:cxn>
                <a:cxn ang="0">
                  <a:pos x="9" y="130"/>
                </a:cxn>
                <a:cxn ang="0">
                  <a:pos x="9" y="80"/>
                </a:cxn>
                <a:cxn ang="0">
                  <a:pos x="37" y="64"/>
                </a:cxn>
                <a:cxn ang="0">
                  <a:pos x="37" y="36"/>
                </a:cxn>
                <a:cxn ang="0">
                  <a:pos x="81" y="10"/>
                </a:cxn>
                <a:cxn ang="0">
                  <a:pos x="101" y="22"/>
                </a:cxn>
                <a:cxn ang="0">
                  <a:pos x="104" y="18"/>
                </a:cxn>
                <a:cxn ang="0">
                  <a:pos x="99" y="18"/>
                </a:cxn>
                <a:cxn ang="0">
                  <a:pos x="104" y="18"/>
                </a:cxn>
              </a:cxnLst>
              <a:rect l="0" t="0" r="r" b="b"/>
              <a:pathLst>
                <a:path w="108" h="207">
                  <a:moveTo>
                    <a:pt x="104" y="18"/>
                  </a:moveTo>
                  <a:lnTo>
                    <a:pt x="106" y="15"/>
                  </a:lnTo>
                  <a:lnTo>
                    <a:pt x="81" y="0"/>
                  </a:lnTo>
                  <a:lnTo>
                    <a:pt x="28" y="31"/>
                  </a:lnTo>
                  <a:lnTo>
                    <a:pt x="28" y="59"/>
                  </a:lnTo>
                  <a:lnTo>
                    <a:pt x="0" y="75"/>
                  </a:lnTo>
                  <a:lnTo>
                    <a:pt x="0" y="136"/>
                  </a:lnTo>
                  <a:lnTo>
                    <a:pt x="28" y="152"/>
                  </a:lnTo>
                  <a:lnTo>
                    <a:pt x="28" y="176"/>
                  </a:lnTo>
                  <a:lnTo>
                    <a:pt x="81" y="207"/>
                  </a:lnTo>
                  <a:lnTo>
                    <a:pt x="108" y="191"/>
                  </a:lnTo>
                  <a:lnTo>
                    <a:pt x="108" y="120"/>
                  </a:lnTo>
                  <a:lnTo>
                    <a:pt x="108" y="103"/>
                  </a:lnTo>
                  <a:lnTo>
                    <a:pt x="108" y="90"/>
                  </a:lnTo>
                  <a:lnTo>
                    <a:pt x="108" y="16"/>
                  </a:lnTo>
                  <a:lnTo>
                    <a:pt x="106" y="15"/>
                  </a:lnTo>
                  <a:lnTo>
                    <a:pt x="104" y="18"/>
                  </a:lnTo>
                  <a:lnTo>
                    <a:pt x="99" y="18"/>
                  </a:lnTo>
                  <a:lnTo>
                    <a:pt x="99" y="90"/>
                  </a:lnTo>
                  <a:lnTo>
                    <a:pt x="99" y="90"/>
                  </a:lnTo>
                  <a:lnTo>
                    <a:pt x="99" y="103"/>
                  </a:lnTo>
                  <a:lnTo>
                    <a:pt x="99" y="120"/>
                  </a:lnTo>
                  <a:lnTo>
                    <a:pt x="99" y="186"/>
                  </a:lnTo>
                  <a:lnTo>
                    <a:pt x="81" y="196"/>
                  </a:lnTo>
                  <a:lnTo>
                    <a:pt x="37" y="171"/>
                  </a:lnTo>
                  <a:lnTo>
                    <a:pt x="37" y="147"/>
                  </a:lnTo>
                  <a:lnTo>
                    <a:pt x="9" y="130"/>
                  </a:lnTo>
                  <a:lnTo>
                    <a:pt x="9" y="80"/>
                  </a:lnTo>
                  <a:lnTo>
                    <a:pt x="37" y="64"/>
                  </a:lnTo>
                  <a:lnTo>
                    <a:pt x="37" y="36"/>
                  </a:lnTo>
                  <a:lnTo>
                    <a:pt x="81" y="10"/>
                  </a:lnTo>
                  <a:lnTo>
                    <a:pt x="101" y="22"/>
                  </a:lnTo>
                  <a:lnTo>
                    <a:pt x="104" y="18"/>
                  </a:lnTo>
                  <a:lnTo>
                    <a:pt x="99" y="18"/>
                  </a:lnTo>
                  <a:lnTo>
                    <a:pt x="104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7"/>
            <p:cNvSpPr>
              <a:spLocks/>
            </p:cNvSpPr>
            <p:nvPr/>
          </p:nvSpPr>
          <p:spPr bwMode="auto">
            <a:xfrm>
              <a:off x="-1066800" y="3140075"/>
              <a:ext cx="31750" cy="2698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6" y="17"/>
                </a:cxn>
                <a:cxn ang="0">
                  <a:pos x="20" y="9"/>
                </a:cxn>
                <a:cxn ang="0">
                  <a:pos x="5" y="0"/>
                </a:cxn>
                <a:cxn ang="0">
                  <a:pos x="0" y="8"/>
                </a:cxn>
              </a:cxnLst>
              <a:rect l="0" t="0" r="r" b="b"/>
              <a:pathLst>
                <a:path w="20" h="17">
                  <a:moveTo>
                    <a:pt x="0" y="8"/>
                  </a:moveTo>
                  <a:lnTo>
                    <a:pt x="16" y="17"/>
                  </a:lnTo>
                  <a:lnTo>
                    <a:pt x="20" y="9"/>
                  </a:lnTo>
                  <a:lnTo>
                    <a:pt x="5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8"/>
            <p:cNvSpPr>
              <a:spLocks/>
            </p:cNvSpPr>
            <p:nvPr/>
          </p:nvSpPr>
          <p:spPr bwMode="auto">
            <a:xfrm>
              <a:off x="-1066800" y="3140075"/>
              <a:ext cx="31750" cy="2698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6" y="17"/>
                </a:cxn>
                <a:cxn ang="0">
                  <a:pos x="20" y="9"/>
                </a:cxn>
                <a:cxn ang="0">
                  <a:pos x="5" y="0"/>
                </a:cxn>
              </a:cxnLst>
              <a:rect l="0" t="0" r="r" b="b"/>
              <a:pathLst>
                <a:path w="20" h="17">
                  <a:moveTo>
                    <a:pt x="0" y="8"/>
                  </a:moveTo>
                  <a:lnTo>
                    <a:pt x="16" y="17"/>
                  </a:lnTo>
                  <a:lnTo>
                    <a:pt x="20" y="9"/>
                  </a:lnTo>
                  <a:lnTo>
                    <a:pt x="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9"/>
            <p:cNvSpPr>
              <a:spLocks/>
            </p:cNvSpPr>
            <p:nvPr/>
          </p:nvSpPr>
          <p:spPr bwMode="auto">
            <a:xfrm>
              <a:off x="-1050925" y="3148013"/>
              <a:ext cx="23812" cy="23812"/>
            </a:xfrm>
            <a:custGeom>
              <a:avLst/>
              <a:gdLst/>
              <a:ahLst/>
              <a:cxnLst>
                <a:cxn ang="0">
                  <a:pos x="6" y="15"/>
                </a:cxn>
                <a:cxn ang="0">
                  <a:pos x="37" y="6"/>
                </a:cxn>
                <a:cxn ang="0">
                  <a:pos x="46" y="37"/>
                </a:cxn>
                <a:cxn ang="0">
                  <a:pos x="15" y="46"/>
                </a:cxn>
                <a:cxn ang="0">
                  <a:pos x="6" y="15"/>
                </a:cxn>
              </a:cxnLst>
              <a:rect l="0" t="0" r="r" b="b"/>
              <a:pathLst>
                <a:path w="52" h="52">
                  <a:moveTo>
                    <a:pt x="6" y="15"/>
                  </a:moveTo>
                  <a:cubicBezTo>
                    <a:pt x="12" y="4"/>
                    <a:pt x="26" y="0"/>
                    <a:pt x="37" y="6"/>
                  </a:cubicBezTo>
                  <a:cubicBezTo>
                    <a:pt x="48" y="12"/>
                    <a:pt x="52" y="26"/>
                    <a:pt x="46" y="37"/>
                  </a:cubicBezTo>
                  <a:cubicBezTo>
                    <a:pt x="40" y="48"/>
                    <a:pt x="26" y="52"/>
                    <a:pt x="15" y="46"/>
                  </a:cubicBezTo>
                  <a:cubicBezTo>
                    <a:pt x="4" y="40"/>
                    <a:pt x="0" y="26"/>
                    <a:pt x="6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40"/>
            <p:cNvSpPr>
              <a:spLocks noEditPoints="1"/>
            </p:cNvSpPr>
            <p:nvPr/>
          </p:nvSpPr>
          <p:spPr bwMode="auto">
            <a:xfrm>
              <a:off x="-1052513" y="3146425"/>
              <a:ext cx="26987" cy="28575"/>
            </a:xfrm>
            <a:custGeom>
              <a:avLst/>
              <a:gdLst/>
              <a:ahLst/>
              <a:cxnLst>
                <a:cxn ang="0">
                  <a:pos x="17" y="53"/>
                </a:cxn>
                <a:cxn ang="0">
                  <a:pos x="7" y="17"/>
                </a:cxn>
                <a:cxn ang="0">
                  <a:pos x="42" y="7"/>
                </a:cxn>
                <a:cxn ang="0">
                  <a:pos x="52" y="43"/>
                </a:cxn>
                <a:cxn ang="0">
                  <a:pos x="17" y="53"/>
                </a:cxn>
                <a:cxn ang="0">
                  <a:pos x="17" y="53"/>
                </a:cxn>
                <a:cxn ang="0">
                  <a:pos x="39" y="13"/>
                </a:cxn>
                <a:cxn ang="0">
                  <a:pos x="12" y="20"/>
                </a:cxn>
                <a:cxn ang="0">
                  <a:pos x="20" y="47"/>
                </a:cxn>
                <a:cxn ang="0">
                  <a:pos x="47" y="40"/>
                </a:cxn>
                <a:cxn ang="0">
                  <a:pos x="39" y="13"/>
                </a:cxn>
                <a:cxn ang="0">
                  <a:pos x="39" y="13"/>
                </a:cxn>
              </a:cxnLst>
              <a:rect l="0" t="0" r="r" b="b"/>
              <a:pathLst>
                <a:path w="59" h="60">
                  <a:moveTo>
                    <a:pt x="17" y="53"/>
                  </a:moveTo>
                  <a:cubicBezTo>
                    <a:pt x="4" y="46"/>
                    <a:pt x="0" y="30"/>
                    <a:pt x="7" y="17"/>
                  </a:cubicBezTo>
                  <a:cubicBezTo>
                    <a:pt x="13" y="5"/>
                    <a:pt x="29" y="0"/>
                    <a:pt x="42" y="7"/>
                  </a:cubicBezTo>
                  <a:cubicBezTo>
                    <a:pt x="54" y="14"/>
                    <a:pt x="59" y="30"/>
                    <a:pt x="52" y="43"/>
                  </a:cubicBezTo>
                  <a:cubicBezTo>
                    <a:pt x="45" y="55"/>
                    <a:pt x="29" y="60"/>
                    <a:pt x="17" y="53"/>
                  </a:cubicBezTo>
                  <a:cubicBezTo>
                    <a:pt x="4" y="46"/>
                    <a:pt x="29" y="60"/>
                    <a:pt x="17" y="53"/>
                  </a:cubicBezTo>
                  <a:close/>
                  <a:moveTo>
                    <a:pt x="39" y="13"/>
                  </a:moveTo>
                  <a:cubicBezTo>
                    <a:pt x="29" y="7"/>
                    <a:pt x="17" y="11"/>
                    <a:pt x="12" y="20"/>
                  </a:cubicBezTo>
                  <a:cubicBezTo>
                    <a:pt x="7" y="30"/>
                    <a:pt x="10" y="42"/>
                    <a:pt x="20" y="47"/>
                  </a:cubicBezTo>
                  <a:cubicBezTo>
                    <a:pt x="29" y="53"/>
                    <a:pt x="41" y="49"/>
                    <a:pt x="47" y="40"/>
                  </a:cubicBezTo>
                  <a:cubicBezTo>
                    <a:pt x="52" y="30"/>
                    <a:pt x="49" y="18"/>
                    <a:pt x="39" y="13"/>
                  </a:cubicBezTo>
                  <a:cubicBezTo>
                    <a:pt x="29" y="7"/>
                    <a:pt x="49" y="18"/>
                    <a:pt x="39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41"/>
            <p:cNvSpPr>
              <a:spLocks/>
            </p:cNvSpPr>
            <p:nvPr/>
          </p:nvSpPr>
          <p:spPr bwMode="auto">
            <a:xfrm>
              <a:off x="-1065213" y="3268663"/>
              <a:ext cx="28575" cy="23812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18" y="8"/>
                </a:cxn>
                <a:cxn ang="0">
                  <a:pos x="15" y="0"/>
                </a:cxn>
                <a:cxn ang="0">
                  <a:pos x="0" y="7"/>
                </a:cxn>
                <a:cxn ang="0">
                  <a:pos x="3" y="15"/>
                </a:cxn>
              </a:cxnLst>
              <a:rect l="0" t="0" r="r" b="b"/>
              <a:pathLst>
                <a:path w="18" h="15">
                  <a:moveTo>
                    <a:pt x="3" y="15"/>
                  </a:moveTo>
                  <a:lnTo>
                    <a:pt x="18" y="8"/>
                  </a:lnTo>
                  <a:lnTo>
                    <a:pt x="15" y="0"/>
                  </a:lnTo>
                  <a:lnTo>
                    <a:pt x="0" y="7"/>
                  </a:lnTo>
                  <a:lnTo>
                    <a:pt x="3" y="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42"/>
            <p:cNvSpPr>
              <a:spLocks/>
            </p:cNvSpPr>
            <p:nvPr/>
          </p:nvSpPr>
          <p:spPr bwMode="auto">
            <a:xfrm>
              <a:off x="-1065213" y="3268663"/>
              <a:ext cx="28575" cy="23812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18" y="8"/>
                </a:cxn>
                <a:cxn ang="0">
                  <a:pos x="15" y="0"/>
                </a:cxn>
                <a:cxn ang="0">
                  <a:pos x="0" y="7"/>
                </a:cxn>
              </a:cxnLst>
              <a:rect l="0" t="0" r="r" b="b"/>
              <a:pathLst>
                <a:path w="18" h="15">
                  <a:moveTo>
                    <a:pt x="3" y="15"/>
                  </a:moveTo>
                  <a:lnTo>
                    <a:pt x="18" y="8"/>
                  </a:lnTo>
                  <a:lnTo>
                    <a:pt x="15" y="0"/>
                  </a:lnTo>
                  <a:lnTo>
                    <a:pt x="0" y="7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43"/>
            <p:cNvSpPr>
              <a:spLocks/>
            </p:cNvSpPr>
            <p:nvPr/>
          </p:nvSpPr>
          <p:spPr bwMode="auto">
            <a:xfrm>
              <a:off x="-1052513" y="3262313"/>
              <a:ext cx="25400" cy="25400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47" y="17"/>
                </a:cxn>
                <a:cxn ang="0">
                  <a:pos x="37" y="47"/>
                </a:cxn>
                <a:cxn ang="0">
                  <a:pos x="6" y="36"/>
                </a:cxn>
                <a:cxn ang="0">
                  <a:pos x="17" y="6"/>
                </a:cxn>
              </a:cxnLst>
              <a:rect l="0" t="0" r="r" b="b"/>
              <a:pathLst>
                <a:path w="53" h="53">
                  <a:moveTo>
                    <a:pt x="17" y="6"/>
                  </a:moveTo>
                  <a:cubicBezTo>
                    <a:pt x="28" y="0"/>
                    <a:pt x="42" y="5"/>
                    <a:pt x="47" y="17"/>
                  </a:cubicBezTo>
                  <a:cubicBezTo>
                    <a:pt x="53" y="28"/>
                    <a:pt x="48" y="42"/>
                    <a:pt x="37" y="47"/>
                  </a:cubicBezTo>
                  <a:cubicBezTo>
                    <a:pt x="25" y="53"/>
                    <a:pt x="11" y="48"/>
                    <a:pt x="6" y="36"/>
                  </a:cubicBezTo>
                  <a:cubicBezTo>
                    <a:pt x="0" y="25"/>
                    <a:pt x="5" y="11"/>
                    <a:pt x="17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44"/>
            <p:cNvSpPr>
              <a:spLocks noEditPoints="1"/>
            </p:cNvSpPr>
            <p:nvPr/>
          </p:nvSpPr>
          <p:spPr bwMode="auto">
            <a:xfrm>
              <a:off x="-1052513" y="3260725"/>
              <a:ext cx="26987" cy="28575"/>
            </a:xfrm>
            <a:custGeom>
              <a:avLst/>
              <a:gdLst/>
              <a:ahLst/>
              <a:cxnLst>
                <a:cxn ang="0">
                  <a:pos x="41" y="53"/>
                </a:cxn>
                <a:cxn ang="0">
                  <a:pos x="6" y="41"/>
                </a:cxn>
                <a:cxn ang="0">
                  <a:pos x="18" y="6"/>
                </a:cxn>
                <a:cxn ang="0">
                  <a:pos x="53" y="18"/>
                </a:cxn>
                <a:cxn ang="0">
                  <a:pos x="41" y="53"/>
                </a:cxn>
                <a:cxn ang="0">
                  <a:pos x="41" y="53"/>
                </a:cxn>
                <a:cxn ang="0">
                  <a:pos x="21" y="12"/>
                </a:cxn>
                <a:cxn ang="0">
                  <a:pos x="12" y="38"/>
                </a:cxn>
                <a:cxn ang="0">
                  <a:pos x="38" y="47"/>
                </a:cxn>
                <a:cxn ang="0">
                  <a:pos x="48" y="21"/>
                </a:cxn>
                <a:cxn ang="0">
                  <a:pos x="21" y="12"/>
                </a:cxn>
                <a:cxn ang="0">
                  <a:pos x="21" y="12"/>
                </a:cxn>
              </a:cxnLst>
              <a:rect l="0" t="0" r="r" b="b"/>
              <a:pathLst>
                <a:path w="59" h="59">
                  <a:moveTo>
                    <a:pt x="41" y="53"/>
                  </a:moveTo>
                  <a:cubicBezTo>
                    <a:pt x="28" y="59"/>
                    <a:pt x="12" y="54"/>
                    <a:pt x="6" y="41"/>
                  </a:cubicBezTo>
                  <a:cubicBezTo>
                    <a:pt x="0" y="28"/>
                    <a:pt x="5" y="12"/>
                    <a:pt x="18" y="6"/>
                  </a:cubicBezTo>
                  <a:cubicBezTo>
                    <a:pt x="31" y="0"/>
                    <a:pt x="47" y="5"/>
                    <a:pt x="53" y="18"/>
                  </a:cubicBezTo>
                  <a:cubicBezTo>
                    <a:pt x="59" y="31"/>
                    <a:pt x="54" y="47"/>
                    <a:pt x="41" y="53"/>
                  </a:cubicBezTo>
                  <a:cubicBezTo>
                    <a:pt x="28" y="59"/>
                    <a:pt x="54" y="47"/>
                    <a:pt x="41" y="53"/>
                  </a:cubicBezTo>
                  <a:close/>
                  <a:moveTo>
                    <a:pt x="21" y="12"/>
                  </a:moveTo>
                  <a:cubicBezTo>
                    <a:pt x="11" y="16"/>
                    <a:pt x="7" y="28"/>
                    <a:pt x="12" y="38"/>
                  </a:cubicBezTo>
                  <a:cubicBezTo>
                    <a:pt x="16" y="48"/>
                    <a:pt x="28" y="52"/>
                    <a:pt x="38" y="47"/>
                  </a:cubicBezTo>
                  <a:cubicBezTo>
                    <a:pt x="48" y="43"/>
                    <a:pt x="52" y="31"/>
                    <a:pt x="48" y="21"/>
                  </a:cubicBezTo>
                  <a:cubicBezTo>
                    <a:pt x="43" y="11"/>
                    <a:pt x="31" y="7"/>
                    <a:pt x="21" y="12"/>
                  </a:cubicBezTo>
                  <a:cubicBezTo>
                    <a:pt x="11" y="16"/>
                    <a:pt x="31" y="7"/>
                    <a:pt x="21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45"/>
            <p:cNvSpPr>
              <a:spLocks/>
            </p:cNvSpPr>
            <p:nvPr/>
          </p:nvSpPr>
          <p:spPr bwMode="auto">
            <a:xfrm>
              <a:off x="-1033463" y="3116263"/>
              <a:ext cx="46037" cy="204787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20" y="13"/>
                </a:cxn>
                <a:cxn ang="0">
                  <a:pos x="20" y="35"/>
                </a:cxn>
                <a:cxn ang="0">
                  <a:pos x="0" y="49"/>
                </a:cxn>
                <a:cxn ang="0">
                  <a:pos x="0" y="82"/>
                </a:cxn>
                <a:cxn ang="0">
                  <a:pos x="20" y="91"/>
                </a:cxn>
                <a:cxn ang="0">
                  <a:pos x="20" y="114"/>
                </a:cxn>
                <a:cxn ang="0">
                  <a:pos x="12" y="122"/>
                </a:cxn>
                <a:cxn ang="0">
                  <a:pos x="18" y="129"/>
                </a:cxn>
                <a:cxn ang="0">
                  <a:pos x="29" y="118"/>
                </a:cxn>
                <a:cxn ang="0">
                  <a:pos x="29" y="85"/>
                </a:cxn>
                <a:cxn ang="0">
                  <a:pos x="9" y="76"/>
                </a:cxn>
                <a:cxn ang="0">
                  <a:pos x="9" y="53"/>
                </a:cxn>
                <a:cxn ang="0">
                  <a:pos x="29" y="40"/>
                </a:cxn>
                <a:cxn ang="0">
                  <a:pos x="29" y="8"/>
                </a:cxn>
                <a:cxn ang="0">
                  <a:pos x="18" y="0"/>
                </a:cxn>
                <a:cxn ang="0">
                  <a:pos x="13" y="7"/>
                </a:cxn>
              </a:cxnLst>
              <a:rect l="0" t="0" r="r" b="b"/>
              <a:pathLst>
                <a:path w="29" h="129">
                  <a:moveTo>
                    <a:pt x="13" y="7"/>
                  </a:moveTo>
                  <a:lnTo>
                    <a:pt x="20" y="13"/>
                  </a:lnTo>
                  <a:lnTo>
                    <a:pt x="20" y="35"/>
                  </a:lnTo>
                  <a:lnTo>
                    <a:pt x="0" y="49"/>
                  </a:lnTo>
                  <a:lnTo>
                    <a:pt x="0" y="82"/>
                  </a:lnTo>
                  <a:lnTo>
                    <a:pt x="20" y="91"/>
                  </a:lnTo>
                  <a:lnTo>
                    <a:pt x="20" y="114"/>
                  </a:lnTo>
                  <a:lnTo>
                    <a:pt x="12" y="122"/>
                  </a:lnTo>
                  <a:lnTo>
                    <a:pt x="18" y="129"/>
                  </a:lnTo>
                  <a:lnTo>
                    <a:pt x="29" y="118"/>
                  </a:lnTo>
                  <a:lnTo>
                    <a:pt x="29" y="85"/>
                  </a:lnTo>
                  <a:lnTo>
                    <a:pt x="9" y="76"/>
                  </a:lnTo>
                  <a:lnTo>
                    <a:pt x="9" y="53"/>
                  </a:lnTo>
                  <a:lnTo>
                    <a:pt x="29" y="40"/>
                  </a:lnTo>
                  <a:lnTo>
                    <a:pt x="29" y="8"/>
                  </a:lnTo>
                  <a:lnTo>
                    <a:pt x="18" y="0"/>
                  </a:lnTo>
                  <a:lnTo>
                    <a:pt x="13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46"/>
            <p:cNvSpPr>
              <a:spLocks/>
            </p:cNvSpPr>
            <p:nvPr/>
          </p:nvSpPr>
          <p:spPr bwMode="auto">
            <a:xfrm>
              <a:off x="-1020763" y="3109913"/>
              <a:ext cx="23812" cy="2381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40" y="8"/>
                </a:cxn>
                <a:cxn ang="0">
                  <a:pos x="44" y="40"/>
                </a:cxn>
                <a:cxn ang="0">
                  <a:pos x="12" y="44"/>
                </a:cxn>
                <a:cxn ang="0">
                  <a:pos x="8" y="12"/>
                </a:cxn>
              </a:cxnLst>
              <a:rect l="0" t="0" r="r" b="b"/>
              <a:pathLst>
                <a:path w="52" h="52">
                  <a:moveTo>
                    <a:pt x="8" y="12"/>
                  </a:moveTo>
                  <a:cubicBezTo>
                    <a:pt x="16" y="2"/>
                    <a:pt x="30" y="0"/>
                    <a:pt x="40" y="8"/>
                  </a:cubicBezTo>
                  <a:cubicBezTo>
                    <a:pt x="50" y="16"/>
                    <a:pt x="52" y="30"/>
                    <a:pt x="44" y="40"/>
                  </a:cubicBezTo>
                  <a:cubicBezTo>
                    <a:pt x="36" y="50"/>
                    <a:pt x="22" y="52"/>
                    <a:pt x="12" y="44"/>
                  </a:cubicBezTo>
                  <a:cubicBezTo>
                    <a:pt x="2" y="37"/>
                    <a:pt x="0" y="22"/>
                    <a:pt x="8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47"/>
            <p:cNvSpPr>
              <a:spLocks noEditPoints="1"/>
            </p:cNvSpPr>
            <p:nvPr/>
          </p:nvSpPr>
          <p:spPr bwMode="auto">
            <a:xfrm>
              <a:off x="-1022350" y="3108325"/>
              <a:ext cx="26987" cy="28575"/>
            </a:xfrm>
            <a:custGeom>
              <a:avLst/>
              <a:gdLst/>
              <a:ahLst/>
              <a:cxnLst>
                <a:cxn ang="0">
                  <a:pos x="13" y="50"/>
                </a:cxn>
                <a:cxn ang="0">
                  <a:pos x="50" y="45"/>
                </a:cxn>
                <a:cxn ang="0">
                  <a:pos x="45" y="9"/>
                </a:cxn>
                <a:cxn ang="0">
                  <a:pos x="8" y="13"/>
                </a:cxn>
                <a:cxn ang="0">
                  <a:pos x="13" y="50"/>
                </a:cxn>
                <a:cxn ang="0">
                  <a:pos x="13" y="50"/>
                </a:cxn>
                <a:cxn ang="0">
                  <a:pos x="41" y="13"/>
                </a:cxn>
                <a:cxn ang="0">
                  <a:pos x="45" y="41"/>
                </a:cxn>
                <a:cxn ang="0">
                  <a:pos x="17" y="45"/>
                </a:cxn>
                <a:cxn ang="0">
                  <a:pos x="13" y="17"/>
                </a:cxn>
                <a:cxn ang="0">
                  <a:pos x="41" y="13"/>
                </a:cxn>
                <a:cxn ang="0">
                  <a:pos x="41" y="13"/>
                </a:cxn>
              </a:cxnLst>
              <a:rect l="0" t="0" r="r" b="b"/>
              <a:pathLst>
                <a:path w="58" h="59">
                  <a:moveTo>
                    <a:pt x="13" y="50"/>
                  </a:moveTo>
                  <a:cubicBezTo>
                    <a:pt x="24" y="59"/>
                    <a:pt x="41" y="56"/>
                    <a:pt x="50" y="45"/>
                  </a:cubicBezTo>
                  <a:cubicBezTo>
                    <a:pt x="58" y="34"/>
                    <a:pt x="56" y="17"/>
                    <a:pt x="45" y="9"/>
                  </a:cubicBezTo>
                  <a:cubicBezTo>
                    <a:pt x="33" y="0"/>
                    <a:pt x="17" y="2"/>
                    <a:pt x="8" y="13"/>
                  </a:cubicBezTo>
                  <a:cubicBezTo>
                    <a:pt x="0" y="25"/>
                    <a:pt x="2" y="41"/>
                    <a:pt x="13" y="50"/>
                  </a:cubicBezTo>
                  <a:cubicBezTo>
                    <a:pt x="24" y="59"/>
                    <a:pt x="2" y="41"/>
                    <a:pt x="13" y="50"/>
                  </a:cubicBezTo>
                  <a:close/>
                  <a:moveTo>
                    <a:pt x="41" y="13"/>
                  </a:moveTo>
                  <a:cubicBezTo>
                    <a:pt x="50" y="20"/>
                    <a:pt x="51" y="33"/>
                    <a:pt x="45" y="41"/>
                  </a:cubicBezTo>
                  <a:cubicBezTo>
                    <a:pt x="38" y="50"/>
                    <a:pt x="26" y="52"/>
                    <a:pt x="17" y="45"/>
                  </a:cubicBezTo>
                  <a:cubicBezTo>
                    <a:pt x="8" y="38"/>
                    <a:pt x="7" y="26"/>
                    <a:pt x="13" y="17"/>
                  </a:cubicBezTo>
                  <a:cubicBezTo>
                    <a:pt x="20" y="8"/>
                    <a:pt x="32" y="7"/>
                    <a:pt x="41" y="13"/>
                  </a:cubicBezTo>
                  <a:cubicBezTo>
                    <a:pt x="50" y="20"/>
                    <a:pt x="32" y="7"/>
                    <a:pt x="41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48"/>
            <p:cNvSpPr>
              <a:spLocks/>
            </p:cNvSpPr>
            <p:nvPr/>
          </p:nvSpPr>
          <p:spPr bwMode="auto">
            <a:xfrm>
              <a:off x="-1020763" y="3302000"/>
              <a:ext cx="22225" cy="23812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42" y="10"/>
                </a:cxn>
                <a:cxn ang="0">
                  <a:pos x="41" y="42"/>
                </a:cxn>
                <a:cxn ang="0">
                  <a:pos x="9" y="42"/>
                </a:cxn>
                <a:cxn ang="0">
                  <a:pos x="9" y="9"/>
                </a:cxn>
              </a:cxnLst>
              <a:rect l="0" t="0" r="r" b="b"/>
              <a:pathLst>
                <a:path w="50" h="51">
                  <a:moveTo>
                    <a:pt x="9" y="9"/>
                  </a:moveTo>
                  <a:cubicBezTo>
                    <a:pt x="18" y="0"/>
                    <a:pt x="33" y="1"/>
                    <a:pt x="42" y="10"/>
                  </a:cubicBezTo>
                  <a:cubicBezTo>
                    <a:pt x="50" y="19"/>
                    <a:pt x="50" y="34"/>
                    <a:pt x="41" y="42"/>
                  </a:cubicBezTo>
                  <a:cubicBezTo>
                    <a:pt x="32" y="51"/>
                    <a:pt x="17" y="51"/>
                    <a:pt x="9" y="42"/>
                  </a:cubicBezTo>
                  <a:cubicBezTo>
                    <a:pt x="0" y="32"/>
                    <a:pt x="0" y="18"/>
                    <a:pt x="9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49"/>
            <p:cNvSpPr>
              <a:spLocks noEditPoints="1"/>
            </p:cNvSpPr>
            <p:nvPr/>
          </p:nvSpPr>
          <p:spPr bwMode="auto">
            <a:xfrm>
              <a:off x="-1023938" y="3300413"/>
              <a:ext cx="28575" cy="26987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48" y="11"/>
                </a:cxn>
                <a:cxn ang="0">
                  <a:pos x="47" y="47"/>
                </a:cxn>
                <a:cxn ang="0">
                  <a:pos x="10" y="47"/>
                </a:cxn>
                <a:cxn ang="0">
                  <a:pos x="11" y="10"/>
                </a:cxn>
                <a:cxn ang="0">
                  <a:pos x="11" y="10"/>
                </a:cxn>
                <a:cxn ang="0">
                  <a:pos x="43" y="43"/>
                </a:cxn>
                <a:cxn ang="0">
                  <a:pos x="44" y="15"/>
                </a:cxn>
                <a:cxn ang="0">
                  <a:pos x="15" y="14"/>
                </a:cxn>
                <a:cxn ang="0">
                  <a:pos x="15" y="42"/>
                </a:cxn>
                <a:cxn ang="0">
                  <a:pos x="43" y="43"/>
                </a:cxn>
                <a:cxn ang="0">
                  <a:pos x="43" y="43"/>
                </a:cxn>
              </a:cxnLst>
              <a:rect l="0" t="0" r="r" b="b"/>
              <a:pathLst>
                <a:path w="58" h="57">
                  <a:moveTo>
                    <a:pt x="11" y="10"/>
                  </a:moveTo>
                  <a:cubicBezTo>
                    <a:pt x="22" y="0"/>
                    <a:pt x="38" y="0"/>
                    <a:pt x="48" y="11"/>
                  </a:cubicBezTo>
                  <a:cubicBezTo>
                    <a:pt x="58" y="21"/>
                    <a:pt x="57" y="38"/>
                    <a:pt x="47" y="47"/>
                  </a:cubicBezTo>
                  <a:cubicBezTo>
                    <a:pt x="37" y="57"/>
                    <a:pt x="20" y="57"/>
                    <a:pt x="10" y="47"/>
                  </a:cubicBezTo>
                  <a:cubicBezTo>
                    <a:pt x="0" y="36"/>
                    <a:pt x="1" y="20"/>
                    <a:pt x="11" y="10"/>
                  </a:cubicBezTo>
                  <a:cubicBezTo>
                    <a:pt x="22" y="0"/>
                    <a:pt x="1" y="20"/>
                    <a:pt x="11" y="10"/>
                  </a:cubicBezTo>
                  <a:close/>
                  <a:moveTo>
                    <a:pt x="43" y="43"/>
                  </a:moveTo>
                  <a:cubicBezTo>
                    <a:pt x="51" y="35"/>
                    <a:pt x="51" y="23"/>
                    <a:pt x="44" y="15"/>
                  </a:cubicBezTo>
                  <a:cubicBezTo>
                    <a:pt x="36" y="7"/>
                    <a:pt x="23" y="7"/>
                    <a:pt x="15" y="14"/>
                  </a:cubicBezTo>
                  <a:cubicBezTo>
                    <a:pt x="7" y="22"/>
                    <a:pt x="7" y="35"/>
                    <a:pt x="15" y="42"/>
                  </a:cubicBezTo>
                  <a:cubicBezTo>
                    <a:pt x="22" y="50"/>
                    <a:pt x="35" y="51"/>
                    <a:pt x="43" y="43"/>
                  </a:cubicBezTo>
                  <a:cubicBezTo>
                    <a:pt x="51" y="35"/>
                    <a:pt x="35" y="51"/>
                    <a:pt x="43" y="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Rectangle 50"/>
            <p:cNvSpPr>
              <a:spLocks noChangeArrowheads="1"/>
            </p:cNvSpPr>
            <p:nvPr/>
          </p:nvSpPr>
          <p:spPr bwMode="auto">
            <a:xfrm>
              <a:off x="-1106488" y="3211513"/>
              <a:ext cx="26987" cy="14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51"/>
            <p:cNvSpPr>
              <a:spLocks/>
            </p:cNvSpPr>
            <p:nvPr/>
          </p:nvSpPr>
          <p:spPr bwMode="auto">
            <a:xfrm>
              <a:off x="-1106488" y="3211513"/>
              <a:ext cx="26987" cy="142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7" y="9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17" h="9">
                  <a:moveTo>
                    <a:pt x="0" y="9"/>
                  </a:moveTo>
                  <a:lnTo>
                    <a:pt x="17" y="9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Oval 52"/>
            <p:cNvSpPr>
              <a:spLocks noChangeArrowheads="1"/>
            </p:cNvSpPr>
            <p:nvPr/>
          </p:nvSpPr>
          <p:spPr bwMode="auto">
            <a:xfrm>
              <a:off x="-1090613" y="3208338"/>
              <a:ext cx="20637" cy="2063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53"/>
            <p:cNvSpPr>
              <a:spLocks noEditPoints="1"/>
            </p:cNvSpPr>
            <p:nvPr/>
          </p:nvSpPr>
          <p:spPr bwMode="auto">
            <a:xfrm>
              <a:off x="-1092200" y="3206750"/>
              <a:ext cx="23812" cy="23812"/>
            </a:xfrm>
            <a:custGeom>
              <a:avLst/>
              <a:gdLst/>
              <a:ahLst/>
              <a:cxnLst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26" y="52"/>
                </a:cxn>
                <a:cxn ang="0">
                  <a:pos x="26" y="6"/>
                </a:cxn>
                <a:cxn ang="0">
                  <a:pos x="6" y="26"/>
                </a:cxn>
                <a:cxn ang="0">
                  <a:pos x="26" y="46"/>
                </a:cxn>
                <a:cxn ang="0">
                  <a:pos x="46" y="26"/>
                </a:cxn>
                <a:cxn ang="0">
                  <a:pos x="26" y="6"/>
                </a:cxn>
                <a:cxn ang="0">
                  <a:pos x="26" y="6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1" y="0"/>
                    <a:pt x="52" y="12"/>
                    <a:pt x="52" y="26"/>
                  </a:cubicBezTo>
                  <a:cubicBezTo>
                    <a:pt x="52" y="40"/>
                    <a:pt x="41" y="52"/>
                    <a:pt x="26" y="52"/>
                  </a:cubicBezTo>
                  <a:cubicBezTo>
                    <a:pt x="12" y="52"/>
                    <a:pt x="41" y="52"/>
                    <a:pt x="26" y="52"/>
                  </a:cubicBezTo>
                  <a:close/>
                  <a:moveTo>
                    <a:pt x="26" y="6"/>
                  </a:move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cubicBezTo>
                    <a:pt x="37" y="46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cubicBezTo>
                    <a:pt x="15" y="6"/>
                    <a:pt x="37" y="6"/>
                    <a:pt x="26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Rectangle 54"/>
            <p:cNvSpPr>
              <a:spLocks noChangeArrowheads="1"/>
            </p:cNvSpPr>
            <p:nvPr/>
          </p:nvSpPr>
          <p:spPr bwMode="auto">
            <a:xfrm>
              <a:off x="-977900" y="3211513"/>
              <a:ext cx="26987" cy="14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55"/>
            <p:cNvSpPr>
              <a:spLocks/>
            </p:cNvSpPr>
            <p:nvPr/>
          </p:nvSpPr>
          <p:spPr bwMode="auto">
            <a:xfrm>
              <a:off x="-977900" y="3211513"/>
              <a:ext cx="26987" cy="142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7" y="9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17" h="9">
                  <a:moveTo>
                    <a:pt x="0" y="9"/>
                  </a:moveTo>
                  <a:lnTo>
                    <a:pt x="17" y="9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Oval 56"/>
            <p:cNvSpPr>
              <a:spLocks noChangeArrowheads="1"/>
            </p:cNvSpPr>
            <p:nvPr/>
          </p:nvSpPr>
          <p:spPr bwMode="auto">
            <a:xfrm>
              <a:off x="-987425" y="3208338"/>
              <a:ext cx="20637" cy="2063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57"/>
            <p:cNvSpPr>
              <a:spLocks noEditPoints="1"/>
            </p:cNvSpPr>
            <p:nvPr/>
          </p:nvSpPr>
          <p:spPr bwMode="auto">
            <a:xfrm>
              <a:off x="-989013" y="3206750"/>
              <a:ext cx="23812" cy="23812"/>
            </a:xfrm>
            <a:custGeom>
              <a:avLst/>
              <a:gdLst/>
              <a:ahLst/>
              <a:cxnLst>
                <a:cxn ang="0">
                  <a:pos x="26" y="52"/>
                </a:cxn>
                <a:cxn ang="0">
                  <a:pos x="52" y="26"/>
                </a:cxn>
                <a:cxn ang="0">
                  <a:pos x="26" y="0"/>
                </a:cxn>
                <a:cxn ang="0">
                  <a:pos x="0" y="26"/>
                </a:cxn>
                <a:cxn ang="0">
                  <a:pos x="26" y="52"/>
                </a:cxn>
                <a:cxn ang="0">
                  <a:pos x="26" y="52"/>
                </a:cxn>
                <a:cxn ang="0">
                  <a:pos x="26" y="6"/>
                </a:cxn>
                <a:cxn ang="0">
                  <a:pos x="46" y="26"/>
                </a:cxn>
                <a:cxn ang="0">
                  <a:pos x="26" y="46"/>
                </a:cxn>
                <a:cxn ang="0">
                  <a:pos x="6" y="26"/>
                </a:cxn>
                <a:cxn ang="0">
                  <a:pos x="26" y="6"/>
                </a:cxn>
                <a:cxn ang="0">
                  <a:pos x="26" y="6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40" y="52"/>
                    <a:pt x="11" y="52"/>
                    <a:pt x="26" y="52"/>
                  </a:cubicBezTo>
                  <a:close/>
                  <a:moveTo>
                    <a:pt x="26" y="6"/>
                  </a:moveTo>
                  <a:cubicBezTo>
                    <a:pt x="37" y="6"/>
                    <a:pt x="46" y="15"/>
                    <a:pt x="46" y="26"/>
                  </a:cubicBezTo>
                  <a:cubicBezTo>
                    <a:pt x="46" y="37"/>
                    <a:pt x="37" y="46"/>
                    <a:pt x="26" y="46"/>
                  </a:cubicBezTo>
                  <a:cubicBezTo>
                    <a:pt x="15" y="46"/>
                    <a:pt x="6" y="37"/>
                    <a:pt x="6" y="26"/>
                  </a:cubicBezTo>
                  <a:cubicBezTo>
                    <a:pt x="6" y="15"/>
                    <a:pt x="15" y="6"/>
                    <a:pt x="26" y="6"/>
                  </a:cubicBezTo>
                  <a:cubicBezTo>
                    <a:pt x="37" y="6"/>
                    <a:pt x="15" y="6"/>
                    <a:pt x="26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58"/>
            <p:cNvSpPr>
              <a:spLocks/>
            </p:cNvSpPr>
            <p:nvPr/>
          </p:nvSpPr>
          <p:spPr bwMode="auto">
            <a:xfrm>
              <a:off x="-957263" y="3049588"/>
              <a:ext cx="171450" cy="328612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7" y="22"/>
                </a:cxn>
                <a:cxn ang="0">
                  <a:pos x="27" y="10"/>
                </a:cxn>
                <a:cxn ang="0">
                  <a:pos x="71" y="36"/>
                </a:cxn>
                <a:cxn ang="0">
                  <a:pos x="71" y="64"/>
                </a:cxn>
                <a:cxn ang="0">
                  <a:pos x="99" y="80"/>
                </a:cxn>
                <a:cxn ang="0">
                  <a:pos x="99" y="130"/>
                </a:cxn>
                <a:cxn ang="0">
                  <a:pos x="71" y="147"/>
                </a:cxn>
                <a:cxn ang="0">
                  <a:pos x="71" y="171"/>
                </a:cxn>
                <a:cxn ang="0">
                  <a:pos x="27" y="196"/>
                </a:cxn>
                <a:cxn ang="0">
                  <a:pos x="9" y="186"/>
                </a:cxn>
                <a:cxn ang="0">
                  <a:pos x="9" y="120"/>
                </a:cxn>
                <a:cxn ang="0">
                  <a:pos x="9" y="103"/>
                </a:cxn>
                <a:cxn ang="0">
                  <a:pos x="9" y="90"/>
                </a:cxn>
                <a:cxn ang="0">
                  <a:pos x="9" y="90"/>
                </a:cxn>
                <a:cxn ang="0">
                  <a:pos x="9" y="18"/>
                </a:cxn>
                <a:cxn ang="0">
                  <a:pos x="5" y="18"/>
                </a:cxn>
                <a:cxn ang="0">
                  <a:pos x="7" y="22"/>
                </a:cxn>
                <a:cxn ang="0">
                  <a:pos x="5" y="18"/>
                </a:cxn>
                <a:cxn ang="0">
                  <a:pos x="0" y="18"/>
                </a:cxn>
                <a:cxn ang="0">
                  <a:pos x="0" y="90"/>
                </a:cxn>
                <a:cxn ang="0">
                  <a:pos x="0" y="103"/>
                </a:cxn>
                <a:cxn ang="0">
                  <a:pos x="0" y="120"/>
                </a:cxn>
                <a:cxn ang="0">
                  <a:pos x="0" y="191"/>
                </a:cxn>
                <a:cxn ang="0">
                  <a:pos x="27" y="207"/>
                </a:cxn>
                <a:cxn ang="0">
                  <a:pos x="80" y="176"/>
                </a:cxn>
                <a:cxn ang="0">
                  <a:pos x="80" y="152"/>
                </a:cxn>
                <a:cxn ang="0">
                  <a:pos x="108" y="136"/>
                </a:cxn>
                <a:cxn ang="0">
                  <a:pos x="108" y="75"/>
                </a:cxn>
                <a:cxn ang="0">
                  <a:pos x="80" y="59"/>
                </a:cxn>
                <a:cxn ang="0">
                  <a:pos x="80" y="31"/>
                </a:cxn>
                <a:cxn ang="0">
                  <a:pos x="27" y="0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5" y="18"/>
                </a:cxn>
              </a:cxnLst>
              <a:rect l="0" t="0" r="r" b="b"/>
              <a:pathLst>
                <a:path w="108" h="207">
                  <a:moveTo>
                    <a:pt x="5" y="18"/>
                  </a:moveTo>
                  <a:lnTo>
                    <a:pt x="7" y="22"/>
                  </a:lnTo>
                  <a:lnTo>
                    <a:pt x="27" y="10"/>
                  </a:lnTo>
                  <a:lnTo>
                    <a:pt x="71" y="36"/>
                  </a:lnTo>
                  <a:lnTo>
                    <a:pt x="71" y="64"/>
                  </a:lnTo>
                  <a:lnTo>
                    <a:pt x="99" y="80"/>
                  </a:lnTo>
                  <a:lnTo>
                    <a:pt x="99" y="130"/>
                  </a:lnTo>
                  <a:lnTo>
                    <a:pt x="71" y="147"/>
                  </a:lnTo>
                  <a:lnTo>
                    <a:pt x="71" y="171"/>
                  </a:lnTo>
                  <a:lnTo>
                    <a:pt x="27" y="196"/>
                  </a:lnTo>
                  <a:lnTo>
                    <a:pt x="9" y="186"/>
                  </a:lnTo>
                  <a:lnTo>
                    <a:pt x="9" y="120"/>
                  </a:lnTo>
                  <a:lnTo>
                    <a:pt x="9" y="103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7" y="22"/>
                  </a:lnTo>
                  <a:lnTo>
                    <a:pt x="5" y="18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0" y="103"/>
                  </a:lnTo>
                  <a:lnTo>
                    <a:pt x="0" y="120"/>
                  </a:lnTo>
                  <a:lnTo>
                    <a:pt x="0" y="191"/>
                  </a:lnTo>
                  <a:lnTo>
                    <a:pt x="27" y="207"/>
                  </a:lnTo>
                  <a:lnTo>
                    <a:pt x="80" y="176"/>
                  </a:lnTo>
                  <a:lnTo>
                    <a:pt x="80" y="152"/>
                  </a:lnTo>
                  <a:lnTo>
                    <a:pt x="108" y="136"/>
                  </a:lnTo>
                  <a:lnTo>
                    <a:pt x="108" y="75"/>
                  </a:lnTo>
                  <a:lnTo>
                    <a:pt x="80" y="59"/>
                  </a:lnTo>
                  <a:lnTo>
                    <a:pt x="80" y="31"/>
                  </a:lnTo>
                  <a:lnTo>
                    <a:pt x="27" y="0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5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59"/>
            <p:cNvSpPr>
              <a:spLocks/>
            </p:cNvSpPr>
            <p:nvPr/>
          </p:nvSpPr>
          <p:spPr bwMode="auto">
            <a:xfrm>
              <a:off x="-865188" y="3140075"/>
              <a:ext cx="31750" cy="2698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9"/>
                </a:cxn>
                <a:cxn ang="0">
                  <a:pos x="5" y="17"/>
                </a:cxn>
                <a:cxn ang="0">
                  <a:pos x="20" y="8"/>
                </a:cxn>
                <a:cxn ang="0">
                  <a:pos x="16" y="0"/>
                </a:cxn>
              </a:cxnLst>
              <a:rect l="0" t="0" r="r" b="b"/>
              <a:pathLst>
                <a:path w="20" h="17">
                  <a:moveTo>
                    <a:pt x="16" y="0"/>
                  </a:moveTo>
                  <a:lnTo>
                    <a:pt x="0" y="9"/>
                  </a:lnTo>
                  <a:lnTo>
                    <a:pt x="5" y="17"/>
                  </a:lnTo>
                  <a:lnTo>
                    <a:pt x="20" y="8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60"/>
            <p:cNvSpPr>
              <a:spLocks/>
            </p:cNvSpPr>
            <p:nvPr/>
          </p:nvSpPr>
          <p:spPr bwMode="auto">
            <a:xfrm>
              <a:off x="-865188" y="3140075"/>
              <a:ext cx="31750" cy="2698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9"/>
                </a:cxn>
                <a:cxn ang="0">
                  <a:pos x="5" y="17"/>
                </a:cxn>
                <a:cxn ang="0">
                  <a:pos x="20" y="8"/>
                </a:cxn>
              </a:cxnLst>
              <a:rect l="0" t="0" r="r" b="b"/>
              <a:pathLst>
                <a:path w="20" h="17">
                  <a:moveTo>
                    <a:pt x="16" y="0"/>
                  </a:moveTo>
                  <a:lnTo>
                    <a:pt x="0" y="9"/>
                  </a:lnTo>
                  <a:lnTo>
                    <a:pt x="5" y="17"/>
                  </a:lnTo>
                  <a:lnTo>
                    <a:pt x="20" y="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61"/>
            <p:cNvSpPr>
              <a:spLocks/>
            </p:cNvSpPr>
            <p:nvPr/>
          </p:nvSpPr>
          <p:spPr bwMode="auto">
            <a:xfrm>
              <a:off x="-873125" y="3148013"/>
              <a:ext cx="25400" cy="23812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46" y="15"/>
                </a:cxn>
                <a:cxn ang="0">
                  <a:pos x="37" y="46"/>
                </a:cxn>
                <a:cxn ang="0">
                  <a:pos x="6" y="37"/>
                </a:cxn>
                <a:cxn ang="0">
                  <a:pos x="15" y="6"/>
                </a:cxn>
              </a:cxnLst>
              <a:rect l="0" t="0" r="r" b="b"/>
              <a:pathLst>
                <a:path w="52" h="52">
                  <a:moveTo>
                    <a:pt x="15" y="6"/>
                  </a:moveTo>
                  <a:cubicBezTo>
                    <a:pt x="26" y="0"/>
                    <a:pt x="40" y="4"/>
                    <a:pt x="46" y="15"/>
                  </a:cubicBezTo>
                  <a:cubicBezTo>
                    <a:pt x="52" y="26"/>
                    <a:pt x="48" y="40"/>
                    <a:pt x="37" y="46"/>
                  </a:cubicBezTo>
                  <a:cubicBezTo>
                    <a:pt x="26" y="52"/>
                    <a:pt x="12" y="48"/>
                    <a:pt x="6" y="37"/>
                  </a:cubicBezTo>
                  <a:cubicBezTo>
                    <a:pt x="0" y="26"/>
                    <a:pt x="4" y="12"/>
                    <a:pt x="15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62"/>
            <p:cNvSpPr>
              <a:spLocks noEditPoints="1"/>
            </p:cNvSpPr>
            <p:nvPr/>
          </p:nvSpPr>
          <p:spPr bwMode="auto">
            <a:xfrm>
              <a:off x="-874713" y="3146425"/>
              <a:ext cx="28575" cy="28575"/>
            </a:xfrm>
            <a:custGeom>
              <a:avLst/>
              <a:gdLst/>
              <a:ahLst/>
              <a:cxnLst>
                <a:cxn ang="0">
                  <a:pos x="17" y="7"/>
                </a:cxn>
                <a:cxn ang="0">
                  <a:pos x="52" y="17"/>
                </a:cxn>
                <a:cxn ang="0">
                  <a:pos x="42" y="53"/>
                </a:cxn>
                <a:cxn ang="0">
                  <a:pos x="7" y="43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39" y="47"/>
                </a:cxn>
                <a:cxn ang="0">
                  <a:pos x="47" y="20"/>
                </a:cxn>
                <a:cxn ang="0">
                  <a:pos x="20" y="13"/>
                </a:cxn>
                <a:cxn ang="0">
                  <a:pos x="12" y="40"/>
                </a:cxn>
                <a:cxn ang="0">
                  <a:pos x="39" y="47"/>
                </a:cxn>
                <a:cxn ang="0">
                  <a:pos x="39" y="47"/>
                </a:cxn>
              </a:cxnLst>
              <a:rect l="0" t="0" r="r" b="b"/>
              <a:pathLst>
                <a:path w="59" h="60">
                  <a:moveTo>
                    <a:pt x="17" y="7"/>
                  </a:moveTo>
                  <a:cubicBezTo>
                    <a:pt x="30" y="0"/>
                    <a:pt x="46" y="5"/>
                    <a:pt x="52" y="17"/>
                  </a:cubicBezTo>
                  <a:cubicBezTo>
                    <a:pt x="59" y="30"/>
                    <a:pt x="55" y="46"/>
                    <a:pt x="42" y="53"/>
                  </a:cubicBezTo>
                  <a:cubicBezTo>
                    <a:pt x="30" y="60"/>
                    <a:pt x="14" y="55"/>
                    <a:pt x="7" y="43"/>
                  </a:cubicBezTo>
                  <a:cubicBezTo>
                    <a:pt x="0" y="30"/>
                    <a:pt x="5" y="14"/>
                    <a:pt x="17" y="7"/>
                  </a:cubicBezTo>
                  <a:cubicBezTo>
                    <a:pt x="30" y="0"/>
                    <a:pt x="5" y="14"/>
                    <a:pt x="17" y="7"/>
                  </a:cubicBezTo>
                  <a:close/>
                  <a:moveTo>
                    <a:pt x="39" y="47"/>
                  </a:moveTo>
                  <a:cubicBezTo>
                    <a:pt x="49" y="42"/>
                    <a:pt x="52" y="30"/>
                    <a:pt x="47" y="20"/>
                  </a:cubicBezTo>
                  <a:cubicBezTo>
                    <a:pt x="42" y="11"/>
                    <a:pt x="30" y="7"/>
                    <a:pt x="20" y="13"/>
                  </a:cubicBezTo>
                  <a:cubicBezTo>
                    <a:pt x="10" y="18"/>
                    <a:pt x="7" y="30"/>
                    <a:pt x="12" y="40"/>
                  </a:cubicBezTo>
                  <a:cubicBezTo>
                    <a:pt x="18" y="49"/>
                    <a:pt x="30" y="53"/>
                    <a:pt x="39" y="47"/>
                  </a:cubicBezTo>
                  <a:cubicBezTo>
                    <a:pt x="49" y="42"/>
                    <a:pt x="30" y="53"/>
                    <a:pt x="39" y="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63"/>
            <p:cNvSpPr>
              <a:spLocks/>
            </p:cNvSpPr>
            <p:nvPr/>
          </p:nvSpPr>
          <p:spPr bwMode="auto">
            <a:xfrm>
              <a:off x="-863600" y="3268663"/>
              <a:ext cx="30162" cy="23812"/>
            </a:xfrm>
            <a:custGeom>
              <a:avLst/>
              <a:gdLst/>
              <a:ahLst/>
              <a:cxnLst>
                <a:cxn ang="0">
                  <a:pos x="19" y="7"/>
                </a:cxn>
                <a:cxn ang="0">
                  <a:pos x="4" y="0"/>
                </a:cxn>
                <a:cxn ang="0">
                  <a:pos x="0" y="8"/>
                </a:cxn>
                <a:cxn ang="0">
                  <a:pos x="15" y="15"/>
                </a:cxn>
                <a:cxn ang="0">
                  <a:pos x="19" y="7"/>
                </a:cxn>
              </a:cxnLst>
              <a:rect l="0" t="0" r="r" b="b"/>
              <a:pathLst>
                <a:path w="19" h="15">
                  <a:moveTo>
                    <a:pt x="19" y="7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15" y="15"/>
                  </a:lnTo>
                  <a:lnTo>
                    <a:pt x="19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64"/>
            <p:cNvSpPr>
              <a:spLocks/>
            </p:cNvSpPr>
            <p:nvPr/>
          </p:nvSpPr>
          <p:spPr bwMode="auto">
            <a:xfrm>
              <a:off x="-863600" y="3268663"/>
              <a:ext cx="30162" cy="23812"/>
            </a:xfrm>
            <a:custGeom>
              <a:avLst/>
              <a:gdLst/>
              <a:ahLst/>
              <a:cxnLst>
                <a:cxn ang="0">
                  <a:pos x="19" y="7"/>
                </a:cxn>
                <a:cxn ang="0">
                  <a:pos x="4" y="0"/>
                </a:cxn>
                <a:cxn ang="0">
                  <a:pos x="0" y="8"/>
                </a:cxn>
                <a:cxn ang="0">
                  <a:pos x="15" y="15"/>
                </a:cxn>
              </a:cxnLst>
              <a:rect l="0" t="0" r="r" b="b"/>
              <a:pathLst>
                <a:path w="19" h="15">
                  <a:moveTo>
                    <a:pt x="19" y="7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15" y="15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65"/>
            <p:cNvSpPr>
              <a:spLocks/>
            </p:cNvSpPr>
            <p:nvPr/>
          </p:nvSpPr>
          <p:spPr bwMode="auto">
            <a:xfrm>
              <a:off x="-873125" y="3262313"/>
              <a:ext cx="25400" cy="25400"/>
            </a:xfrm>
            <a:custGeom>
              <a:avLst/>
              <a:gdLst/>
              <a:ahLst/>
              <a:cxnLst>
                <a:cxn ang="0">
                  <a:pos x="6" y="17"/>
                </a:cxn>
                <a:cxn ang="0">
                  <a:pos x="36" y="6"/>
                </a:cxn>
                <a:cxn ang="0">
                  <a:pos x="47" y="36"/>
                </a:cxn>
                <a:cxn ang="0">
                  <a:pos x="17" y="47"/>
                </a:cxn>
                <a:cxn ang="0">
                  <a:pos x="6" y="17"/>
                </a:cxn>
              </a:cxnLst>
              <a:rect l="0" t="0" r="r" b="b"/>
              <a:pathLst>
                <a:path w="53" h="53">
                  <a:moveTo>
                    <a:pt x="6" y="17"/>
                  </a:moveTo>
                  <a:cubicBezTo>
                    <a:pt x="11" y="5"/>
                    <a:pt x="25" y="0"/>
                    <a:pt x="36" y="6"/>
                  </a:cubicBezTo>
                  <a:cubicBezTo>
                    <a:pt x="48" y="11"/>
                    <a:pt x="53" y="25"/>
                    <a:pt x="47" y="36"/>
                  </a:cubicBezTo>
                  <a:cubicBezTo>
                    <a:pt x="42" y="48"/>
                    <a:pt x="28" y="53"/>
                    <a:pt x="17" y="47"/>
                  </a:cubicBezTo>
                  <a:cubicBezTo>
                    <a:pt x="5" y="42"/>
                    <a:pt x="0" y="28"/>
                    <a:pt x="6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66"/>
            <p:cNvSpPr>
              <a:spLocks noEditPoints="1"/>
            </p:cNvSpPr>
            <p:nvPr/>
          </p:nvSpPr>
          <p:spPr bwMode="auto">
            <a:xfrm>
              <a:off x="-874713" y="3260725"/>
              <a:ext cx="28575" cy="28575"/>
            </a:xfrm>
            <a:custGeom>
              <a:avLst/>
              <a:gdLst/>
              <a:ahLst/>
              <a:cxnLst>
                <a:cxn ang="0">
                  <a:pos x="41" y="6"/>
                </a:cxn>
                <a:cxn ang="0">
                  <a:pos x="53" y="41"/>
                </a:cxn>
                <a:cxn ang="0">
                  <a:pos x="18" y="53"/>
                </a:cxn>
                <a:cxn ang="0">
                  <a:pos x="6" y="18"/>
                </a:cxn>
                <a:cxn ang="0">
                  <a:pos x="41" y="6"/>
                </a:cxn>
                <a:cxn ang="0">
                  <a:pos x="41" y="6"/>
                </a:cxn>
                <a:cxn ang="0">
                  <a:pos x="21" y="47"/>
                </a:cxn>
                <a:cxn ang="0">
                  <a:pos x="47" y="38"/>
                </a:cxn>
                <a:cxn ang="0">
                  <a:pos x="38" y="12"/>
                </a:cxn>
                <a:cxn ang="0">
                  <a:pos x="11" y="21"/>
                </a:cxn>
                <a:cxn ang="0">
                  <a:pos x="21" y="47"/>
                </a:cxn>
                <a:cxn ang="0">
                  <a:pos x="21" y="47"/>
                </a:cxn>
              </a:cxnLst>
              <a:rect l="0" t="0" r="r" b="b"/>
              <a:pathLst>
                <a:path w="59" h="59">
                  <a:moveTo>
                    <a:pt x="41" y="6"/>
                  </a:moveTo>
                  <a:cubicBezTo>
                    <a:pt x="54" y="12"/>
                    <a:pt x="59" y="28"/>
                    <a:pt x="53" y="41"/>
                  </a:cubicBezTo>
                  <a:cubicBezTo>
                    <a:pt x="47" y="54"/>
                    <a:pt x="31" y="59"/>
                    <a:pt x="18" y="53"/>
                  </a:cubicBezTo>
                  <a:cubicBezTo>
                    <a:pt x="5" y="47"/>
                    <a:pt x="0" y="31"/>
                    <a:pt x="6" y="18"/>
                  </a:cubicBezTo>
                  <a:cubicBezTo>
                    <a:pt x="12" y="5"/>
                    <a:pt x="28" y="0"/>
                    <a:pt x="41" y="6"/>
                  </a:cubicBezTo>
                  <a:cubicBezTo>
                    <a:pt x="54" y="12"/>
                    <a:pt x="28" y="0"/>
                    <a:pt x="41" y="6"/>
                  </a:cubicBezTo>
                  <a:close/>
                  <a:moveTo>
                    <a:pt x="21" y="47"/>
                  </a:moveTo>
                  <a:cubicBezTo>
                    <a:pt x="31" y="52"/>
                    <a:pt x="43" y="48"/>
                    <a:pt x="47" y="38"/>
                  </a:cubicBezTo>
                  <a:cubicBezTo>
                    <a:pt x="52" y="28"/>
                    <a:pt x="48" y="16"/>
                    <a:pt x="38" y="12"/>
                  </a:cubicBezTo>
                  <a:cubicBezTo>
                    <a:pt x="28" y="7"/>
                    <a:pt x="16" y="11"/>
                    <a:pt x="11" y="21"/>
                  </a:cubicBezTo>
                  <a:cubicBezTo>
                    <a:pt x="7" y="31"/>
                    <a:pt x="11" y="43"/>
                    <a:pt x="21" y="47"/>
                  </a:cubicBezTo>
                  <a:cubicBezTo>
                    <a:pt x="31" y="52"/>
                    <a:pt x="11" y="43"/>
                    <a:pt x="21" y="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67"/>
            <p:cNvSpPr>
              <a:spLocks/>
            </p:cNvSpPr>
            <p:nvPr/>
          </p:nvSpPr>
          <p:spPr bwMode="auto">
            <a:xfrm>
              <a:off x="-912813" y="3116263"/>
              <a:ext cx="46037" cy="20478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8"/>
                </a:cxn>
                <a:cxn ang="0">
                  <a:pos x="0" y="40"/>
                </a:cxn>
                <a:cxn ang="0">
                  <a:pos x="20" y="53"/>
                </a:cxn>
                <a:cxn ang="0">
                  <a:pos x="20" y="76"/>
                </a:cxn>
                <a:cxn ang="0">
                  <a:pos x="0" y="85"/>
                </a:cxn>
                <a:cxn ang="0">
                  <a:pos x="0" y="118"/>
                </a:cxn>
                <a:cxn ang="0">
                  <a:pos x="11" y="129"/>
                </a:cxn>
                <a:cxn ang="0">
                  <a:pos x="18" y="122"/>
                </a:cxn>
                <a:cxn ang="0">
                  <a:pos x="10" y="114"/>
                </a:cxn>
                <a:cxn ang="0">
                  <a:pos x="10" y="91"/>
                </a:cxn>
                <a:cxn ang="0">
                  <a:pos x="29" y="82"/>
                </a:cxn>
                <a:cxn ang="0">
                  <a:pos x="29" y="49"/>
                </a:cxn>
                <a:cxn ang="0">
                  <a:pos x="10" y="35"/>
                </a:cxn>
                <a:cxn ang="0">
                  <a:pos x="10" y="13"/>
                </a:cxn>
                <a:cxn ang="0">
                  <a:pos x="17" y="7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9" h="129">
                  <a:moveTo>
                    <a:pt x="11" y="0"/>
                  </a:moveTo>
                  <a:lnTo>
                    <a:pt x="0" y="8"/>
                  </a:lnTo>
                  <a:lnTo>
                    <a:pt x="0" y="40"/>
                  </a:lnTo>
                  <a:lnTo>
                    <a:pt x="20" y="53"/>
                  </a:lnTo>
                  <a:lnTo>
                    <a:pt x="20" y="76"/>
                  </a:lnTo>
                  <a:lnTo>
                    <a:pt x="0" y="85"/>
                  </a:lnTo>
                  <a:lnTo>
                    <a:pt x="0" y="118"/>
                  </a:lnTo>
                  <a:lnTo>
                    <a:pt x="11" y="129"/>
                  </a:lnTo>
                  <a:lnTo>
                    <a:pt x="18" y="122"/>
                  </a:lnTo>
                  <a:lnTo>
                    <a:pt x="10" y="114"/>
                  </a:lnTo>
                  <a:lnTo>
                    <a:pt x="10" y="91"/>
                  </a:lnTo>
                  <a:lnTo>
                    <a:pt x="29" y="82"/>
                  </a:lnTo>
                  <a:lnTo>
                    <a:pt x="29" y="49"/>
                  </a:lnTo>
                  <a:lnTo>
                    <a:pt x="10" y="35"/>
                  </a:lnTo>
                  <a:lnTo>
                    <a:pt x="10" y="13"/>
                  </a:lnTo>
                  <a:lnTo>
                    <a:pt x="17" y="7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68"/>
            <p:cNvSpPr>
              <a:spLocks/>
            </p:cNvSpPr>
            <p:nvPr/>
          </p:nvSpPr>
          <p:spPr bwMode="auto">
            <a:xfrm>
              <a:off x="-903288" y="3109913"/>
              <a:ext cx="23812" cy="23812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44" y="12"/>
                </a:cxn>
                <a:cxn ang="0">
                  <a:pos x="40" y="44"/>
                </a:cxn>
                <a:cxn ang="0">
                  <a:pos x="8" y="40"/>
                </a:cxn>
                <a:cxn ang="0">
                  <a:pos x="12" y="8"/>
                </a:cxn>
              </a:cxnLst>
              <a:rect l="0" t="0" r="r" b="b"/>
              <a:pathLst>
                <a:path w="52" h="52">
                  <a:moveTo>
                    <a:pt x="12" y="8"/>
                  </a:moveTo>
                  <a:cubicBezTo>
                    <a:pt x="22" y="0"/>
                    <a:pt x="36" y="2"/>
                    <a:pt x="44" y="12"/>
                  </a:cubicBezTo>
                  <a:cubicBezTo>
                    <a:pt x="52" y="22"/>
                    <a:pt x="50" y="37"/>
                    <a:pt x="40" y="44"/>
                  </a:cubicBezTo>
                  <a:cubicBezTo>
                    <a:pt x="30" y="52"/>
                    <a:pt x="16" y="50"/>
                    <a:pt x="8" y="40"/>
                  </a:cubicBezTo>
                  <a:cubicBezTo>
                    <a:pt x="0" y="30"/>
                    <a:pt x="2" y="16"/>
                    <a:pt x="12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69"/>
            <p:cNvSpPr>
              <a:spLocks noEditPoints="1"/>
            </p:cNvSpPr>
            <p:nvPr/>
          </p:nvSpPr>
          <p:spPr bwMode="auto">
            <a:xfrm>
              <a:off x="-904875" y="3108325"/>
              <a:ext cx="26987" cy="28575"/>
            </a:xfrm>
            <a:custGeom>
              <a:avLst/>
              <a:gdLst/>
              <a:ahLst/>
              <a:cxnLst>
                <a:cxn ang="0">
                  <a:pos x="13" y="9"/>
                </a:cxn>
                <a:cxn ang="0">
                  <a:pos x="8" y="45"/>
                </a:cxn>
                <a:cxn ang="0">
                  <a:pos x="45" y="50"/>
                </a:cxn>
                <a:cxn ang="0">
                  <a:pos x="50" y="13"/>
                </a:cxn>
                <a:cxn ang="0">
                  <a:pos x="13" y="9"/>
                </a:cxn>
                <a:cxn ang="0">
                  <a:pos x="13" y="9"/>
                </a:cxn>
                <a:cxn ang="0">
                  <a:pos x="41" y="45"/>
                </a:cxn>
                <a:cxn ang="0">
                  <a:pos x="13" y="41"/>
                </a:cxn>
                <a:cxn ang="0">
                  <a:pos x="17" y="13"/>
                </a:cxn>
                <a:cxn ang="0">
                  <a:pos x="45" y="17"/>
                </a:cxn>
                <a:cxn ang="0">
                  <a:pos x="41" y="45"/>
                </a:cxn>
                <a:cxn ang="0">
                  <a:pos x="41" y="45"/>
                </a:cxn>
              </a:cxnLst>
              <a:rect l="0" t="0" r="r" b="b"/>
              <a:pathLst>
                <a:path w="58" h="59">
                  <a:moveTo>
                    <a:pt x="13" y="9"/>
                  </a:moveTo>
                  <a:cubicBezTo>
                    <a:pt x="2" y="17"/>
                    <a:pt x="0" y="34"/>
                    <a:pt x="8" y="45"/>
                  </a:cubicBezTo>
                  <a:cubicBezTo>
                    <a:pt x="17" y="56"/>
                    <a:pt x="34" y="59"/>
                    <a:pt x="45" y="50"/>
                  </a:cubicBezTo>
                  <a:cubicBezTo>
                    <a:pt x="56" y="41"/>
                    <a:pt x="58" y="25"/>
                    <a:pt x="50" y="13"/>
                  </a:cubicBezTo>
                  <a:cubicBezTo>
                    <a:pt x="41" y="2"/>
                    <a:pt x="25" y="0"/>
                    <a:pt x="13" y="9"/>
                  </a:cubicBezTo>
                  <a:cubicBezTo>
                    <a:pt x="2" y="17"/>
                    <a:pt x="25" y="0"/>
                    <a:pt x="13" y="9"/>
                  </a:cubicBezTo>
                  <a:close/>
                  <a:moveTo>
                    <a:pt x="41" y="45"/>
                  </a:moveTo>
                  <a:cubicBezTo>
                    <a:pt x="32" y="52"/>
                    <a:pt x="20" y="50"/>
                    <a:pt x="13" y="41"/>
                  </a:cubicBezTo>
                  <a:cubicBezTo>
                    <a:pt x="7" y="33"/>
                    <a:pt x="8" y="20"/>
                    <a:pt x="17" y="13"/>
                  </a:cubicBezTo>
                  <a:cubicBezTo>
                    <a:pt x="26" y="7"/>
                    <a:pt x="38" y="8"/>
                    <a:pt x="45" y="17"/>
                  </a:cubicBezTo>
                  <a:cubicBezTo>
                    <a:pt x="51" y="26"/>
                    <a:pt x="50" y="38"/>
                    <a:pt x="41" y="45"/>
                  </a:cubicBezTo>
                  <a:cubicBezTo>
                    <a:pt x="32" y="52"/>
                    <a:pt x="50" y="38"/>
                    <a:pt x="41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70"/>
            <p:cNvSpPr>
              <a:spLocks/>
            </p:cNvSpPr>
            <p:nvPr/>
          </p:nvSpPr>
          <p:spPr bwMode="auto">
            <a:xfrm>
              <a:off x="-901700" y="3302000"/>
              <a:ext cx="23812" cy="23812"/>
            </a:xfrm>
            <a:custGeom>
              <a:avLst/>
              <a:gdLst/>
              <a:ahLst/>
              <a:cxnLst>
                <a:cxn ang="0">
                  <a:pos x="8" y="10"/>
                </a:cxn>
                <a:cxn ang="0">
                  <a:pos x="41" y="9"/>
                </a:cxn>
                <a:cxn ang="0">
                  <a:pos x="41" y="42"/>
                </a:cxn>
                <a:cxn ang="0">
                  <a:pos x="9" y="42"/>
                </a:cxn>
                <a:cxn ang="0">
                  <a:pos x="8" y="10"/>
                </a:cxn>
              </a:cxnLst>
              <a:rect l="0" t="0" r="r" b="b"/>
              <a:pathLst>
                <a:path w="50" h="51">
                  <a:moveTo>
                    <a:pt x="8" y="10"/>
                  </a:moveTo>
                  <a:cubicBezTo>
                    <a:pt x="17" y="1"/>
                    <a:pt x="32" y="0"/>
                    <a:pt x="41" y="9"/>
                  </a:cubicBezTo>
                  <a:cubicBezTo>
                    <a:pt x="50" y="18"/>
                    <a:pt x="50" y="32"/>
                    <a:pt x="41" y="42"/>
                  </a:cubicBezTo>
                  <a:cubicBezTo>
                    <a:pt x="33" y="51"/>
                    <a:pt x="18" y="51"/>
                    <a:pt x="9" y="42"/>
                  </a:cubicBezTo>
                  <a:cubicBezTo>
                    <a:pt x="0" y="33"/>
                    <a:pt x="0" y="19"/>
                    <a:pt x="8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71"/>
            <p:cNvSpPr>
              <a:spLocks noEditPoints="1"/>
            </p:cNvSpPr>
            <p:nvPr/>
          </p:nvSpPr>
          <p:spPr bwMode="auto">
            <a:xfrm>
              <a:off x="-903288" y="3300413"/>
              <a:ext cx="26987" cy="26987"/>
            </a:xfrm>
            <a:custGeom>
              <a:avLst/>
              <a:gdLst/>
              <a:ahLst/>
              <a:cxnLst>
                <a:cxn ang="0">
                  <a:pos x="11" y="47"/>
                </a:cxn>
                <a:cxn ang="0">
                  <a:pos x="10" y="11"/>
                </a:cxn>
                <a:cxn ang="0">
                  <a:pos x="47" y="10"/>
                </a:cxn>
                <a:cxn ang="0">
                  <a:pos x="48" y="47"/>
                </a:cxn>
                <a:cxn ang="0">
                  <a:pos x="11" y="47"/>
                </a:cxn>
                <a:cxn ang="0">
                  <a:pos x="11" y="47"/>
                </a:cxn>
                <a:cxn ang="0">
                  <a:pos x="43" y="14"/>
                </a:cxn>
                <a:cxn ang="0">
                  <a:pos x="15" y="15"/>
                </a:cxn>
                <a:cxn ang="0">
                  <a:pos x="15" y="43"/>
                </a:cxn>
                <a:cxn ang="0">
                  <a:pos x="43" y="42"/>
                </a:cxn>
                <a:cxn ang="0">
                  <a:pos x="43" y="14"/>
                </a:cxn>
                <a:cxn ang="0">
                  <a:pos x="43" y="14"/>
                </a:cxn>
              </a:cxnLst>
              <a:rect l="0" t="0" r="r" b="b"/>
              <a:pathLst>
                <a:path w="58" h="57">
                  <a:moveTo>
                    <a:pt x="11" y="47"/>
                  </a:moveTo>
                  <a:cubicBezTo>
                    <a:pt x="1" y="38"/>
                    <a:pt x="0" y="21"/>
                    <a:pt x="10" y="11"/>
                  </a:cubicBezTo>
                  <a:cubicBezTo>
                    <a:pt x="20" y="0"/>
                    <a:pt x="36" y="0"/>
                    <a:pt x="47" y="10"/>
                  </a:cubicBezTo>
                  <a:cubicBezTo>
                    <a:pt x="57" y="20"/>
                    <a:pt x="58" y="36"/>
                    <a:pt x="48" y="47"/>
                  </a:cubicBezTo>
                  <a:cubicBezTo>
                    <a:pt x="38" y="57"/>
                    <a:pt x="21" y="57"/>
                    <a:pt x="11" y="47"/>
                  </a:cubicBezTo>
                  <a:cubicBezTo>
                    <a:pt x="1" y="38"/>
                    <a:pt x="21" y="57"/>
                    <a:pt x="11" y="47"/>
                  </a:cubicBezTo>
                  <a:close/>
                  <a:moveTo>
                    <a:pt x="43" y="14"/>
                  </a:moveTo>
                  <a:cubicBezTo>
                    <a:pt x="35" y="7"/>
                    <a:pt x="22" y="7"/>
                    <a:pt x="15" y="15"/>
                  </a:cubicBezTo>
                  <a:cubicBezTo>
                    <a:pt x="7" y="23"/>
                    <a:pt x="7" y="35"/>
                    <a:pt x="15" y="43"/>
                  </a:cubicBezTo>
                  <a:cubicBezTo>
                    <a:pt x="23" y="51"/>
                    <a:pt x="36" y="50"/>
                    <a:pt x="43" y="42"/>
                  </a:cubicBezTo>
                  <a:cubicBezTo>
                    <a:pt x="51" y="35"/>
                    <a:pt x="51" y="22"/>
                    <a:pt x="43" y="14"/>
                  </a:cubicBezTo>
                  <a:cubicBezTo>
                    <a:pt x="35" y="7"/>
                    <a:pt x="51" y="22"/>
                    <a:pt x="43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Rectangle 72"/>
            <p:cNvSpPr>
              <a:spLocks noChangeArrowheads="1"/>
            </p:cNvSpPr>
            <p:nvPr/>
          </p:nvSpPr>
          <p:spPr bwMode="auto">
            <a:xfrm>
              <a:off x="-820738" y="3211513"/>
              <a:ext cx="28575" cy="14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73"/>
            <p:cNvSpPr>
              <a:spLocks/>
            </p:cNvSpPr>
            <p:nvPr/>
          </p:nvSpPr>
          <p:spPr bwMode="auto">
            <a:xfrm>
              <a:off x="-820738" y="3211513"/>
              <a:ext cx="28575" cy="14287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8" y="9"/>
                </a:cxn>
              </a:cxnLst>
              <a:rect l="0" t="0" r="r" b="b"/>
              <a:pathLst>
                <a:path w="18" h="9">
                  <a:moveTo>
                    <a:pt x="18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8" y="9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Oval 74"/>
            <p:cNvSpPr>
              <a:spLocks noChangeArrowheads="1"/>
            </p:cNvSpPr>
            <p:nvPr/>
          </p:nvSpPr>
          <p:spPr bwMode="auto">
            <a:xfrm>
              <a:off x="-830263" y="3208338"/>
              <a:ext cx="22225" cy="2063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75"/>
            <p:cNvSpPr>
              <a:spLocks noEditPoints="1"/>
            </p:cNvSpPr>
            <p:nvPr/>
          </p:nvSpPr>
          <p:spPr bwMode="auto">
            <a:xfrm>
              <a:off x="-831850" y="3206750"/>
              <a:ext cx="23812" cy="2381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46"/>
                </a:cxn>
                <a:cxn ang="0">
                  <a:pos x="46" y="26"/>
                </a:cxn>
                <a:cxn ang="0">
                  <a:pos x="26" y="6"/>
                </a:cxn>
                <a:cxn ang="0">
                  <a:pos x="6" y="26"/>
                </a:cxn>
                <a:cxn ang="0">
                  <a:pos x="26" y="46"/>
                </a:cxn>
                <a:cxn ang="0">
                  <a:pos x="26" y="46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40" y="0"/>
                    <a:pt x="52" y="12"/>
                    <a:pt x="52" y="26"/>
                  </a:cubicBezTo>
                  <a:cubicBezTo>
                    <a:pt x="52" y="40"/>
                    <a:pt x="40" y="52"/>
                    <a:pt x="26" y="52"/>
                  </a:cubicBez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0" y="0"/>
                    <a:pt x="11" y="0"/>
                    <a:pt x="26" y="0"/>
                  </a:cubicBezTo>
                  <a:close/>
                  <a:moveTo>
                    <a:pt x="26" y="46"/>
                  </a:moveTo>
                  <a:cubicBezTo>
                    <a:pt x="37" y="46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cubicBezTo>
                    <a:pt x="37" y="46"/>
                    <a:pt x="15" y="46"/>
                    <a:pt x="26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Rectangle 76"/>
            <p:cNvSpPr>
              <a:spLocks noChangeArrowheads="1"/>
            </p:cNvSpPr>
            <p:nvPr/>
          </p:nvSpPr>
          <p:spPr bwMode="auto">
            <a:xfrm>
              <a:off x="-949325" y="3211513"/>
              <a:ext cx="26987" cy="14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77"/>
            <p:cNvSpPr>
              <a:spLocks/>
            </p:cNvSpPr>
            <p:nvPr/>
          </p:nvSpPr>
          <p:spPr bwMode="auto">
            <a:xfrm>
              <a:off x="-949325" y="3211513"/>
              <a:ext cx="26987" cy="14287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" y="9"/>
                </a:cxn>
              </a:cxnLst>
              <a:rect l="0" t="0" r="r" b="b"/>
              <a:pathLst>
                <a:path w="17" h="9">
                  <a:moveTo>
                    <a:pt x="17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7" y="9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7" name="Oval 78"/>
            <p:cNvSpPr>
              <a:spLocks noChangeArrowheads="1"/>
            </p:cNvSpPr>
            <p:nvPr/>
          </p:nvSpPr>
          <p:spPr bwMode="auto">
            <a:xfrm>
              <a:off x="-933450" y="3208338"/>
              <a:ext cx="22225" cy="2063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8" name="Freeform 79"/>
            <p:cNvSpPr>
              <a:spLocks noEditPoints="1"/>
            </p:cNvSpPr>
            <p:nvPr/>
          </p:nvSpPr>
          <p:spPr bwMode="auto">
            <a:xfrm>
              <a:off x="-935038" y="3206750"/>
              <a:ext cx="25400" cy="2381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26"/>
                </a:cxn>
                <a:cxn ang="0">
                  <a:pos x="26" y="52"/>
                </a:cxn>
                <a:cxn ang="0">
                  <a:pos x="52" y="26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46"/>
                </a:cxn>
                <a:cxn ang="0">
                  <a:pos x="6" y="26"/>
                </a:cxn>
                <a:cxn ang="0">
                  <a:pos x="26" y="6"/>
                </a:cxn>
                <a:cxn ang="0">
                  <a:pos x="46" y="26"/>
                </a:cxn>
                <a:cxn ang="0">
                  <a:pos x="26" y="46"/>
                </a:cxn>
                <a:cxn ang="0">
                  <a:pos x="26" y="46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1" y="52"/>
                    <a:pt x="52" y="40"/>
                    <a:pt x="52" y="26"/>
                  </a:cubicBezTo>
                  <a:cubicBezTo>
                    <a:pt x="52" y="12"/>
                    <a:pt x="41" y="0"/>
                    <a:pt x="26" y="0"/>
                  </a:cubicBezTo>
                  <a:cubicBezTo>
                    <a:pt x="12" y="0"/>
                    <a:pt x="41" y="0"/>
                    <a:pt x="26" y="0"/>
                  </a:cubicBezTo>
                  <a:close/>
                  <a:moveTo>
                    <a:pt x="26" y="46"/>
                  </a:moveTo>
                  <a:cubicBezTo>
                    <a:pt x="15" y="46"/>
                    <a:pt x="6" y="37"/>
                    <a:pt x="6" y="26"/>
                  </a:cubicBezTo>
                  <a:cubicBezTo>
                    <a:pt x="6" y="15"/>
                    <a:pt x="15" y="6"/>
                    <a:pt x="26" y="6"/>
                  </a:cubicBezTo>
                  <a:cubicBezTo>
                    <a:pt x="37" y="6"/>
                    <a:pt x="46" y="15"/>
                    <a:pt x="46" y="26"/>
                  </a:cubicBezTo>
                  <a:cubicBezTo>
                    <a:pt x="46" y="37"/>
                    <a:pt x="37" y="46"/>
                    <a:pt x="26" y="46"/>
                  </a:cubicBezTo>
                  <a:cubicBezTo>
                    <a:pt x="15" y="46"/>
                    <a:pt x="37" y="46"/>
                    <a:pt x="26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9" name="130 Grupo"/>
          <p:cNvGrpSpPr/>
          <p:nvPr/>
        </p:nvGrpSpPr>
        <p:grpSpPr>
          <a:xfrm flipH="1">
            <a:off x="407878" y="5148355"/>
            <a:ext cx="514919" cy="613711"/>
            <a:chOff x="-1441450" y="3724276"/>
            <a:chExt cx="546100" cy="650874"/>
          </a:xfrm>
          <a:solidFill>
            <a:schemeClr val="accent4">
              <a:lumMod val="75000"/>
            </a:schemeClr>
          </a:solidFill>
        </p:grpSpPr>
        <p:sp>
          <p:nvSpPr>
            <p:cNvPr id="160" name="Freeform 84"/>
            <p:cNvSpPr>
              <a:spLocks noEditPoints="1"/>
            </p:cNvSpPr>
            <p:nvPr/>
          </p:nvSpPr>
          <p:spPr bwMode="auto">
            <a:xfrm>
              <a:off x="-1441450" y="3724276"/>
              <a:ext cx="546100" cy="650874"/>
            </a:xfrm>
            <a:custGeom>
              <a:avLst/>
              <a:gdLst/>
              <a:ahLst/>
              <a:cxnLst>
                <a:cxn ang="0">
                  <a:pos x="378" y="377"/>
                </a:cxn>
                <a:cxn ang="0">
                  <a:pos x="578" y="143"/>
                </a:cxn>
                <a:cxn ang="0">
                  <a:pos x="258" y="14"/>
                </a:cxn>
                <a:cxn ang="0">
                  <a:pos x="153" y="29"/>
                </a:cxn>
                <a:cxn ang="0">
                  <a:pos x="61" y="135"/>
                </a:cxn>
                <a:cxn ang="0">
                  <a:pos x="16" y="190"/>
                </a:cxn>
                <a:cxn ang="0">
                  <a:pos x="0" y="288"/>
                </a:cxn>
                <a:cxn ang="0">
                  <a:pos x="41" y="246"/>
                </a:cxn>
                <a:cxn ang="0">
                  <a:pos x="123" y="199"/>
                </a:cxn>
                <a:cxn ang="0">
                  <a:pos x="239" y="153"/>
                </a:cxn>
                <a:cxn ang="0">
                  <a:pos x="281" y="252"/>
                </a:cxn>
                <a:cxn ang="0">
                  <a:pos x="104" y="383"/>
                </a:cxn>
                <a:cxn ang="0">
                  <a:pos x="31" y="576"/>
                </a:cxn>
                <a:cxn ang="0">
                  <a:pos x="570" y="688"/>
                </a:cxn>
                <a:cxn ang="0">
                  <a:pos x="437" y="576"/>
                </a:cxn>
                <a:cxn ang="0">
                  <a:pos x="560" y="143"/>
                </a:cxn>
                <a:cxn ang="0">
                  <a:pos x="439" y="143"/>
                </a:cxn>
                <a:cxn ang="0">
                  <a:pos x="560" y="143"/>
                </a:cxn>
                <a:cxn ang="0">
                  <a:pos x="42" y="228"/>
                </a:cxn>
                <a:cxn ang="0">
                  <a:pos x="63" y="160"/>
                </a:cxn>
                <a:cxn ang="0">
                  <a:pos x="77" y="228"/>
                </a:cxn>
                <a:cxn ang="0">
                  <a:pos x="75" y="146"/>
                </a:cxn>
                <a:cxn ang="0">
                  <a:pos x="135" y="79"/>
                </a:cxn>
                <a:cxn ang="0">
                  <a:pos x="118" y="181"/>
                </a:cxn>
                <a:cxn ang="0">
                  <a:pos x="153" y="79"/>
                </a:cxn>
                <a:cxn ang="0">
                  <a:pos x="274" y="79"/>
                </a:cxn>
                <a:cxn ang="0">
                  <a:pos x="262" y="140"/>
                </a:cxn>
                <a:cxn ang="0">
                  <a:pos x="280" y="37"/>
                </a:cxn>
                <a:cxn ang="0">
                  <a:pos x="422" y="139"/>
                </a:cxn>
                <a:cxn ang="0">
                  <a:pos x="262" y="140"/>
                </a:cxn>
                <a:cxn ang="0">
                  <a:pos x="496" y="221"/>
                </a:cxn>
                <a:cxn ang="0">
                  <a:pos x="300" y="259"/>
                </a:cxn>
                <a:cxn ang="0">
                  <a:pos x="241" y="263"/>
                </a:cxn>
                <a:cxn ang="0">
                  <a:pos x="241" y="502"/>
                </a:cxn>
                <a:cxn ang="0">
                  <a:pos x="241" y="263"/>
                </a:cxn>
                <a:cxn ang="0">
                  <a:pos x="241" y="520"/>
                </a:cxn>
                <a:cxn ang="0">
                  <a:pos x="418" y="576"/>
                </a:cxn>
                <a:cxn ang="0">
                  <a:pos x="121" y="450"/>
                </a:cxn>
                <a:cxn ang="0">
                  <a:pos x="49" y="670"/>
                </a:cxn>
                <a:cxn ang="0">
                  <a:pos x="552" y="594"/>
                </a:cxn>
              </a:cxnLst>
              <a:rect l="0" t="0" r="r" b="b"/>
              <a:pathLst>
                <a:path w="578" h="688">
                  <a:moveTo>
                    <a:pt x="378" y="381"/>
                  </a:moveTo>
                  <a:cubicBezTo>
                    <a:pt x="378" y="380"/>
                    <a:pt x="378" y="379"/>
                    <a:pt x="378" y="377"/>
                  </a:cubicBezTo>
                  <a:cubicBezTo>
                    <a:pt x="524" y="218"/>
                    <a:pt x="524" y="218"/>
                    <a:pt x="524" y="218"/>
                  </a:cubicBezTo>
                  <a:cubicBezTo>
                    <a:pt x="555" y="207"/>
                    <a:pt x="578" y="178"/>
                    <a:pt x="578" y="143"/>
                  </a:cubicBezTo>
                  <a:cubicBezTo>
                    <a:pt x="578" y="101"/>
                    <a:pt x="543" y="66"/>
                    <a:pt x="501" y="65"/>
                  </a:cubicBezTo>
                  <a:cubicBezTo>
                    <a:pt x="258" y="14"/>
                    <a:pt x="258" y="14"/>
                    <a:pt x="258" y="14"/>
                  </a:cubicBezTo>
                  <a:cubicBezTo>
                    <a:pt x="246" y="6"/>
                    <a:pt x="230" y="0"/>
                    <a:pt x="214" y="0"/>
                  </a:cubicBezTo>
                  <a:cubicBezTo>
                    <a:pt x="189" y="0"/>
                    <a:pt x="167" y="12"/>
                    <a:pt x="153" y="29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61" y="135"/>
                    <a:pt x="61" y="135"/>
                    <a:pt x="61" y="135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16" y="190"/>
                    <a:pt x="16" y="190"/>
                    <a:pt x="16" y="190"/>
                  </a:cubicBezTo>
                  <a:cubicBezTo>
                    <a:pt x="26" y="236"/>
                    <a:pt x="26" y="236"/>
                    <a:pt x="26" y="236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16" y="296"/>
                    <a:pt x="16" y="296"/>
                    <a:pt x="16" y="296"/>
                  </a:cubicBezTo>
                  <a:cubicBezTo>
                    <a:pt x="41" y="246"/>
                    <a:pt x="41" y="246"/>
                    <a:pt x="41" y="246"/>
                  </a:cubicBezTo>
                  <a:cubicBezTo>
                    <a:pt x="85" y="246"/>
                    <a:pt x="85" y="246"/>
                    <a:pt x="85" y="246"/>
                  </a:cubicBezTo>
                  <a:cubicBezTo>
                    <a:pt x="123" y="199"/>
                    <a:pt x="123" y="199"/>
                    <a:pt x="123" y="199"/>
                  </a:cubicBezTo>
                  <a:cubicBezTo>
                    <a:pt x="216" y="157"/>
                    <a:pt x="216" y="157"/>
                    <a:pt x="216" y="157"/>
                  </a:cubicBezTo>
                  <a:cubicBezTo>
                    <a:pt x="224" y="156"/>
                    <a:pt x="231" y="155"/>
                    <a:pt x="239" y="153"/>
                  </a:cubicBezTo>
                  <a:cubicBezTo>
                    <a:pt x="368" y="182"/>
                    <a:pt x="368" y="182"/>
                    <a:pt x="368" y="182"/>
                  </a:cubicBezTo>
                  <a:cubicBezTo>
                    <a:pt x="281" y="252"/>
                    <a:pt x="281" y="252"/>
                    <a:pt x="281" y="252"/>
                  </a:cubicBezTo>
                  <a:cubicBezTo>
                    <a:pt x="268" y="248"/>
                    <a:pt x="255" y="246"/>
                    <a:pt x="241" y="246"/>
                  </a:cubicBezTo>
                  <a:cubicBezTo>
                    <a:pt x="165" y="246"/>
                    <a:pt x="104" y="307"/>
                    <a:pt x="104" y="383"/>
                  </a:cubicBezTo>
                  <a:cubicBezTo>
                    <a:pt x="104" y="576"/>
                    <a:pt x="104" y="576"/>
                    <a:pt x="104" y="576"/>
                  </a:cubicBezTo>
                  <a:cubicBezTo>
                    <a:pt x="31" y="576"/>
                    <a:pt x="31" y="576"/>
                    <a:pt x="31" y="576"/>
                  </a:cubicBezTo>
                  <a:cubicBezTo>
                    <a:pt x="31" y="688"/>
                    <a:pt x="31" y="688"/>
                    <a:pt x="31" y="688"/>
                  </a:cubicBezTo>
                  <a:cubicBezTo>
                    <a:pt x="570" y="688"/>
                    <a:pt x="570" y="688"/>
                    <a:pt x="570" y="688"/>
                  </a:cubicBezTo>
                  <a:cubicBezTo>
                    <a:pt x="570" y="576"/>
                    <a:pt x="570" y="576"/>
                    <a:pt x="570" y="576"/>
                  </a:cubicBezTo>
                  <a:cubicBezTo>
                    <a:pt x="437" y="576"/>
                    <a:pt x="437" y="576"/>
                    <a:pt x="437" y="576"/>
                  </a:cubicBezTo>
                  <a:lnTo>
                    <a:pt x="378" y="381"/>
                  </a:lnTo>
                  <a:close/>
                  <a:moveTo>
                    <a:pt x="560" y="143"/>
                  </a:moveTo>
                  <a:cubicBezTo>
                    <a:pt x="560" y="177"/>
                    <a:pt x="533" y="204"/>
                    <a:pt x="500" y="204"/>
                  </a:cubicBezTo>
                  <a:cubicBezTo>
                    <a:pt x="466" y="204"/>
                    <a:pt x="439" y="177"/>
                    <a:pt x="439" y="143"/>
                  </a:cubicBezTo>
                  <a:cubicBezTo>
                    <a:pt x="439" y="110"/>
                    <a:pt x="466" y="83"/>
                    <a:pt x="500" y="83"/>
                  </a:cubicBezTo>
                  <a:cubicBezTo>
                    <a:pt x="533" y="83"/>
                    <a:pt x="560" y="110"/>
                    <a:pt x="560" y="143"/>
                  </a:cubicBezTo>
                  <a:close/>
                  <a:moveTo>
                    <a:pt x="77" y="228"/>
                  </a:moveTo>
                  <a:cubicBezTo>
                    <a:pt x="42" y="228"/>
                    <a:pt x="42" y="228"/>
                    <a:pt x="42" y="228"/>
                  </a:cubicBezTo>
                  <a:cubicBezTo>
                    <a:pt x="35" y="195"/>
                    <a:pt x="35" y="195"/>
                    <a:pt x="35" y="195"/>
                  </a:cubicBezTo>
                  <a:cubicBezTo>
                    <a:pt x="63" y="160"/>
                    <a:pt x="63" y="160"/>
                    <a:pt x="63" y="160"/>
                  </a:cubicBezTo>
                  <a:cubicBezTo>
                    <a:pt x="105" y="193"/>
                    <a:pt x="105" y="193"/>
                    <a:pt x="105" y="193"/>
                  </a:cubicBezTo>
                  <a:lnTo>
                    <a:pt x="77" y="228"/>
                  </a:lnTo>
                  <a:close/>
                  <a:moveTo>
                    <a:pt x="118" y="181"/>
                  </a:moveTo>
                  <a:cubicBezTo>
                    <a:pt x="75" y="146"/>
                    <a:pt x="75" y="146"/>
                    <a:pt x="75" y="146"/>
                  </a:cubicBezTo>
                  <a:cubicBezTo>
                    <a:pt x="136" y="76"/>
                    <a:pt x="136" y="76"/>
                    <a:pt x="136" y="76"/>
                  </a:cubicBezTo>
                  <a:cubicBezTo>
                    <a:pt x="135" y="77"/>
                    <a:pt x="135" y="78"/>
                    <a:pt x="135" y="79"/>
                  </a:cubicBezTo>
                  <a:cubicBezTo>
                    <a:pt x="135" y="112"/>
                    <a:pt x="156" y="140"/>
                    <a:pt x="185" y="151"/>
                  </a:cubicBezTo>
                  <a:lnTo>
                    <a:pt x="118" y="181"/>
                  </a:lnTo>
                  <a:close/>
                  <a:moveTo>
                    <a:pt x="214" y="139"/>
                  </a:moveTo>
                  <a:cubicBezTo>
                    <a:pt x="180" y="139"/>
                    <a:pt x="153" y="112"/>
                    <a:pt x="153" y="79"/>
                  </a:cubicBezTo>
                  <a:cubicBezTo>
                    <a:pt x="153" y="45"/>
                    <a:pt x="180" y="18"/>
                    <a:pt x="214" y="18"/>
                  </a:cubicBezTo>
                  <a:cubicBezTo>
                    <a:pt x="247" y="18"/>
                    <a:pt x="274" y="45"/>
                    <a:pt x="274" y="79"/>
                  </a:cubicBezTo>
                  <a:cubicBezTo>
                    <a:pt x="274" y="112"/>
                    <a:pt x="247" y="139"/>
                    <a:pt x="214" y="139"/>
                  </a:cubicBezTo>
                  <a:close/>
                  <a:moveTo>
                    <a:pt x="262" y="140"/>
                  </a:moveTo>
                  <a:cubicBezTo>
                    <a:pt x="280" y="125"/>
                    <a:pt x="292" y="103"/>
                    <a:pt x="292" y="79"/>
                  </a:cubicBezTo>
                  <a:cubicBezTo>
                    <a:pt x="292" y="63"/>
                    <a:pt x="287" y="49"/>
                    <a:pt x="280" y="37"/>
                  </a:cubicBezTo>
                  <a:cubicBezTo>
                    <a:pt x="461" y="75"/>
                    <a:pt x="461" y="75"/>
                    <a:pt x="461" y="75"/>
                  </a:cubicBezTo>
                  <a:cubicBezTo>
                    <a:pt x="439" y="88"/>
                    <a:pt x="423" y="112"/>
                    <a:pt x="422" y="139"/>
                  </a:cubicBezTo>
                  <a:cubicBezTo>
                    <a:pt x="386" y="168"/>
                    <a:pt x="386" y="168"/>
                    <a:pt x="386" y="168"/>
                  </a:cubicBezTo>
                  <a:lnTo>
                    <a:pt x="262" y="140"/>
                  </a:lnTo>
                  <a:close/>
                  <a:moveTo>
                    <a:pt x="423" y="160"/>
                  </a:moveTo>
                  <a:cubicBezTo>
                    <a:pt x="431" y="194"/>
                    <a:pt x="461" y="220"/>
                    <a:pt x="496" y="221"/>
                  </a:cubicBezTo>
                  <a:cubicBezTo>
                    <a:pt x="375" y="354"/>
                    <a:pt x="375" y="354"/>
                    <a:pt x="375" y="354"/>
                  </a:cubicBezTo>
                  <a:cubicBezTo>
                    <a:pt x="366" y="312"/>
                    <a:pt x="338" y="277"/>
                    <a:pt x="300" y="259"/>
                  </a:cubicBezTo>
                  <a:lnTo>
                    <a:pt x="423" y="160"/>
                  </a:lnTo>
                  <a:close/>
                  <a:moveTo>
                    <a:pt x="241" y="263"/>
                  </a:moveTo>
                  <a:cubicBezTo>
                    <a:pt x="307" y="263"/>
                    <a:pt x="360" y="317"/>
                    <a:pt x="360" y="383"/>
                  </a:cubicBezTo>
                  <a:cubicBezTo>
                    <a:pt x="360" y="449"/>
                    <a:pt x="307" y="502"/>
                    <a:pt x="241" y="502"/>
                  </a:cubicBezTo>
                  <a:cubicBezTo>
                    <a:pt x="175" y="502"/>
                    <a:pt x="121" y="449"/>
                    <a:pt x="121" y="383"/>
                  </a:cubicBezTo>
                  <a:cubicBezTo>
                    <a:pt x="121" y="317"/>
                    <a:pt x="175" y="263"/>
                    <a:pt x="241" y="263"/>
                  </a:cubicBezTo>
                  <a:close/>
                  <a:moveTo>
                    <a:pt x="121" y="450"/>
                  </a:moveTo>
                  <a:cubicBezTo>
                    <a:pt x="145" y="492"/>
                    <a:pt x="190" y="520"/>
                    <a:pt x="241" y="520"/>
                  </a:cubicBezTo>
                  <a:cubicBezTo>
                    <a:pt x="302" y="520"/>
                    <a:pt x="355" y="479"/>
                    <a:pt x="372" y="423"/>
                  </a:cubicBezTo>
                  <a:cubicBezTo>
                    <a:pt x="418" y="576"/>
                    <a:pt x="418" y="576"/>
                    <a:pt x="418" y="576"/>
                  </a:cubicBezTo>
                  <a:cubicBezTo>
                    <a:pt x="121" y="576"/>
                    <a:pt x="121" y="576"/>
                    <a:pt x="121" y="576"/>
                  </a:cubicBezTo>
                  <a:cubicBezTo>
                    <a:pt x="121" y="450"/>
                    <a:pt x="121" y="450"/>
                    <a:pt x="121" y="450"/>
                  </a:cubicBezTo>
                  <a:close/>
                  <a:moveTo>
                    <a:pt x="552" y="670"/>
                  </a:moveTo>
                  <a:cubicBezTo>
                    <a:pt x="49" y="670"/>
                    <a:pt x="49" y="670"/>
                    <a:pt x="49" y="670"/>
                  </a:cubicBezTo>
                  <a:cubicBezTo>
                    <a:pt x="49" y="594"/>
                    <a:pt x="49" y="594"/>
                    <a:pt x="49" y="594"/>
                  </a:cubicBezTo>
                  <a:cubicBezTo>
                    <a:pt x="552" y="594"/>
                    <a:pt x="552" y="594"/>
                    <a:pt x="552" y="594"/>
                  </a:cubicBezTo>
                  <a:lnTo>
                    <a:pt x="552" y="6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1" name="Freeform 85"/>
            <p:cNvSpPr>
              <a:spLocks noEditPoints="1"/>
            </p:cNvSpPr>
            <p:nvPr/>
          </p:nvSpPr>
          <p:spPr bwMode="auto">
            <a:xfrm>
              <a:off x="-1273175" y="4027488"/>
              <a:ext cx="117475" cy="117475"/>
            </a:xfrm>
            <a:custGeom>
              <a:avLst/>
              <a:gdLst/>
              <a:ahLst/>
              <a:cxnLst>
                <a:cxn ang="0">
                  <a:pos x="63" y="125"/>
                </a:cxn>
                <a:cxn ang="0">
                  <a:pos x="125" y="63"/>
                </a:cxn>
                <a:cxn ang="0">
                  <a:pos x="63" y="0"/>
                </a:cxn>
                <a:cxn ang="0">
                  <a:pos x="0" y="63"/>
                </a:cxn>
                <a:cxn ang="0">
                  <a:pos x="63" y="125"/>
                </a:cxn>
                <a:cxn ang="0">
                  <a:pos x="63" y="18"/>
                </a:cxn>
                <a:cxn ang="0">
                  <a:pos x="107" y="63"/>
                </a:cxn>
                <a:cxn ang="0">
                  <a:pos x="63" y="107"/>
                </a:cxn>
                <a:cxn ang="0">
                  <a:pos x="18" y="63"/>
                </a:cxn>
                <a:cxn ang="0">
                  <a:pos x="63" y="18"/>
                </a:cxn>
              </a:cxnLst>
              <a:rect l="0" t="0" r="r" b="b"/>
              <a:pathLst>
                <a:path w="125" h="125">
                  <a:moveTo>
                    <a:pt x="63" y="125"/>
                  </a:move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lose/>
                  <a:moveTo>
                    <a:pt x="63" y="18"/>
                  </a:moveTo>
                  <a:cubicBezTo>
                    <a:pt x="87" y="18"/>
                    <a:pt x="107" y="38"/>
                    <a:pt x="107" y="63"/>
                  </a:cubicBezTo>
                  <a:cubicBezTo>
                    <a:pt x="107" y="87"/>
                    <a:pt x="87" y="107"/>
                    <a:pt x="63" y="107"/>
                  </a:cubicBezTo>
                  <a:cubicBezTo>
                    <a:pt x="38" y="107"/>
                    <a:pt x="18" y="87"/>
                    <a:pt x="18" y="63"/>
                  </a:cubicBezTo>
                  <a:cubicBezTo>
                    <a:pt x="18" y="38"/>
                    <a:pt x="38" y="18"/>
                    <a:pt x="63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Freeform 86"/>
            <p:cNvSpPr>
              <a:spLocks noEditPoints="1"/>
            </p:cNvSpPr>
            <p:nvPr/>
          </p:nvSpPr>
          <p:spPr bwMode="auto">
            <a:xfrm>
              <a:off x="-1004888" y="3825875"/>
              <a:ext cx="71438" cy="69850"/>
            </a:xfrm>
            <a:custGeom>
              <a:avLst/>
              <a:gdLst/>
              <a:ahLst/>
              <a:cxnLst>
                <a:cxn ang="0">
                  <a:pos x="38" y="75"/>
                </a:cxn>
                <a:cxn ang="0">
                  <a:pos x="75" y="37"/>
                </a:cxn>
                <a:cxn ang="0">
                  <a:pos x="38" y="0"/>
                </a:cxn>
                <a:cxn ang="0">
                  <a:pos x="0" y="37"/>
                </a:cxn>
                <a:cxn ang="0">
                  <a:pos x="38" y="75"/>
                </a:cxn>
                <a:cxn ang="0">
                  <a:pos x="38" y="17"/>
                </a:cxn>
                <a:cxn ang="0">
                  <a:pos x="58" y="37"/>
                </a:cxn>
                <a:cxn ang="0">
                  <a:pos x="38" y="57"/>
                </a:cxn>
                <a:cxn ang="0">
                  <a:pos x="18" y="37"/>
                </a:cxn>
                <a:cxn ang="0">
                  <a:pos x="38" y="17"/>
                </a:cxn>
              </a:cxnLst>
              <a:rect l="0" t="0" r="r" b="b"/>
              <a:pathLst>
                <a:path w="75" h="75">
                  <a:moveTo>
                    <a:pt x="38" y="75"/>
                  </a:moveTo>
                  <a:cubicBezTo>
                    <a:pt x="58" y="75"/>
                    <a:pt x="75" y="58"/>
                    <a:pt x="75" y="37"/>
                  </a:cubicBezTo>
                  <a:cubicBezTo>
                    <a:pt x="75" y="17"/>
                    <a:pt x="58" y="0"/>
                    <a:pt x="38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8" y="75"/>
                  </a:cubicBezTo>
                  <a:close/>
                  <a:moveTo>
                    <a:pt x="38" y="17"/>
                  </a:moveTo>
                  <a:cubicBezTo>
                    <a:pt x="49" y="17"/>
                    <a:pt x="58" y="26"/>
                    <a:pt x="58" y="37"/>
                  </a:cubicBezTo>
                  <a:cubicBezTo>
                    <a:pt x="58" y="48"/>
                    <a:pt x="49" y="57"/>
                    <a:pt x="38" y="57"/>
                  </a:cubicBezTo>
                  <a:cubicBezTo>
                    <a:pt x="27" y="57"/>
                    <a:pt x="18" y="48"/>
                    <a:pt x="18" y="37"/>
                  </a:cubicBezTo>
                  <a:cubicBezTo>
                    <a:pt x="18" y="26"/>
                    <a:pt x="27" y="17"/>
                    <a:pt x="38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3" name="Freeform 87"/>
            <p:cNvSpPr>
              <a:spLocks noEditPoints="1"/>
            </p:cNvSpPr>
            <p:nvPr/>
          </p:nvSpPr>
          <p:spPr bwMode="auto">
            <a:xfrm>
              <a:off x="-1276350" y="3763963"/>
              <a:ext cx="71438" cy="7143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38"/>
                </a:cxn>
                <a:cxn ang="0">
                  <a:pos x="38" y="75"/>
                </a:cxn>
                <a:cxn ang="0">
                  <a:pos x="75" y="38"/>
                </a:cxn>
                <a:cxn ang="0">
                  <a:pos x="38" y="0"/>
                </a:cxn>
                <a:cxn ang="0">
                  <a:pos x="38" y="58"/>
                </a:cxn>
                <a:cxn ang="0">
                  <a:pos x="18" y="38"/>
                </a:cxn>
                <a:cxn ang="0">
                  <a:pos x="38" y="18"/>
                </a:cxn>
                <a:cxn ang="0">
                  <a:pos x="58" y="38"/>
                </a:cxn>
                <a:cxn ang="0">
                  <a:pos x="38" y="58"/>
                </a:cxn>
              </a:cxnLst>
              <a:rect l="0" t="0" r="r" b="b"/>
              <a:pathLst>
                <a:path w="75" h="75">
                  <a:moveTo>
                    <a:pt x="38" y="0"/>
                  </a:moveTo>
                  <a:cubicBezTo>
                    <a:pt x="17" y="0"/>
                    <a:pt x="0" y="17"/>
                    <a:pt x="0" y="38"/>
                  </a:cubicBezTo>
                  <a:cubicBezTo>
                    <a:pt x="0" y="58"/>
                    <a:pt x="17" y="75"/>
                    <a:pt x="38" y="75"/>
                  </a:cubicBezTo>
                  <a:cubicBezTo>
                    <a:pt x="58" y="75"/>
                    <a:pt x="75" y="58"/>
                    <a:pt x="75" y="38"/>
                  </a:cubicBezTo>
                  <a:cubicBezTo>
                    <a:pt x="75" y="17"/>
                    <a:pt x="58" y="0"/>
                    <a:pt x="38" y="0"/>
                  </a:cubicBezTo>
                  <a:close/>
                  <a:moveTo>
                    <a:pt x="38" y="58"/>
                  </a:moveTo>
                  <a:cubicBezTo>
                    <a:pt x="27" y="58"/>
                    <a:pt x="18" y="49"/>
                    <a:pt x="18" y="38"/>
                  </a:cubicBezTo>
                  <a:cubicBezTo>
                    <a:pt x="18" y="27"/>
                    <a:pt x="27" y="18"/>
                    <a:pt x="38" y="18"/>
                  </a:cubicBezTo>
                  <a:cubicBezTo>
                    <a:pt x="49" y="18"/>
                    <a:pt x="58" y="27"/>
                    <a:pt x="58" y="38"/>
                  </a:cubicBezTo>
                  <a:cubicBezTo>
                    <a:pt x="58" y="49"/>
                    <a:pt x="49" y="58"/>
                    <a:pt x="38" y="5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165" name="164 Tabla"/>
          <p:cNvGraphicFramePr>
            <a:graphicFrameLocks noGrp="1"/>
          </p:cNvGraphicFramePr>
          <p:nvPr/>
        </p:nvGraphicFramePr>
        <p:xfrm>
          <a:off x="3416610" y="1589710"/>
          <a:ext cx="276788" cy="3286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88"/>
              </a:tblGrid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100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90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80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70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60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50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40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30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20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741"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0</a:t>
                      </a:r>
                      <a:endParaRPr lang="en-GB" sz="900" b="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7" name="166 Tabla"/>
          <p:cNvGraphicFramePr>
            <a:graphicFrameLocks noGrp="1"/>
          </p:cNvGraphicFramePr>
          <p:nvPr/>
        </p:nvGraphicFramePr>
        <p:xfrm>
          <a:off x="3456948" y="4862208"/>
          <a:ext cx="5572136" cy="299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517"/>
                <a:gridCol w="696517"/>
                <a:gridCol w="696517"/>
                <a:gridCol w="696517"/>
                <a:gridCol w="696517"/>
                <a:gridCol w="696517"/>
                <a:gridCol w="696517"/>
                <a:gridCol w="696517"/>
              </a:tblGrid>
              <a:tr h="299402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1900</a:t>
                      </a:r>
                      <a:endParaRPr lang="en-GB" sz="10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1915</a:t>
                      </a:r>
                      <a:endParaRPr lang="en-GB" sz="10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1930</a:t>
                      </a:r>
                      <a:endParaRPr lang="en-GB" sz="10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1945</a:t>
                      </a:r>
                      <a:endParaRPr lang="en-GB" sz="10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1960</a:t>
                      </a:r>
                      <a:endParaRPr lang="en-GB" sz="10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1975</a:t>
                      </a:r>
                      <a:endParaRPr lang="en-GB" sz="10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1990</a:t>
                      </a:r>
                      <a:endParaRPr lang="en-GB" sz="10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2005</a:t>
                      </a:r>
                      <a:endParaRPr lang="en-GB" sz="10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73" name="172 Grupo"/>
          <p:cNvGrpSpPr/>
          <p:nvPr/>
        </p:nvGrpSpPr>
        <p:grpSpPr>
          <a:xfrm>
            <a:off x="3699843" y="1732588"/>
            <a:ext cx="5043517" cy="3032979"/>
            <a:chOff x="3699843" y="1732588"/>
            <a:chExt cx="5043517" cy="3032979"/>
          </a:xfrm>
        </p:grpSpPr>
        <p:grpSp>
          <p:nvGrpSpPr>
            <p:cNvPr id="168" name="167 Grupo"/>
            <p:cNvGrpSpPr/>
            <p:nvPr/>
          </p:nvGrpSpPr>
          <p:grpSpPr>
            <a:xfrm>
              <a:off x="3720481" y="1751122"/>
              <a:ext cx="5022879" cy="2995909"/>
              <a:chOff x="3835401" y="2706688"/>
              <a:chExt cx="5116513" cy="2822575"/>
            </a:xfrm>
            <a:solidFill>
              <a:schemeClr val="bg2"/>
            </a:solidFill>
          </p:grpSpPr>
          <p:sp>
            <p:nvSpPr>
              <p:cNvPr id="22542" name="Freeform 14"/>
              <p:cNvSpPr>
                <a:spLocks/>
              </p:cNvSpPr>
              <p:nvPr/>
            </p:nvSpPr>
            <p:spPr bwMode="auto">
              <a:xfrm>
                <a:off x="3835401" y="2706688"/>
                <a:ext cx="5116513" cy="3175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0"/>
                      <a:pt x="2700" y="1"/>
                    </a:cubicBezTo>
                    <a:cubicBezTo>
                      <a:pt x="2700" y="2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43" name="Freeform 15"/>
              <p:cNvSpPr>
                <a:spLocks/>
              </p:cNvSpPr>
              <p:nvPr/>
            </p:nvSpPr>
            <p:spPr bwMode="auto">
              <a:xfrm>
                <a:off x="3835401" y="2981326"/>
                <a:ext cx="5116513" cy="4763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1"/>
                      <a:pt x="2700" y="1"/>
                    </a:cubicBezTo>
                    <a:cubicBezTo>
                      <a:pt x="2700" y="2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44" name="Freeform 16"/>
              <p:cNvSpPr>
                <a:spLocks/>
              </p:cNvSpPr>
              <p:nvPr/>
            </p:nvSpPr>
            <p:spPr bwMode="auto">
              <a:xfrm>
                <a:off x="3835401" y="3268663"/>
                <a:ext cx="5116513" cy="3175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0"/>
                      <a:pt x="2700" y="1"/>
                    </a:cubicBezTo>
                    <a:cubicBezTo>
                      <a:pt x="2700" y="2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45" name="Freeform 17"/>
              <p:cNvSpPr>
                <a:spLocks/>
              </p:cNvSpPr>
              <p:nvPr/>
            </p:nvSpPr>
            <p:spPr bwMode="auto">
              <a:xfrm>
                <a:off x="3835401" y="3549651"/>
                <a:ext cx="5116513" cy="4763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0"/>
                      <a:pt x="2700" y="1"/>
                    </a:cubicBezTo>
                    <a:cubicBezTo>
                      <a:pt x="2700" y="2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46" name="Freeform 18"/>
              <p:cNvSpPr>
                <a:spLocks/>
              </p:cNvSpPr>
              <p:nvPr/>
            </p:nvSpPr>
            <p:spPr bwMode="auto">
              <a:xfrm>
                <a:off x="3835401" y="3829051"/>
                <a:ext cx="5116513" cy="4763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0"/>
                      <a:pt x="2700" y="1"/>
                    </a:cubicBezTo>
                    <a:cubicBezTo>
                      <a:pt x="2700" y="1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47" name="Freeform 19"/>
              <p:cNvSpPr>
                <a:spLocks/>
              </p:cNvSpPr>
              <p:nvPr/>
            </p:nvSpPr>
            <p:spPr bwMode="auto">
              <a:xfrm>
                <a:off x="3835401" y="4108451"/>
                <a:ext cx="5116513" cy="4763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0"/>
                      <a:pt x="2700" y="1"/>
                    </a:cubicBezTo>
                    <a:cubicBezTo>
                      <a:pt x="2700" y="2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48" name="Freeform 20"/>
              <p:cNvSpPr>
                <a:spLocks/>
              </p:cNvSpPr>
              <p:nvPr/>
            </p:nvSpPr>
            <p:spPr bwMode="auto">
              <a:xfrm>
                <a:off x="3835401" y="4387851"/>
                <a:ext cx="5116513" cy="4763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1"/>
                      <a:pt x="2700" y="1"/>
                    </a:cubicBezTo>
                    <a:cubicBezTo>
                      <a:pt x="2700" y="2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49" name="Freeform 21"/>
              <p:cNvSpPr>
                <a:spLocks/>
              </p:cNvSpPr>
              <p:nvPr/>
            </p:nvSpPr>
            <p:spPr bwMode="auto">
              <a:xfrm>
                <a:off x="3835401" y="4675188"/>
                <a:ext cx="5116513" cy="4763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0"/>
                      <a:pt x="2700" y="1"/>
                    </a:cubicBezTo>
                    <a:cubicBezTo>
                      <a:pt x="2700" y="2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50" name="Freeform 22"/>
              <p:cNvSpPr>
                <a:spLocks/>
              </p:cNvSpPr>
              <p:nvPr/>
            </p:nvSpPr>
            <p:spPr bwMode="auto">
              <a:xfrm>
                <a:off x="3835401" y="4959351"/>
                <a:ext cx="5116513" cy="3175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1"/>
                      <a:pt x="2700" y="1"/>
                    </a:cubicBezTo>
                    <a:cubicBezTo>
                      <a:pt x="2700" y="2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51" name="Freeform 23"/>
              <p:cNvSpPr>
                <a:spLocks/>
              </p:cNvSpPr>
              <p:nvPr/>
            </p:nvSpPr>
            <p:spPr bwMode="auto">
              <a:xfrm>
                <a:off x="3835401" y="5237163"/>
                <a:ext cx="5116513" cy="3175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0"/>
                      <a:pt x="2700" y="1"/>
                    </a:cubicBezTo>
                    <a:cubicBezTo>
                      <a:pt x="2700" y="1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552" name="Freeform 24"/>
              <p:cNvSpPr>
                <a:spLocks/>
              </p:cNvSpPr>
              <p:nvPr/>
            </p:nvSpPr>
            <p:spPr bwMode="auto">
              <a:xfrm>
                <a:off x="3835401" y="5526088"/>
                <a:ext cx="5116513" cy="3175"/>
              </a:xfrm>
              <a:custGeom>
                <a:avLst/>
                <a:gdLst/>
                <a:ahLst/>
                <a:cxnLst>
                  <a:cxn ang="0">
                    <a:pos x="2699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699" y="0"/>
                  </a:cxn>
                  <a:cxn ang="0">
                    <a:pos x="2700" y="1"/>
                  </a:cxn>
                  <a:cxn ang="0">
                    <a:pos x="2699" y="2"/>
                  </a:cxn>
                </a:cxnLst>
                <a:rect l="0" t="0" r="r" b="b"/>
                <a:pathLst>
                  <a:path w="2700" h="2">
                    <a:moveTo>
                      <a:pt x="2699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699" y="0"/>
                      <a:pt x="2699" y="0"/>
                      <a:pt x="2699" y="0"/>
                    </a:cubicBezTo>
                    <a:cubicBezTo>
                      <a:pt x="2700" y="0"/>
                      <a:pt x="2700" y="1"/>
                      <a:pt x="2700" y="1"/>
                    </a:cubicBezTo>
                    <a:cubicBezTo>
                      <a:pt x="2700" y="2"/>
                      <a:pt x="2700" y="2"/>
                      <a:pt x="269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22535" name="Freeform 7"/>
            <p:cNvSpPr>
              <a:spLocks/>
            </p:cNvSpPr>
            <p:nvPr/>
          </p:nvSpPr>
          <p:spPr bwMode="auto">
            <a:xfrm>
              <a:off x="3699843" y="1857277"/>
              <a:ext cx="4911725" cy="2749901"/>
            </a:xfrm>
            <a:custGeom>
              <a:avLst/>
              <a:gdLst/>
              <a:ahLst/>
              <a:cxnLst>
                <a:cxn ang="0">
                  <a:pos x="12" y="1363"/>
                </a:cxn>
                <a:cxn ang="0">
                  <a:pos x="7" y="1362"/>
                </a:cxn>
                <a:cxn ang="0">
                  <a:pos x="3" y="1348"/>
                </a:cxn>
                <a:cxn ang="0">
                  <a:pos x="301" y="1022"/>
                </a:cxn>
                <a:cxn ang="0">
                  <a:pos x="309" y="1018"/>
                </a:cxn>
                <a:cxn ang="0">
                  <a:pos x="646" y="841"/>
                </a:cxn>
                <a:cxn ang="0">
                  <a:pos x="658" y="832"/>
                </a:cxn>
                <a:cxn ang="0">
                  <a:pos x="745" y="791"/>
                </a:cxn>
                <a:cxn ang="0">
                  <a:pos x="806" y="844"/>
                </a:cxn>
                <a:cxn ang="0">
                  <a:pos x="818" y="867"/>
                </a:cxn>
                <a:cxn ang="0">
                  <a:pos x="889" y="952"/>
                </a:cxn>
                <a:cxn ang="0">
                  <a:pos x="993" y="897"/>
                </a:cxn>
                <a:cxn ang="0">
                  <a:pos x="1165" y="628"/>
                </a:cxn>
                <a:cxn ang="0">
                  <a:pos x="1306" y="385"/>
                </a:cxn>
                <a:cxn ang="0">
                  <a:pos x="1562" y="181"/>
                </a:cxn>
                <a:cxn ang="0">
                  <a:pos x="1610" y="150"/>
                </a:cxn>
                <a:cxn ang="0">
                  <a:pos x="1783" y="68"/>
                </a:cxn>
                <a:cxn ang="0">
                  <a:pos x="1975" y="57"/>
                </a:cxn>
                <a:cxn ang="0">
                  <a:pos x="2114" y="52"/>
                </a:cxn>
                <a:cxn ang="0">
                  <a:pos x="2247" y="35"/>
                </a:cxn>
                <a:cxn ang="0">
                  <a:pos x="2403" y="15"/>
                </a:cxn>
                <a:cxn ang="0">
                  <a:pos x="2410" y="13"/>
                </a:cxn>
                <a:cxn ang="0">
                  <a:pos x="2585" y="57"/>
                </a:cxn>
                <a:cxn ang="0">
                  <a:pos x="2590" y="70"/>
                </a:cxn>
                <a:cxn ang="0">
                  <a:pos x="2577" y="75"/>
                </a:cxn>
                <a:cxn ang="0">
                  <a:pos x="2415" y="33"/>
                </a:cxn>
                <a:cxn ang="0">
                  <a:pos x="2408" y="34"/>
                </a:cxn>
                <a:cxn ang="0">
                  <a:pos x="2249" y="55"/>
                </a:cxn>
                <a:cxn ang="0">
                  <a:pos x="2117" y="71"/>
                </a:cxn>
                <a:cxn ang="0">
                  <a:pos x="1975" y="77"/>
                </a:cxn>
                <a:cxn ang="0">
                  <a:pos x="1787" y="88"/>
                </a:cxn>
                <a:cxn ang="0">
                  <a:pos x="1621" y="167"/>
                </a:cxn>
                <a:cxn ang="0">
                  <a:pos x="1572" y="199"/>
                </a:cxn>
                <a:cxn ang="0">
                  <a:pos x="1321" y="399"/>
                </a:cxn>
                <a:cxn ang="0">
                  <a:pos x="1185" y="634"/>
                </a:cxn>
                <a:cxn ang="0">
                  <a:pos x="1006" y="912"/>
                </a:cxn>
                <a:cxn ang="0">
                  <a:pos x="885" y="972"/>
                </a:cxn>
                <a:cxn ang="0">
                  <a:pos x="801" y="877"/>
                </a:cxn>
                <a:cxn ang="0">
                  <a:pos x="789" y="854"/>
                </a:cxn>
                <a:cxn ang="0">
                  <a:pos x="742" y="811"/>
                </a:cxn>
                <a:cxn ang="0">
                  <a:pos x="671" y="846"/>
                </a:cxn>
                <a:cxn ang="0">
                  <a:pos x="658" y="857"/>
                </a:cxn>
                <a:cxn ang="0">
                  <a:pos x="318" y="1036"/>
                </a:cxn>
                <a:cxn ang="0">
                  <a:pos x="310" y="1040"/>
                </a:cxn>
                <a:cxn ang="0">
                  <a:pos x="20" y="1358"/>
                </a:cxn>
                <a:cxn ang="0">
                  <a:pos x="12" y="1363"/>
                </a:cxn>
              </a:cxnLst>
              <a:rect l="0" t="0" r="r" b="b"/>
              <a:pathLst>
                <a:path w="2592" h="1363">
                  <a:moveTo>
                    <a:pt x="12" y="1363"/>
                  </a:moveTo>
                  <a:cubicBezTo>
                    <a:pt x="10" y="1363"/>
                    <a:pt x="8" y="1363"/>
                    <a:pt x="7" y="1362"/>
                  </a:cubicBezTo>
                  <a:cubicBezTo>
                    <a:pt x="2" y="1359"/>
                    <a:pt x="0" y="1353"/>
                    <a:pt x="3" y="1348"/>
                  </a:cubicBezTo>
                  <a:cubicBezTo>
                    <a:pt x="9" y="1338"/>
                    <a:pt x="147" y="1100"/>
                    <a:pt x="301" y="1022"/>
                  </a:cubicBezTo>
                  <a:cubicBezTo>
                    <a:pt x="309" y="1018"/>
                    <a:pt x="309" y="1018"/>
                    <a:pt x="309" y="1018"/>
                  </a:cubicBezTo>
                  <a:cubicBezTo>
                    <a:pt x="456" y="943"/>
                    <a:pt x="623" y="859"/>
                    <a:pt x="646" y="841"/>
                  </a:cubicBezTo>
                  <a:cubicBezTo>
                    <a:pt x="649" y="839"/>
                    <a:pt x="653" y="836"/>
                    <a:pt x="658" y="832"/>
                  </a:cubicBezTo>
                  <a:cubicBezTo>
                    <a:pt x="677" y="814"/>
                    <a:pt x="709" y="785"/>
                    <a:pt x="745" y="791"/>
                  </a:cubicBezTo>
                  <a:cubicBezTo>
                    <a:pt x="768" y="795"/>
                    <a:pt x="789" y="813"/>
                    <a:pt x="806" y="844"/>
                  </a:cubicBezTo>
                  <a:cubicBezTo>
                    <a:pt x="810" y="852"/>
                    <a:pt x="815" y="860"/>
                    <a:pt x="818" y="867"/>
                  </a:cubicBezTo>
                  <a:cubicBezTo>
                    <a:pt x="842" y="912"/>
                    <a:pt x="861" y="947"/>
                    <a:pt x="889" y="952"/>
                  </a:cubicBezTo>
                  <a:cubicBezTo>
                    <a:pt x="912" y="956"/>
                    <a:pt x="946" y="939"/>
                    <a:pt x="993" y="897"/>
                  </a:cubicBezTo>
                  <a:cubicBezTo>
                    <a:pt x="1120" y="784"/>
                    <a:pt x="1148" y="686"/>
                    <a:pt x="1165" y="628"/>
                  </a:cubicBezTo>
                  <a:cubicBezTo>
                    <a:pt x="1184" y="563"/>
                    <a:pt x="1239" y="459"/>
                    <a:pt x="1306" y="385"/>
                  </a:cubicBezTo>
                  <a:cubicBezTo>
                    <a:pt x="1378" y="307"/>
                    <a:pt x="1501" y="217"/>
                    <a:pt x="1562" y="181"/>
                  </a:cubicBezTo>
                  <a:cubicBezTo>
                    <a:pt x="1578" y="172"/>
                    <a:pt x="1593" y="161"/>
                    <a:pt x="1610" y="150"/>
                  </a:cubicBezTo>
                  <a:cubicBezTo>
                    <a:pt x="1659" y="118"/>
                    <a:pt x="1709" y="84"/>
                    <a:pt x="1783" y="68"/>
                  </a:cubicBezTo>
                  <a:cubicBezTo>
                    <a:pt x="1838" y="56"/>
                    <a:pt x="1908" y="56"/>
                    <a:pt x="1975" y="57"/>
                  </a:cubicBezTo>
                  <a:cubicBezTo>
                    <a:pt x="2027" y="57"/>
                    <a:pt x="2076" y="57"/>
                    <a:pt x="2114" y="52"/>
                  </a:cubicBezTo>
                  <a:cubicBezTo>
                    <a:pt x="2151" y="47"/>
                    <a:pt x="2200" y="41"/>
                    <a:pt x="2247" y="35"/>
                  </a:cubicBezTo>
                  <a:cubicBezTo>
                    <a:pt x="2316" y="27"/>
                    <a:pt x="2382" y="20"/>
                    <a:pt x="2403" y="15"/>
                  </a:cubicBezTo>
                  <a:cubicBezTo>
                    <a:pt x="2406" y="14"/>
                    <a:pt x="2408" y="14"/>
                    <a:pt x="2410" y="13"/>
                  </a:cubicBezTo>
                  <a:cubicBezTo>
                    <a:pt x="2445" y="5"/>
                    <a:pt x="2469" y="0"/>
                    <a:pt x="2585" y="57"/>
                  </a:cubicBezTo>
                  <a:cubicBezTo>
                    <a:pt x="2590" y="59"/>
                    <a:pt x="2592" y="65"/>
                    <a:pt x="2590" y="70"/>
                  </a:cubicBezTo>
                  <a:cubicBezTo>
                    <a:pt x="2588" y="75"/>
                    <a:pt x="2582" y="77"/>
                    <a:pt x="2577" y="75"/>
                  </a:cubicBezTo>
                  <a:cubicBezTo>
                    <a:pt x="2467" y="21"/>
                    <a:pt x="2445" y="26"/>
                    <a:pt x="2415" y="33"/>
                  </a:cubicBezTo>
                  <a:cubicBezTo>
                    <a:pt x="2412" y="33"/>
                    <a:pt x="2410" y="34"/>
                    <a:pt x="2408" y="34"/>
                  </a:cubicBezTo>
                  <a:cubicBezTo>
                    <a:pt x="2385" y="39"/>
                    <a:pt x="2319" y="47"/>
                    <a:pt x="2249" y="55"/>
                  </a:cubicBezTo>
                  <a:cubicBezTo>
                    <a:pt x="2202" y="61"/>
                    <a:pt x="2153" y="66"/>
                    <a:pt x="2117" y="71"/>
                  </a:cubicBezTo>
                  <a:cubicBezTo>
                    <a:pt x="2077" y="77"/>
                    <a:pt x="2028" y="77"/>
                    <a:pt x="1975" y="77"/>
                  </a:cubicBezTo>
                  <a:cubicBezTo>
                    <a:pt x="1909" y="76"/>
                    <a:pt x="1840" y="76"/>
                    <a:pt x="1787" y="88"/>
                  </a:cubicBezTo>
                  <a:cubicBezTo>
                    <a:pt x="1717" y="102"/>
                    <a:pt x="1668" y="135"/>
                    <a:pt x="1621" y="167"/>
                  </a:cubicBezTo>
                  <a:cubicBezTo>
                    <a:pt x="1605" y="178"/>
                    <a:pt x="1589" y="189"/>
                    <a:pt x="1572" y="199"/>
                  </a:cubicBezTo>
                  <a:cubicBezTo>
                    <a:pt x="1510" y="235"/>
                    <a:pt x="1388" y="325"/>
                    <a:pt x="1321" y="399"/>
                  </a:cubicBezTo>
                  <a:cubicBezTo>
                    <a:pt x="1255" y="471"/>
                    <a:pt x="1203" y="571"/>
                    <a:pt x="1185" y="634"/>
                  </a:cubicBezTo>
                  <a:cubicBezTo>
                    <a:pt x="1167" y="694"/>
                    <a:pt x="1138" y="795"/>
                    <a:pt x="1006" y="912"/>
                  </a:cubicBezTo>
                  <a:cubicBezTo>
                    <a:pt x="953" y="959"/>
                    <a:pt x="916" y="977"/>
                    <a:pt x="885" y="972"/>
                  </a:cubicBezTo>
                  <a:cubicBezTo>
                    <a:pt x="848" y="965"/>
                    <a:pt x="827" y="926"/>
                    <a:pt x="801" y="877"/>
                  </a:cubicBezTo>
                  <a:cubicBezTo>
                    <a:pt x="797" y="869"/>
                    <a:pt x="793" y="862"/>
                    <a:pt x="789" y="854"/>
                  </a:cubicBezTo>
                  <a:cubicBezTo>
                    <a:pt x="774" y="828"/>
                    <a:pt x="759" y="814"/>
                    <a:pt x="742" y="811"/>
                  </a:cubicBezTo>
                  <a:cubicBezTo>
                    <a:pt x="716" y="806"/>
                    <a:pt x="689" y="831"/>
                    <a:pt x="671" y="846"/>
                  </a:cubicBezTo>
                  <a:cubicBezTo>
                    <a:pt x="666" y="851"/>
                    <a:pt x="662" y="855"/>
                    <a:pt x="658" y="857"/>
                  </a:cubicBezTo>
                  <a:cubicBezTo>
                    <a:pt x="634" y="876"/>
                    <a:pt x="473" y="957"/>
                    <a:pt x="318" y="1036"/>
                  </a:cubicBezTo>
                  <a:cubicBezTo>
                    <a:pt x="310" y="1040"/>
                    <a:pt x="310" y="1040"/>
                    <a:pt x="310" y="1040"/>
                  </a:cubicBezTo>
                  <a:cubicBezTo>
                    <a:pt x="161" y="1115"/>
                    <a:pt x="22" y="1356"/>
                    <a:pt x="20" y="1358"/>
                  </a:cubicBezTo>
                  <a:cubicBezTo>
                    <a:pt x="18" y="1362"/>
                    <a:pt x="15" y="1363"/>
                    <a:pt x="12" y="1363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auto">
            <a:xfrm>
              <a:off x="4631706" y="1732588"/>
              <a:ext cx="3959225" cy="3017815"/>
            </a:xfrm>
            <a:custGeom>
              <a:avLst/>
              <a:gdLst/>
              <a:ahLst/>
              <a:cxnLst>
                <a:cxn ang="0">
                  <a:pos x="11" y="1496"/>
                </a:cxn>
                <a:cxn ang="0">
                  <a:pos x="4" y="1493"/>
                </a:cxn>
                <a:cxn ang="0">
                  <a:pos x="5" y="1479"/>
                </a:cxn>
                <a:cxn ang="0">
                  <a:pos x="114" y="1361"/>
                </a:cxn>
                <a:cxn ang="0">
                  <a:pos x="238" y="925"/>
                </a:cxn>
                <a:cxn ang="0">
                  <a:pos x="417" y="352"/>
                </a:cxn>
                <a:cxn ang="0">
                  <a:pos x="441" y="319"/>
                </a:cxn>
                <a:cxn ang="0">
                  <a:pos x="544" y="222"/>
                </a:cxn>
                <a:cxn ang="0">
                  <a:pos x="553" y="218"/>
                </a:cxn>
                <a:cxn ang="0">
                  <a:pos x="679" y="145"/>
                </a:cxn>
                <a:cxn ang="0">
                  <a:pos x="909" y="71"/>
                </a:cxn>
                <a:cxn ang="0">
                  <a:pos x="1166" y="38"/>
                </a:cxn>
                <a:cxn ang="0">
                  <a:pos x="1376" y="11"/>
                </a:cxn>
                <a:cxn ang="0">
                  <a:pos x="1600" y="0"/>
                </a:cxn>
                <a:cxn ang="0">
                  <a:pos x="1633" y="0"/>
                </a:cxn>
                <a:cxn ang="0">
                  <a:pos x="2089" y="0"/>
                </a:cxn>
                <a:cxn ang="0">
                  <a:pos x="2089" y="20"/>
                </a:cxn>
                <a:cxn ang="0">
                  <a:pos x="1633" y="20"/>
                </a:cxn>
                <a:cxn ang="0">
                  <a:pos x="1600" y="20"/>
                </a:cxn>
                <a:cxn ang="0">
                  <a:pos x="1378" y="31"/>
                </a:cxn>
                <a:cxn ang="0">
                  <a:pos x="1169" y="57"/>
                </a:cxn>
                <a:cxn ang="0">
                  <a:pos x="911" y="90"/>
                </a:cxn>
                <a:cxn ang="0">
                  <a:pos x="693" y="160"/>
                </a:cxn>
                <a:cxn ang="0">
                  <a:pos x="560" y="237"/>
                </a:cxn>
                <a:cxn ang="0">
                  <a:pos x="551" y="241"/>
                </a:cxn>
                <a:cxn ang="0">
                  <a:pos x="457" y="330"/>
                </a:cxn>
                <a:cxn ang="0">
                  <a:pos x="433" y="364"/>
                </a:cxn>
                <a:cxn ang="0">
                  <a:pos x="257" y="930"/>
                </a:cxn>
                <a:cxn ang="0">
                  <a:pos x="130" y="1371"/>
                </a:cxn>
                <a:cxn ang="0">
                  <a:pos x="18" y="1493"/>
                </a:cxn>
                <a:cxn ang="0">
                  <a:pos x="11" y="1496"/>
                </a:cxn>
              </a:cxnLst>
              <a:rect l="0" t="0" r="r" b="b"/>
              <a:pathLst>
                <a:path w="2089" h="1496">
                  <a:moveTo>
                    <a:pt x="11" y="1496"/>
                  </a:moveTo>
                  <a:cubicBezTo>
                    <a:pt x="9" y="1496"/>
                    <a:pt x="6" y="1495"/>
                    <a:pt x="4" y="1493"/>
                  </a:cubicBezTo>
                  <a:cubicBezTo>
                    <a:pt x="0" y="1489"/>
                    <a:pt x="1" y="1482"/>
                    <a:pt x="5" y="1479"/>
                  </a:cubicBezTo>
                  <a:cubicBezTo>
                    <a:pt x="5" y="1478"/>
                    <a:pt x="87" y="1403"/>
                    <a:pt x="114" y="1361"/>
                  </a:cubicBezTo>
                  <a:cubicBezTo>
                    <a:pt x="132" y="1332"/>
                    <a:pt x="168" y="1233"/>
                    <a:pt x="238" y="925"/>
                  </a:cubicBezTo>
                  <a:cubicBezTo>
                    <a:pt x="310" y="603"/>
                    <a:pt x="367" y="421"/>
                    <a:pt x="417" y="352"/>
                  </a:cubicBezTo>
                  <a:cubicBezTo>
                    <a:pt x="426" y="340"/>
                    <a:pt x="434" y="329"/>
                    <a:pt x="441" y="319"/>
                  </a:cubicBezTo>
                  <a:cubicBezTo>
                    <a:pt x="481" y="262"/>
                    <a:pt x="496" y="241"/>
                    <a:pt x="544" y="222"/>
                  </a:cubicBezTo>
                  <a:cubicBezTo>
                    <a:pt x="553" y="218"/>
                    <a:pt x="553" y="218"/>
                    <a:pt x="553" y="218"/>
                  </a:cubicBezTo>
                  <a:cubicBezTo>
                    <a:pt x="601" y="199"/>
                    <a:pt x="635" y="186"/>
                    <a:pt x="679" y="145"/>
                  </a:cubicBezTo>
                  <a:cubicBezTo>
                    <a:pt x="730" y="99"/>
                    <a:pt x="768" y="86"/>
                    <a:pt x="909" y="71"/>
                  </a:cubicBezTo>
                  <a:cubicBezTo>
                    <a:pt x="982" y="62"/>
                    <a:pt x="1075" y="50"/>
                    <a:pt x="1166" y="38"/>
                  </a:cubicBezTo>
                  <a:cubicBezTo>
                    <a:pt x="1247" y="27"/>
                    <a:pt x="1324" y="16"/>
                    <a:pt x="1376" y="11"/>
                  </a:cubicBezTo>
                  <a:cubicBezTo>
                    <a:pt x="1474" y="0"/>
                    <a:pt x="1505" y="0"/>
                    <a:pt x="1600" y="0"/>
                  </a:cubicBezTo>
                  <a:cubicBezTo>
                    <a:pt x="1633" y="0"/>
                    <a:pt x="1633" y="0"/>
                    <a:pt x="1633" y="0"/>
                  </a:cubicBezTo>
                  <a:cubicBezTo>
                    <a:pt x="1754" y="0"/>
                    <a:pt x="2089" y="0"/>
                    <a:pt x="2089" y="0"/>
                  </a:cubicBezTo>
                  <a:cubicBezTo>
                    <a:pt x="2089" y="20"/>
                    <a:pt x="2089" y="20"/>
                    <a:pt x="2089" y="20"/>
                  </a:cubicBezTo>
                  <a:cubicBezTo>
                    <a:pt x="2089" y="20"/>
                    <a:pt x="1754" y="20"/>
                    <a:pt x="1633" y="20"/>
                  </a:cubicBezTo>
                  <a:cubicBezTo>
                    <a:pt x="1600" y="20"/>
                    <a:pt x="1600" y="20"/>
                    <a:pt x="1600" y="20"/>
                  </a:cubicBezTo>
                  <a:cubicBezTo>
                    <a:pt x="1506" y="20"/>
                    <a:pt x="1475" y="20"/>
                    <a:pt x="1378" y="31"/>
                  </a:cubicBezTo>
                  <a:cubicBezTo>
                    <a:pt x="1326" y="36"/>
                    <a:pt x="1250" y="47"/>
                    <a:pt x="1169" y="57"/>
                  </a:cubicBezTo>
                  <a:cubicBezTo>
                    <a:pt x="1078" y="70"/>
                    <a:pt x="984" y="82"/>
                    <a:pt x="911" y="90"/>
                  </a:cubicBezTo>
                  <a:cubicBezTo>
                    <a:pt x="768" y="107"/>
                    <a:pt x="738" y="119"/>
                    <a:pt x="693" y="160"/>
                  </a:cubicBezTo>
                  <a:cubicBezTo>
                    <a:pt x="646" y="203"/>
                    <a:pt x="608" y="218"/>
                    <a:pt x="560" y="237"/>
                  </a:cubicBezTo>
                  <a:cubicBezTo>
                    <a:pt x="551" y="241"/>
                    <a:pt x="551" y="241"/>
                    <a:pt x="551" y="241"/>
                  </a:cubicBezTo>
                  <a:cubicBezTo>
                    <a:pt x="508" y="258"/>
                    <a:pt x="497" y="274"/>
                    <a:pt x="457" y="330"/>
                  </a:cubicBezTo>
                  <a:cubicBezTo>
                    <a:pt x="450" y="340"/>
                    <a:pt x="442" y="351"/>
                    <a:pt x="433" y="364"/>
                  </a:cubicBezTo>
                  <a:cubicBezTo>
                    <a:pt x="370" y="451"/>
                    <a:pt x="302" y="728"/>
                    <a:pt x="257" y="930"/>
                  </a:cubicBezTo>
                  <a:cubicBezTo>
                    <a:pt x="201" y="1179"/>
                    <a:pt x="159" y="1327"/>
                    <a:pt x="130" y="1371"/>
                  </a:cubicBezTo>
                  <a:cubicBezTo>
                    <a:pt x="102" y="1416"/>
                    <a:pt x="22" y="1490"/>
                    <a:pt x="18" y="1493"/>
                  </a:cubicBezTo>
                  <a:cubicBezTo>
                    <a:pt x="16" y="1495"/>
                    <a:pt x="14" y="1496"/>
                    <a:pt x="11" y="1496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auto">
            <a:xfrm>
              <a:off x="5793756" y="2625632"/>
              <a:ext cx="2830513" cy="2139935"/>
            </a:xfrm>
            <a:custGeom>
              <a:avLst/>
              <a:gdLst/>
              <a:ahLst/>
              <a:cxnLst>
                <a:cxn ang="0">
                  <a:pos x="85" y="1060"/>
                </a:cxn>
                <a:cxn ang="0">
                  <a:pos x="10" y="1060"/>
                </a:cxn>
                <a:cxn ang="0">
                  <a:pos x="0" y="1050"/>
                </a:cxn>
                <a:cxn ang="0">
                  <a:pos x="10" y="1040"/>
                </a:cxn>
                <a:cxn ang="0">
                  <a:pos x="10" y="1040"/>
                </a:cxn>
                <a:cxn ang="0">
                  <a:pos x="127" y="1040"/>
                </a:cxn>
                <a:cxn ang="0">
                  <a:pos x="174" y="1015"/>
                </a:cxn>
                <a:cxn ang="0">
                  <a:pos x="185" y="1006"/>
                </a:cxn>
                <a:cxn ang="0">
                  <a:pos x="309" y="943"/>
                </a:cxn>
                <a:cxn ang="0">
                  <a:pos x="329" y="936"/>
                </a:cxn>
                <a:cxn ang="0">
                  <a:pos x="582" y="718"/>
                </a:cxn>
                <a:cxn ang="0">
                  <a:pos x="583" y="717"/>
                </a:cxn>
                <a:cxn ang="0">
                  <a:pos x="630" y="646"/>
                </a:cxn>
                <a:cxn ang="0">
                  <a:pos x="645" y="630"/>
                </a:cxn>
                <a:cxn ang="0">
                  <a:pos x="841" y="480"/>
                </a:cxn>
                <a:cxn ang="0">
                  <a:pos x="919" y="462"/>
                </a:cxn>
                <a:cxn ang="0">
                  <a:pos x="1055" y="407"/>
                </a:cxn>
                <a:cxn ang="0">
                  <a:pos x="1250" y="301"/>
                </a:cxn>
                <a:cxn ang="0">
                  <a:pos x="1264" y="297"/>
                </a:cxn>
                <a:cxn ang="0">
                  <a:pos x="1385" y="199"/>
                </a:cxn>
                <a:cxn ang="0">
                  <a:pos x="1473" y="7"/>
                </a:cxn>
                <a:cxn ang="0">
                  <a:pos x="1487" y="2"/>
                </a:cxn>
                <a:cxn ang="0">
                  <a:pos x="1491" y="15"/>
                </a:cxn>
                <a:cxn ang="0">
                  <a:pos x="1404" y="207"/>
                </a:cxn>
                <a:cxn ang="0">
                  <a:pos x="1270" y="316"/>
                </a:cxn>
                <a:cxn ang="0">
                  <a:pos x="1256" y="321"/>
                </a:cxn>
                <a:cxn ang="0">
                  <a:pos x="1067" y="423"/>
                </a:cxn>
                <a:cxn ang="0">
                  <a:pos x="923" y="481"/>
                </a:cxn>
                <a:cxn ang="0">
                  <a:pos x="847" y="499"/>
                </a:cxn>
                <a:cxn ang="0">
                  <a:pos x="661" y="642"/>
                </a:cxn>
                <a:cxn ang="0">
                  <a:pos x="643" y="661"/>
                </a:cxn>
                <a:cxn ang="0">
                  <a:pos x="601" y="726"/>
                </a:cxn>
                <a:cxn ang="0">
                  <a:pos x="335" y="956"/>
                </a:cxn>
                <a:cxn ang="0">
                  <a:pos x="315" y="962"/>
                </a:cxn>
                <a:cxn ang="0">
                  <a:pos x="197" y="1022"/>
                </a:cxn>
                <a:cxn ang="0">
                  <a:pos x="187" y="1030"/>
                </a:cxn>
                <a:cxn ang="0">
                  <a:pos x="128" y="1060"/>
                </a:cxn>
                <a:cxn ang="0">
                  <a:pos x="85" y="1060"/>
                </a:cxn>
              </a:cxnLst>
              <a:rect l="0" t="0" r="r" b="b"/>
              <a:pathLst>
                <a:path w="1494" h="1060">
                  <a:moveTo>
                    <a:pt x="85" y="1060"/>
                  </a:moveTo>
                  <a:cubicBezTo>
                    <a:pt x="51" y="1060"/>
                    <a:pt x="13" y="1060"/>
                    <a:pt x="10" y="1060"/>
                  </a:cubicBezTo>
                  <a:cubicBezTo>
                    <a:pt x="5" y="1060"/>
                    <a:pt x="0" y="1055"/>
                    <a:pt x="0" y="1050"/>
                  </a:cubicBezTo>
                  <a:cubicBezTo>
                    <a:pt x="0" y="1044"/>
                    <a:pt x="5" y="1040"/>
                    <a:pt x="10" y="1040"/>
                  </a:cubicBezTo>
                  <a:cubicBezTo>
                    <a:pt x="10" y="1040"/>
                    <a:pt x="10" y="1040"/>
                    <a:pt x="10" y="1040"/>
                  </a:cubicBezTo>
                  <a:cubicBezTo>
                    <a:pt x="11" y="1040"/>
                    <a:pt x="101" y="1041"/>
                    <a:pt x="127" y="1040"/>
                  </a:cubicBezTo>
                  <a:cubicBezTo>
                    <a:pt x="145" y="1039"/>
                    <a:pt x="160" y="1027"/>
                    <a:pt x="174" y="1015"/>
                  </a:cubicBezTo>
                  <a:cubicBezTo>
                    <a:pt x="178" y="1012"/>
                    <a:pt x="182" y="1009"/>
                    <a:pt x="185" y="1006"/>
                  </a:cubicBezTo>
                  <a:cubicBezTo>
                    <a:pt x="197" y="997"/>
                    <a:pt x="242" y="965"/>
                    <a:pt x="309" y="943"/>
                  </a:cubicBezTo>
                  <a:cubicBezTo>
                    <a:pt x="315" y="941"/>
                    <a:pt x="322" y="939"/>
                    <a:pt x="329" y="936"/>
                  </a:cubicBezTo>
                  <a:cubicBezTo>
                    <a:pt x="398" y="916"/>
                    <a:pt x="514" y="881"/>
                    <a:pt x="582" y="718"/>
                  </a:cubicBezTo>
                  <a:cubicBezTo>
                    <a:pt x="583" y="718"/>
                    <a:pt x="583" y="717"/>
                    <a:pt x="583" y="717"/>
                  </a:cubicBezTo>
                  <a:cubicBezTo>
                    <a:pt x="610" y="664"/>
                    <a:pt x="620" y="655"/>
                    <a:pt x="630" y="646"/>
                  </a:cubicBezTo>
                  <a:cubicBezTo>
                    <a:pt x="635" y="642"/>
                    <a:pt x="639" y="638"/>
                    <a:pt x="645" y="630"/>
                  </a:cubicBezTo>
                  <a:cubicBezTo>
                    <a:pt x="649" y="625"/>
                    <a:pt x="736" y="513"/>
                    <a:pt x="841" y="480"/>
                  </a:cubicBezTo>
                  <a:cubicBezTo>
                    <a:pt x="871" y="471"/>
                    <a:pt x="897" y="466"/>
                    <a:pt x="919" y="462"/>
                  </a:cubicBezTo>
                  <a:cubicBezTo>
                    <a:pt x="965" y="453"/>
                    <a:pt x="1001" y="447"/>
                    <a:pt x="1055" y="407"/>
                  </a:cubicBezTo>
                  <a:cubicBezTo>
                    <a:pt x="1150" y="338"/>
                    <a:pt x="1223" y="310"/>
                    <a:pt x="1250" y="301"/>
                  </a:cubicBezTo>
                  <a:cubicBezTo>
                    <a:pt x="1254" y="300"/>
                    <a:pt x="1259" y="299"/>
                    <a:pt x="1264" y="297"/>
                  </a:cubicBezTo>
                  <a:cubicBezTo>
                    <a:pt x="1303" y="286"/>
                    <a:pt x="1355" y="271"/>
                    <a:pt x="1385" y="199"/>
                  </a:cubicBezTo>
                  <a:cubicBezTo>
                    <a:pt x="1421" y="113"/>
                    <a:pt x="1473" y="8"/>
                    <a:pt x="1473" y="7"/>
                  </a:cubicBezTo>
                  <a:cubicBezTo>
                    <a:pt x="1476" y="2"/>
                    <a:pt x="1482" y="0"/>
                    <a:pt x="1487" y="2"/>
                  </a:cubicBezTo>
                  <a:cubicBezTo>
                    <a:pt x="1492" y="4"/>
                    <a:pt x="1494" y="10"/>
                    <a:pt x="1491" y="15"/>
                  </a:cubicBezTo>
                  <a:cubicBezTo>
                    <a:pt x="1491" y="16"/>
                    <a:pt x="1439" y="121"/>
                    <a:pt x="1404" y="207"/>
                  </a:cubicBezTo>
                  <a:cubicBezTo>
                    <a:pt x="1370" y="288"/>
                    <a:pt x="1310" y="305"/>
                    <a:pt x="1270" y="316"/>
                  </a:cubicBezTo>
                  <a:cubicBezTo>
                    <a:pt x="1265" y="318"/>
                    <a:pt x="1260" y="319"/>
                    <a:pt x="1256" y="321"/>
                  </a:cubicBezTo>
                  <a:cubicBezTo>
                    <a:pt x="1236" y="327"/>
                    <a:pt x="1162" y="354"/>
                    <a:pt x="1067" y="423"/>
                  </a:cubicBezTo>
                  <a:cubicBezTo>
                    <a:pt x="1009" y="465"/>
                    <a:pt x="969" y="473"/>
                    <a:pt x="923" y="481"/>
                  </a:cubicBezTo>
                  <a:cubicBezTo>
                    <a:pt x="900" y="486"/>
                    <a:pt x="876" y="490"/>
                    <a:pt x="847" y="499"/>
                  </a:cubicBezTo>
                  <a:cubicBezTo>
                    <a:pt x="748" y="530"/>
                    <a:pt x="664" y="638"/>
                    <a:pt x="661" y="642"/>
                  </a:cubicBezTo>
                  <a:cubicBezTo>
                    <a:pt x="654" y="652"/>
                    <a:pt x="648" y="657"/>
                    <a:pt x="643" y="661"/>
                  </a:cubicBezTo>
                  <a:cubicBezTo>
                    <a:pt x="634" y="669"/>
                    <a:pt x="626" y="676"/>
                    <a:pt x="601" y="726"/>
                  </a:cubicBezTo>
                  <a:cubicBezTo>
                    <a:pt x="528" y="898"/>
                    <a:pt x="403" y="935"/>
                    <a:pt x="335" y="956"/>
                  </a:cubicBezTo>
                  <a:cubicBezTo>
                    <a:pt x="328" y="958"/>
                    <a:pt x="321" y="960"/>
                    <a:pt x="315" y="962"/>
                  </a:cubicBezTo>
                  <a:cubicBezTo>
                    <a:pt x="251" y="983"/>
                    <a:pt x="209" y="1013"/>
                    <a:pt x="197" y="1022"/>
                  </a:cubicBezTo>
                  <a:cubicBezTo>
                    <a:pt x="194" y="1024"/>
                    <a:pt x="190" y="1027"/>
                    <a:pt x="187" y="1030"/>
                  </a:cubicBezTo>
                  <a:cubicBezTo>
                    <a:pt x="172" y="1043"/>
                    <a:pt x="153" y="1058"/>
                    <a:pt x="128" y="1060"/>
                  </a:cubicBezTo>
                  <a:cubicBezTo>
                    <a:pt x="119" y="1060"/>
                    <a:pt x="103" y="1060"/>
                    <a:pt x="85" y="1060"/>
                  </a:cubicBezTo>
                  <a:close/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538" name="Freeform 10"/>
            <p:cNvSpPr>
              <a:spLocks/>
            </p:cNvSpPr>
            <p:nvPr/>
          </p:nvSpPr>
          <p:spPr bwMode="auto">
            <a:xfrm>
              <a:off x="6477968" y="1796618"/>
              <a:ext cx="2132013" cy="2968949"/>
            </a:xfrm>
            <a:custGeom>
              <a:avLst/>
              <a:gdLst/>
              <a:ahLst/>
              <a:cxnLst>
                <a:cxn ang="0">
                  <a:pos x="11" y="1471"/>
                </a:cxn>
                <a:cxn ang="0">
                  <a:pos x="3" y="1468"/>
                </a:cxn>
                <a:cxn ang="0">
                  <a:pos x="4" y="1454"/>
                </a:cxn>
                <a:cxn ang="0">
                  <a:pos x="88" y="1367"/>
                </a:cxn>
                <a:cxn ang="0">
                  <a:pos x="91" y="1363"/>
                </a:cxn>
                <a:cxn ang="0">
                  <a:pos x="185" y="1118"/>
                </a:cxn>
                <a:cxn ang="0">
                  <a:pos x="200" y="1057"/>
                </a:cxn>
                <a:cxn ang="0">
                  <a:pos x="345" y="497"/>
                </a:cxn>
                <a:cxn ang="0">
                  <a:pos x="451" y="319"/>
                </a:cxn>
                <a:cxn ang="0">
                  <a:pos x="590" y="156"/>
                </a:cxn>
                <a:cxn ang="0">
                  <a:pos x="615" y="125"/>
                </a:cxn>
                <a:cxn ang="0">
                  <a:pos x="824" y="39"/>
                </a:cxn>
                <a:cxn ang="0">
                  <a:pos x="956" y="27"/>
                </a:cxn>
                <a:cxn ang="0">
                  <a:pos x="1024" y="8"/>
                </a:cxn>
                <a:cxn ang="0">
                  <a:pos x="1115" y="0"/>
                </a:cxn>
                <a:cxn ang="0">
                  <a:pos x="1125" y="10"/>
                </a:cxn>
                <a:cxn ang="0">
                  <a:pos x="1116" y="20"/>
                </a:cxn>
                <a:cxn ang="0">
                  <a:pos x="1026" y="28"/>
                </a:cxn>
                <a:cxn ang="0">
                  <a:pos x="963" y="46"/>
                </a:cxn>
                <a:cxn ang="0">
                  <a:pos x="816" y="58"/>
                </a:cxn>
                <a:cxn ang="0">
                  <a:pos x="630" y="138"/>
                </a:cxn>
                <a:cxn ang="0">
                  <a:pos x="606" y="168"/>
                </a:cxn>
                <a:cxn ang="0">
                  <a:pos x="466" y="333"/>
                </a:cxn>
                <a:cxn ang="0">
                  <a:pos x="364" y="504"/>
                </a:cxn>
                <a:cxn ang="0">
                  <a:pos x="219" y="1062"/>
                </a:cxn>
                <a:cxn ang="0">
                  <a:pos x="204" y="1123"/>
                </a:cxn>
                <a:cxn ang="0">
                  <a:pos x="106" y="1376"/>
                </a:cxn>
                <a:cxn ang="0">
                  <a:pos x="104" y="1379"/>
                </a:cxn>
                <a:cxn ang="0">
                  <a:pos x="17" y="1469"/>
                </a:cxn>
                <a:cxn ang="0">
                  <a:pos x="11" y="1471"/>
                </a:cxn>
              </a:cxnLst>
              <a:rect l="0" t="0" r="r" b="b"/>
              <a:pathLst>
                <a:path w="1125" h="1471">
                  <a:moveTo>
                    <a:pt x="11" y="1471"/>
                  </a:moveTo>
                  <a:cubicBezTo>
                    <a:pt x="8" y="1471"/>
                    <a:pt x="5" y="1470"/>
                    <a:pt x="3" y="1468"/>
                  </a:cubicBezTo>
                  <a:cubicBezTo>
                    <a:pt x="0" y="1464"/>
                    <a:pt x="0" y="1458"/>
                    <a:pt x="4" y="1454"/>
                  </a:cubicBezTo>
                  <a:cubicBezTo>
                    <a:pt x="4" y="1453"/>
                    <a:pt x="61" y="1401"/>
                    <a:pt x="88" y="1367"/>
                  </a:cubicBezTo>
                  <a:cubicBezTo>
                    <a:pt x="91" y="1363"/>
                    <a:pt x="91" y="1363"/>
                    <a:pt x="91" y="1363"/>
                  </a:cubicBezTo>
                  <a:cubicBezTo>
                    <a:pt x="117" y="1329"/>
                    <a:pt x="140" y="1300"/>
                    <a:pt x="185" y="1118"/>
                  </a:cubicBezTo>
                  <a:cubicBezTo>
                    <a:pt x="200" y="1057"/>
                    <a:pt x="200" y="1057"/>
                    <a:pt x="200" y="1057"/>
                  </a:cubicBezTo>
                  <a:cubicBezTo>
                    <a:pt x="247" y="865"/>
                    <a:pt x="319" y="575"/>
                    <a:pt x="345" y="497"/>
                  </a:cubicBezTo>
                  <a:cubicBezTo>
                    <a:pt x="375" y="412"/>
                    <a:pt x="388" y="385"/>
                    <a:pt x="451" y="319"/>
                  </a:cubicBezTo>
                  <a:cubicBezTo>
                    <a:pt x="502" y="266"/>
                    <a:pt x="547" y="210"/>
                    <a:pt x="590" y="156"/>
                  </a:cubicBezTo>
                  <a:cubicBezTo>
                    <a:pt x="599" y="145"/>
                    <a:pt x="607" y="135"/>
                    <a:pt x="615" y="125"/>
                  </a:cubicBezTo>
                  <a:cubicBezTo>
                    <a:pt x="662" y="66"/>
                    <a:pt x="737" y="3"/>
                    <a:pt x="824" y="39"/>
                  </a:cubicBezTo>
                  <a:cubicBezTo>
                    <a:pt x="871" y="59"/>
                    <a:pt x="914" y="43"/>
                    <a:pt x="956" y="27"/>
                  </a:cubicBezTo>
                  <a:cubicBezTo>
                    <a:pt x="979" y="19"/>
                    <a:pt x="1002" y="10"/>
                    <a:pt x="1024" y="8"/>
                  </a:cubicBezTo>
                  <a:cubicBezTo>
                    <a:pt x="1087" y="1"/>
                    <a:pt x="1113" y="0"/>
                    <a:pt x="1115" y="0"/>
                  </a:cubicBezTo>
                  <a:cubicBezTo>
                    <a:pt x="1120" y="0"/>
                    <a:pt x="1125" y="4"/>
                    <a:pt x="1125" y="10"/>
                  </a:cubicBezTo>
                  <a:cubicBezTo>
                    <a:pt x="1125" y="15"/>
                    <a:pt x="1121" y="20"/>
                    <a:pt x="1116" y="20"/>
                  </a:cubicBezTo>
                  <a:cubicBezTo>
                    <a:pt x="1115" y="20"/>
                    <a:pt x="1088" y="21"/>
                    <a:pt x="1026" y="28"/>
                  </a:cubicBezTo>
                  <a:cubicBezTo>
                    <a:pt x="1006" y="30"/>
                    <a:pt x="985" y="38"/>
                    <a:pt x="963" y="46"/>
                  </a:cubicBezTo>
                  <a:cubicBezTo>
                    <a:pt x="920" y="62"/>
                    <a:pt x="871" y="80"/>
                    <a:pt x="816" y="58"/>
                  </a:cubicBezTo>
                  <a:cubicBezTo>
                    <a:pt x="741" y="26"/>
                    <a:pt x="674" y="84"/>
                    <a:pt x="630" y="138"/>
                  </a:cubicBezTo>
                  <a:cubicBezTo>
                    <a:pt x="622" y="148"/>
                    <a:pt x="614" y="158"/>
                    <a:pt x="606" y="168"/>
                  </a:cubicBezTo>
                  <a:cubicBezTo>
                    <a:pt x="563" y="223"/>
                    <a:pt x="518" y="279"/>
                    <a:pt x="466" y="333"/>
                  </a:cubicBezTo>
                  <a:cubicBezTo>
                    <a:pt x="405" y="397"/>
                    <a:pt x="393" y="421"/>
                    <a:pt x="364" y="504"/>
                  </a:cubicBezTo>
                  <a:cubicBezTo>
                    <a:pt x="338" y="580"/>
                    <a:pt x="267" y="870"/>
                    <a:pt x="219" y="1062"/>
                  </a:cubicBezTo>
                  <a:cubicBezTo>
                    <a:pt x="204" y="1123"/>
                    <a:pt x="204" y="1123"/>
                    <a:pt x="204" y="1123"/>
                  </a:cubicBezTo>
                  <a:cubicBezTo>
                    <a:pt x="159" y="1309"/>
                    <a:pt x="134" y="1340"/>
                    <a:pt x="106" y="1376"/>
                  </a:cubicBezTo>
                  <a:cubicBezTo>
                    <a:pt x="104" y="1379"/>
                    <a:pt x="104" y="1379"/>
                    <a:pt x="104" y="1379"/>
                  </a:cubicBezTo>
                  <a:cubicBezTo>
                    <a:pt x="76" y="1415"/>
                    <a:pt x="20" y="1466"/>
                    <a:pt x="17" y="1469"/>
                  </a:cubicBezTo>
                  <a:cubicBezTo>
                    <a:pt x="16" y="1470"/>
                    <a:pt x="13" y="1471"/>
                    <a:pt x="11" y="1471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7408243" y="2088120"/>
              <a:ext cx="1203325" cy="2677447"/>
            </a:xfrm>
            <a:custGeom>
              <a:avLst/>
              <a:gdLst/>
              <a:ahLst/>
              <a:cxnLst>
                <a:cxn ang="0">
                  <a:pos x="12" y="1327"/>
                </a:cxn>
                <a:cxn ang="0">
                  <a:pos x="6" y="1325"/>
                </a:cxn>
                <a:cxn ang="0">
                  <a:pos x="4" y="1311"/>
                </a:cxn>
                <a:cxn ang="0">
                  <a:pos x="95" y="1169"/>
                </a:cxn>
                <a:cxn ang="0">
                  <a:pos x="95" y="1167"/>
                </a:cxn>
                <a:cxn ang="0">
                  <a:pos x="163" y="874"/>
                </a:cxn>
                <a:cxn ang="0">
                  <a:pos x="235" y="336"/>
                </a:cxn>
                <a:cxn ang="0">
                  <a:pos x="325" y="168"/>
                </a:cxn>
                <a:cxn ang="0">
                  <a:pos x="367" y="125"/>
                </a:cxn>
                <a:cxn ang="0">
                  <a:pos x="440" y="55"/>
                </a:cxn>
                <a:cxn ang="0">
                  <a:pos x="571" y="31"/>
                </a:cxn>
                <a:cxn ang="0">
                  <a:pos x="631" y="71"/>
                </a:cxn>
                <a:cxn ang="0">
                  <a:pos x="631" y="85"/>
                </a:cxn>
                <a:cxn ang="0">
                  <a:pos x="617" y="85"/>
                </a:cxn>
                <a:cxn ang="0">
                  <a:pos x="561" y="48"/>
                </a:cxn>
                <a:cxn ang="0">
                  <a:pos x="453" y="71"/>
                </a:cxn>
                <a:cxn ang="0">
                  <a:pos x="381" y="139"/>
                </a:cxn>
                <a:cxn ang="0">
                  <a:pos x="339" y="182"/>
                </a:cxn>
                <a:cxn ang="0">
                  <a:pos x="255" y="340"/>
                </a:cxn>
                <a:cxn ang="0">
                  <a:pos x="183" y="876"/>
                </a:cxn>
                <a:cxn ang="0">
                  <a:pos x="113" y="1175"/>
                </a:cxn>
                <a:cxn ang="0">
                  <a:pos x="113" y="1177"/>
                </a:cxn>
                <a:cxn ang="0">
                  <a:pos x="20" y="1323"/>
                </a:cxn>
                <a:cxn ang="0">
                  <a:pos x="12" y="1327"/>
                </a:cxn>
              </a:cxnLst>
              <a:rect l="0" t="0" r="r" b="b"/>
              <a:pathLst>
                <a:path w="635" h="1327">
                  <a:moveTo>
                    <a:pt x="12" y="1327"/>
                  </a:moveTo>
                  <a:cubicBezTo>
                    <a:pt x="10" y="1327"/>
                    <a:pt x="7" y="1327"/>
                    <a:pt x="6" y="1325"/>
                  </a:cubicBezTo>
                  <a:cubicBezTo>
                    <a:pt x="1" y="1322"/>
                    <a:pt x="0" y="1316"/>
                    <a:pt x="4" y="1311"/>
                  </a:cubicBezTo>
                  <a:cubicBezTo>
                    <a:pt x="4" y="1310"/>
                    <a:pt x="70" y="1223"/>
                    <a:pt x="95" y="1169"/>
                  </a:cubicBezTo>
                  <a:cubicBezTo>
                    <a:pt x="95" y="1167"/>
                    <a:pt x="95" y="1167"/>
                    <a:pt x="95" y="1167"/>
                  </a:cubicBezTo>
                  <a:cubicBezTo>
                    <a:pt x="120" y="1112"/>
                    <a:pt x="148" y="1050"/>
                    <a:pt x="163" y="874"/>
                  </a:cubicBezTo>
                  <a:cubicBezTo>
                    <a:pt x="179" y="693"/>
                    <a:pt x="219" y="410"/>
                    <a:pt x="235" y="336"/>
                  </a:cubicBezTo>
                  <a:cubicBezTo>
                    <a:pt x="252" y="259"/>
                    <a:pt x="273" y="220"/>
                    <a:pt x="325" y="168"/>
                  </a:cubicBezTo>
                  <a:cubicBezTo>
                    <a:pt x="341" y="152"/>
                    <a:pt x="355" y="138"/>
                    <a:pt x="367" y="125"/>
                  </a:cubicBezTo>
                  <a:cubicBezTo>
                    <a:pt x="394" y="97"/>
                    <a:pt x="414" y="76"/>
                    <a:pt x="440" y="55"/>
                  </a:cubicBezTo>
                  <a:cubicBezTo>
                    <a:pt x="477" y="26"/>
                    <a:pt x="518" y="0"/>
                    <a:pt x="571" y="31"/>
                  </a:cubicBezTo>
                  <a:cubicBezTo>
                    <a:pt x="618" y="57"/>
                    <a:pt x="630" y="70"/>
                    <a:pt x="631" y="71"/>
                  </a:cubicBezTo>
                  <a:cubicBezTo>
                    <a:pt x="635" y="75"/>
                    <a:pt x="635" y="82"/>
                    <a:pt x="631" y="85"/>
                  </a:cubicBezTo>
                  <a:cubicBezTo>
                    <a:pt x="627" y="89"/>
                    <a:pt x="620" y="89"/>
                    <a:pt x="617" y="85"/>
                  </a:cubicBezTo>
                  <a:cubicBezTo>
                    <a:pt x="617" y="85"/>
                    <a:pt x="605" y="73"/>
                    <a:pt x="561" y="48"/>
                  </a:cubicBezTo>
                  <a:cubicBezTo>
                    <a:pt x="523" y="26"/>
                    <a:pt x="493" y="39"/>
                    <a:pt x="453" y="71"/>
                  </a:cubicBezTo>
                  <a:cubicBezTo>
                    <a:pt x="428" y="91"/>
                    <a:pt x="408" y="111"/>
                    <a:pt x="381" y="139"/>
                  </a:cubicBezTo>
                  <a:cubicBezTo>
                    <a:pt x="369" y="152"/>
                    <a:pt x="355" y="166"/>
                    <a:pt x="339" y="182"/>
                  </a:cubicBezTo>
                  <a:cubicBezTo>
                    <a:pt x="290" y="232"/>
                    <a:pt x="271" y="267"/>
                    <a:pt x="255" y="340"/>
                  </a:cubicBezTo>
                  <a:cubicBezTo>
                    <a:pt x="239" y="414"/>
                    <a:pt x="198" y="701"/>
                    <a:pt x="183" y="876"/>
                  </a:cubicBezTo>
                  <a:cubicBezTo>
                    <a:pt x="168" y="1055"/>
                    <a:pt x="139" y="1119"/>
                    <a:pt x="113" y="1175"/>
                  </a:cubicBezTo>
                  <a:cubicBezTo>
                    <a:pt x="113" y="1177"/>
                    <a:pt x="113" y="1177"/>
                    <a:pt x="113" y="1177"/>
                  </a:cubicBezTo>
                  <a:cubicBezTo>
                    <a:pt x="87" y="1233"/>
                    <a:pt x="22" y="1320"/>
                    <a:pt x="20" y="1323"/>
                  </a:cubicBezTo>
                  <a:cubicBezTo>
                    <a:pt x="18" y="1326"/>
                    <a:pt x="15" y="1327"/>
                    <a:pt x="12" y="1327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540" name="Freeform 12"/>
            <p:cNvSpPr>
              <a:spLocks/>
            </p:cNvSpPr>
            <p:nvPr/>
          </p:nvSpPr>
          <p:spPr bwMode="auto">
            <a:xfrm>
              <a:off x="7644781" y="2022406"/>
              <a:ext cx="966788" cy="2743161"/>
            </a:xfrm>
            <a:custGeom>
              <a:avLst/>
              <a:gdLst/>
              <a:ahLst/>
              <a:cxnLst>
                <a:cxn ang="0">
                  <a:pos x="11" y="1359"/>
                </a:cxn>
                <a:cxn ang="0">
                  <a:pos x="1" y="1351"/>
                </a:cxn>
                <a:cxn ang="0">
                  <a:pos x="9" y="1340"/>
                </a:cxn>
                <a:cxn ang="0">
                  <a:pos x="90" y="1319"/>
                </a:cxn>
                <a:cxn ang="0">
                  <a:pos x="163" y="1239"/>
                </a:cxn>
                <a:cxn ang="0">
                  <a:pos x="306" y="842"/>
                </a:cxn>
                <a:cxn ang="0">
                  <a:pos x="489" y="9"/>
                </a:cxn>
                <a:cxn ang="0">
                  <a:pos x="501" y="2"/>
                </a:cxn>
                <a:cxn ang="0">
                  <a:pos x="509" y="13"/>
                </a:cxn>
                <a:cxn ang="0">
                  <a:pos x="326" y="847"/>
                </a:cxn>
                <a:cxn ang="0">
                  <a:pos x="181" y="1248"/>
                </a:cxn>
                <a:cxn ang="0">
                  <a:pos x="96" y="1338"/>
                </a:cxn>
                <a:cxn ang="0">
                  <a:pos x="13" y="1359"/>
                </a:cxn>
                <a:cxn ang="0">
                  <a:pos x="11" y="1359"/>
                </a:cxn>
              </a:cxnLst>
              <a:rect l="0" t="0" r="r" b="b"/>
              <a:pathLst>
                <a:path w="510" h="1359">
                  <a:moveTo>
                    <a:pt x="11" y="1359"/>
                  </a:moveTo>
                  <a:cubicBezTo>
                    <a:pt x="6" y="1359"/>
                    <a:pt x="2" y="1356"/>
                    <a:pt x="1" y="1351"/>
                  </a:cubicBezTo>
                  <a:cubicBezTo>
                    <a:pt x="0" y="1346"/>
                    <a:pt x="3" y="1341"/>
                    <a:pt x="9" y="1340"/>
                  </a:cubicBezTo>
                  <a:cubicBezTo>
                    <a:pt x="9" y="1339"/>
                    <a:pt x="71" y="1326"/>
                    <a:pt x="90" y="1319"/>
                  </a:cubicBezTo>
                  <a:cubicBezTo>
                    <a:pt x="101" y="1315"/>
                    <a:pt x="131" y="1300"/>
                    <a:pt x="163" y="1239"/>
                  </a:cubicBezTo>
                  <a:cubicBezTo>
                    <a:pt x="194" y="1181"/>
                    <a:pt x="270" y="993"/>
                    <a:pt x="306" y="842"/>
                  </a:cubicBezTo>
                  <a:cubicBezTo>
                    <a:pt x="343" y="691"/>
                    <a:pt x="488" y="16"/>
                    <a:pt x="489" y="9"/>
                  </a:cubicBezTo>
                  <a:cubicBezTo>
                    <a:pt x="490" y="4"/>
                    <a:pt x="496" y="0"/>
                    <a:pt x="501" y="2"/>
                  </a:cubicBezTo>
                  <a:cubicBezTo>
                    <a:pt x="507" y="3"/>
                    <a:pt x="510" y="8"/>
                    <a:pt x="509" y="13"/>
                  </a:cubicBezTo>
                  <a:cubicBezTo>
                    <a:pt x="507" y="20"/>
                    <a:pt x="363" y="695"/>
                    <a:pt x="326" y="847"/>
                  </a:cubicBezTo>
                  <a:cubicBezTo>
                    <a:pt x="289" y="1000"/>
                    <a:pt x="212" y="1189"/>
                    <a:pt x="181" y="1248"/>
                  </a:cubicBezTo>
                  <a:cubicBezTo>
                    <a:pt x="147" y="1313"/>
                    <a:pt x="113" y="1333"/>
                    <a:pt x="96" y="1338"/>
                  </a:cubicBezTo>
                  <a:cubicBezTo>
                    <a:pt x="76" y="1345"/>
                    <a:pt x="15" y="1358"/>
                    <a:pt x="13" y="1359"/>
                  </a:cubicBezTo>
                  <a:cubicBezTo>
                    <a:pt x="12" y="1359"/>
                    <a:pt x="11" y="1359"/>
                    <a:pt x="11" y="135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541" name="Freeform 13"/>
            <p:cNvSpPr>
              <a:spLocks/>
            </p:cNvSpPr>
            <p:nvPr/>
          </p:nvSpPr>
          <p:spPr bwMode="auto">
            <a:xfrm>
              <a:off x="7878143" y="2618892"/>
              <a:ext cx="744538" cy="2146675"/>
            </a:xfrm>
            <a:custGeom>
              <a:avLst/>
              <a:gdLst/>
              <a:ahLst/>
              <a:cxnLst>
                <a:cxn ang="0">
                  <a:pos x="11" y="1064"/>
                </a:cxn>
                <a:cxn ang="0">
                  <a:pos x="6" y="1063"/>
                </a:cxn>
                <a:cxn ang="0">
                  <a:pos x="3" y="1049"/>
                </a:cxn>
                <a:cxn ang="0">
                  <a:pos x="62" y="966"/>
                </a:cxn>
                <a:cxn ang="0">
                  <a:pos x="75" y="950"/>
                </a:cxn>
                <a:cxn ang="0">
                  <a:pos x="145" y="815"/>
                </a:cxn>
                <a:cxn ang="0">
                  <a:pos x="373" y="8"/>
                </a:cxn>
                <a:cxn ang="0">
                  <a:pos x="385" y="1"/>
                </a:cxn>
                <a:cxn ang="0">
                  <a:pos x="392" y="14"/>
                </a:cxn>
                <a:cxn ang="0">
                  <a:pos x="165" y="821"/>
                </a:cxn>
                <a:cxn ang="0">
                  <a:pos x="90" y="963"/>
                </a:cxn>
                <a:cxn ang="0">
                  <a:pos x="78" y="978"/>
                </a:cxn>
                <a:cxn ang="0">
                  <a:pos x="19" y="1060"/>
                </a:cxn>
                <a:cxn ang="0">
                  <a:pos x="11" y="1064"/>
                </a:cxn>
              </a:cxnLst>
              <a:rect l="0" t="0" r="r" b="b"/>
              <a:pathLst>
                <a:path w="393" h="1064">
                  <a:moveTo>
                    <a:pt x="11" y="1064"/>
                  </a:moveTo>
                  <a:cubicBezTo>
                    <a:pt x="9" y="1064"/>
                    <a:pt x="7" y="1064"/>
                    <a:pt x="6" y="1063"/>
                  </a:cubicBezTo>
                  <a:cubicBezTo>
                    <a:pt x="1" y="1060"/>
                    <a:pt x="0" y="1053"/>
                    <a:pt x="3" y="1049"/>
                  </a:cubicBezTo>
                  <a:cubicBezTo>
                    <a:pt x="3" y="1048"/>
                    <a:pt x="33" y="1003"/>
                    <a:pt x="62" y="966"/>
                  </a:cubicBezTo>
                  <a:cubicBezTo>
                    <a:pt x="66" y="960"/>
                    <a:pt x="71" y="955"/>
                    <a:pt x="75" y="950"/>
                  </a:cubicBezTo>
                  <a:cubicBezTo>
                    <a:pt x="100" y="920"/>
                    <a:pt x="123" y="892"/>
                    <a:pt x="145" y="815"/>
                  </a:cubicBezTo>
                  <a:cubicBezTo>
                    <a:pt x="172" y="724"/>
                    <a:pt x="371" y="15"/>
                    <a:pt x="373" y="8"/>
                  </a:cubicBezTo>
                  <a:cubicBezTo>
                    <a:pt x="374" y="3"/>
                    <a:pt x="380" y="0"/>
                    <a:pt x="385" y="1"/>
                  </a:cubicBezTo>
                  <a:cubicBezTo>
                    <a:pt x="390" y="3"/>
                    <a:pt x="393" y="8"/>
                    <a:pt x="392" y="14"/>
                  </a:cubicBezTo>
                  <a:cubicBezTo>
                    <a:pt x="390" y="21"/>
                    <a:pt x="191" y="730"/>
                    <a:pt x="165" y="821"/>
                  </a:cubicBezTo>
                  <a:cubicBezTo>
                    <a:pt x="141" y="901"/>
                    <a:pt x="115" y="933"/>
                    <a:pt x="90" y="963"/>
                  </a:cubicBezTo>
                  <a:cubicBezTo>
                    <a:pt x="86" y="968"/>
                    <a:pt x="82" y="973"/>
                    <a:pt x="78" y="978"/>
                  </a:cubicBezTo>
                  <a:cubicBezTo>
                    <a:pt x="49" y="1014"/>
                    <a:pt x="20" y="1059"/>
                    <a:pt x="19" y="1060"/>
                  </a:cubicBezTo>
                  <a:cubicBezTo>
                    <a:pt x="17" y="1063"/>
                    <a:pt x="14" y="1064"/>
                    <a:pt x="11" y="1064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9" name="168 CuadroTexto"/>
          <p:cNvSpPr txBox="1"/>
          <p:nvPr/>
        </p:nvSpPr>
        <p:spPr>
          <a:xfrm>
            <a:off x="3488048" y="1089644"/>
            <a:ext cx="5143536" cy="360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Historical adoption rates </a:t>
            </a:r>
            <a:r>
              <a:rPr lang="en-GB" sz="1200" dirty="0" smtClean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of communication technologies</a:t>
            </a:r>
          </a:p>
        </p:txBody>
      </p:sp>
      <p:graphicFrame>
        <p:nvGraphicFramePr>
          <p:cNvPr id="171" name="17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079814"/>
              </p:ext>
            </p:extLst>
          </p:nvPr>
        </p:nvGraphicFramePr>
        <p:xfrm>
          <a:off x="3567106" y="5337824"/>
          <a:ext cx="5214974" cy="61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99"/>
                <a:gridCol w="1175878"/>
                <a:gridCol w="232499"/>
                <a:gridCol w="1170496"/>
                <a:gridCol w="232499"/>
                <a:gridCol w="1151775"/>
                <a:gridCol w="232499"/>
                <a:gridCol w="786829"/>
              </a:tblGrid>
              <a:tr h="198885">
                <a:tc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164729" marT="32946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Telephone</a:t>
                      </a:r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83682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164729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Radio</a:t>
                      </a:r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83682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164729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Color TV</a:t>
                      </a:r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83682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164729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Computer</a:t>
                      </a:r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83682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9462">
                <a:tc>
                  <a:txBody>
                    <a:bodyPr/>
                    <a:lstStyle/>
                    <a:p>
                      <a:pPr algn="l"/>
                      <a:endParaRPr lang="en-GB" sz="20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8885">
                <a:tc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164729" marT="32946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VCR</a:t>
                      </a:r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83682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164729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Cellphone</a:t>
                      </a:r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83682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164729" marT="32946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Internet</a:t>
                      </a:r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83682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83682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9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83682" marT="41841" marB="4184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413">
                <a:tc>
                  <a:txBody>
                    <a:bodyPr/>
                    <a:lstStyle/>
                    <a:p>
                      <a:pPr algn="l"/>
                      <a:endParaRPr lang="en-GB" sz="200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36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L="13178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4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/>
              </a:rPr>
              <a:t>GlobalData history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803879" y="122237"/>
            <a:ext cx="2057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4413" y="6251404"/>
            <a:ext cx="3049587" cy="6439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784976" y="122237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object 2"/>
          <p:cNvSpPr/>
          <p:nvPr/>
        </p:nvSpPr>
        <p:spPr>
          <a:xfrm>
            <a:off x="0" y="764997"/>
            <a:ext cx="9144279" cy="885289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rgbClr val="E8EDED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71628" y="940062"/>
            <a:ext cx="8400279" cy="6887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600" b="1" dirty="0" smtClean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GlobalData, </a:t>
            </a:r>
            <a:r>
              <a:rPr lang="en-GB" sz="1600" dirty="0" smtClean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incorporated in </a:t>
            </a:r>
            <a:r>
              <a:rPr lang="en-GB" sz="1600" dirty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2016 based on brands with a long </a:t>
            </a:r>
            <a:r>
              <a:rPr lang="en-GB" sz="1600" dirty="0" smtClean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history, has now become the fastest </a:t>
            </a:r>
            <a:r>
              <a:rPr lang="en-GB" sz="1600" dirty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growing </a:t>
            </a:r>
            <a:r>
              <a:rPr lang="en-GB" sz="1600" dirty="0" smtClean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Data &amp; Analytics company in </a:t>
            </a:r>
            <a:r>
              <a:rPr lang="en-GB" sz="1600" dirty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the </a:t>
            </a:r>
            <a:r>
              <a:rPr lang="en-GB" sz="1600" dirty="0" smtClean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LSE </a:t>
            </a:r>
            <a:r>
              <a:rPr lang="en-GB" sz="1600" dirty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– 65% growth in </a:t>
            </a:r>
            <a:r>
              <a:rPr lang="en-GB" sz="1600" dirty="0" smtClean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2016 and $600M market cap.</a:t>
            </a:r>
            <a:endParaRPr lang="en-GB" sz="1600" dirty="0">
              <a:solidFill>
                <a:srgbClr val="68737B"/>
              </a:solidFill>
              <a:latin typeface="Calibri" panose="020F0502020204030204" pitchFamily="34" charset="0"/>
              <a:cs typeface="Rubik Light"/>
            </a:endParaRPr>
          </a:p>
        </p:txBody>
      </p:sp>
      <p:pic>
        <p:nvPicPr>
          <p:cNvPr id="6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6411913"/>
            <a:ext cx="13906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86" y="2568334"/>
            <a:ext cx="7785033" cy="25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1"/>
          <p:cNvSpPr txBox="1"/>
          <p:nvPr/>
        </p:nvSpPr>
        <p:spPr>
          <a:xfrm>
            <a:off x="1357290" y="2061918"/>
            <a:ext cx="695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</a:rPr>
              <a:t>Acquisition Timeline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Snip Single Corner Rectangle 14"/>
          <p:cNvSpPr/>
          <p:nvPr/>
        </p:nvSpPr>
        <p:spPr>
          <a:xfrm>
            <a:off x="939774" y="5143512"/>
            <a:ext cx="7369105" cy="608252"/>
          </a:xfrm>
          <a:prstGeom prst="homePlate">
            <a:avLst>
              <a:gd name="adj" fmla="val 0"/>
            </a:avLst>
          </a:prstGeom>
          <a:solidFill>
            <a:srgbClr val="2F283C">
              <a:lumMod val="10000"/>
              <a:lumOff val="90000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Snip Single Corner Rectangle 14"/>
          <p:cNvSpPr/>
          <p:nvPr/>
        </p:nvSpPr>
        <p:spPr>
          <a:xfrm>
            <a:off x="1058829" y="5143512"/>
            <a:ext cx="395287" cy="608252"/>
          </a:xfrm>
          <a:prstGeom prst="homePlate">
            <a:avLst>
              <a:gd name="adj" fmla="val 76506"/>
            </a:avLst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Snip Single Corner Rectangle 14"/>
          <p:cNvSpPr/>
          <p:nvPr/>
        </p:nvSpPr>
        <p:spPr>
          <a:xfrm>
            <a:off x="439708" y="5143512"/>
            <a:ext cx="930808" cy="608252"/>
          </a:xfrm>
          <a:prstGeom prst="homePlate">
            <a:avLst/>
          </a:prstGeom>
          <a:solidFill>
            <a:srgbClr val="2F283C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Company Creation </a:t>
            </a:r>
            <a:b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</a:t>
            </a:r>
          </a:p>
        </p:txBody>
      </p:sp>
      <p:sp>
        <p:nvSpPr>
          <p:cNvPr id="31" name="13 CuadroTexto"/>
          <p:cNvSpPr txBox="1"/>
          <p:nvPr/>
        </p:nvSpPr>
        <p:spPr>
          <a:xfrm>
            <a:off x="1355702" y="5149862"/>
            <a:ext cx="714380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1972</a:t>
            </a:r>
            <a:endParaRPr lang="en-GB" sz="1100" dirty="0">
              <a:solidFill>
                <a:srgbClr val="2F283C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32" name="14 CuadroTexto"/>
          <p:cNvSpPr txBox="1"/>
          <p:nvPr/>
        </p:nvSpPr>
        <p:spPr>
          <a:xfrm>
            <a:off x="2265346" y="5149862"/>
            <a:ext cx="71438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2011</a:t>
            </a:r>
          </a:p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2012</a:t>
            </a:r>
            <a:endParaRPr lang="en-GB" sz="1100" dirty="0">
              <a:solidFill>
                <a:srgbClr val="2F283C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33" name="15 CuadroTexto"/>
          <p:cNvSpPr txBox="1"/>
          <p:nvPr/>
        </p:nvSpPr>
        <p:spPr>
          <a:xfrm>
            <a:off x="3148002" y="5149862"/>
            <a:ext cx="714380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1996</a:t>
            </a:r>
            <a:endParaRPr lang="en-GB" sz="1100" dirty="0">
              <a:solidFill>
                <a:srgbClr val="2F283C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34" name="16 CuadroTexto"/>
          <p:cNvSpPr txBox="1"/>
          <p:nvPr/>
        </p:nvSpPr>
        <p:spPr>
          <a:xfrm>
            <a:off x="4011608" y="5149862"/>
            <a:ext cx="714380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1986</a:t>
            </a:r>
            <a:endParaRPr lang="en-GB" sz="1100" dirty="0">
              <a:solidFill>
                <a:srgbClr val="2F283C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35" name="17 CuadroTexto"/>
          <p:cNvSpPr txBox="1"/>
          <p:nvPr/>
        </p:nvSpPr>
        <p:spPr>
          <a:xfrm>
            <a:off x="4894264" y="5149862"/>
            <a:ext cx="71438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1997</a:t>
            </a:r>
          </a:p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1961</a:t>
            </a:r>
            <a:endParaRPr lang="en-GB" sz="1100" dirty="0">
              <a:solidFill>
                <a:srgbClr val="2F283C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36" name="18 CuadroTexto"/>
          <p:cNvSpPr txBox="1"/>
          <p:nvPr/>
        </p:nvSpPr>
        <p:spPr>
          <a:xfrm>
            <a:off x="5797558" y="5149862"/>
            <a:ext cx="71438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1984</a:t>
            </a:r>
          </a:p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1999</a:t>
            </a:r>
          </a:p>
        </p:txBody>
      </p:sp>
      <p:sp>
        <p:nvSpPr>
          <p:cNvPr id="37" name="19 CuadroTexto"/>
          <p:cNvSpPr txBox="1"/>
          <p:nvPr/>
        </p:nvSpPr>
        <p:spPr>
          <a:xfrm>
            <a:off x="6686564" y="5149862"/>
            <a:ext cx="71438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1999</a:t>
            </a:r>
          </a:p>
          <a:p>
            <a:pPr algn="ctr">
              <a:lnSpc>
                <a:spcPts val="1300"/>
              </a:lnSpc>
            </a:pPr>
            <a:r>
              <a:rPr lang="en-GB" sz="1100" dirty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</a:t>
            </a: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996</a:t>
            </a:r>
          </a:p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2006</a:t>
            </a:r>
          </a:p>
        </p:txBody>
      </p:sp>
      <p:sp>
        <p:nvSpPr>
          <p:cNvPr id="38" name="20 CuadroTexto"/>
          <p:cNvSpPr txBox="1"/>
          <p:nvPr/>
        </p:nvSpPr>
        <p:spPr>
          <a:xfrm>
            <a:off x="7570808" y="5149862"/>
            <a:ext cx="71438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1999</a:t>
            </a:r>
          </a:p>
          <a:p>
            <a:pPr algn="ctr">
              <a:lnSpc>
                <a:spcPts val="1300"/>
              </a:lnSpc>
            </a:pPr>
            <a:r>
              <a:rPr lang="en-GB" sz="1100" dirty="0" smtClean="0">
                <a:solidFill>
                  <a:srgbClr val="2F283C">
                    <a:lumMod val="50000"/>
                    <a:lumOff val="50000"/>
                  </a:srgbClr>
                </a:solidFill>
                <a:latin typeface="Calibri"/>
              </a:rPr>
              <a:t>1957</a:t>
            </a:r>
          </a:p>
        </p:txBody>
      </p:sp>
    </p:spTree>
    <p:extLst>
      <p:ext uri="{BB962C8B-B14F-4D97-AF65-F5344CB8AC3E}">
        <p14:creationId xmlns:p14="http://schemas.microsoft.com/office/powerpoint/2010/main" val="22749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/>
              </a:rPr>
              <a:t>Who we </a:t>
            </a:r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/>
              </a:rPr>
              <a:t>are</a:t>
            </a:r>
            <a:endParaRPr lang="en-GB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C:\Users\X002521\Desktop\DI Retail Brochure 20-09-2017\_material\slide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6" y="1124744"/>
            <a:ext cx="7909247" cy="24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/>
          <p:cNvSpPr/>
          <p:nvPr/>
        </p:nvSpPr>
        <p:spPr>
          <a:xfrm>
            <a:off x="0" y="764997"/>
            <a:ext cx="9144279" cy="735177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rgbClr val="E8EDED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1628" y="884940"/>
            <a:ext cx="8400279" cy="543796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600" dirty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GlobalData</a:t>
            </a:r>
            <a:r>
              <a:rPr lang="en-GB" sz="1600" b="1" dirty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 </a:t>
            </a:r>
            <a:r>
              <a:rPr lang="en-GB" sz="1600" dirty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is a </a:t>
            </a:r>
            <a:r>
              <a:rPr lang="en-GB" sz="1600" b="1" dirty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leading Data &amp; Analytics company </a:t>
            </a:r>
            <a:r>
              <a:rPr lang="en-GB" sz="1600" dirty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who, for over 40 years, has been helping over 4,000 </a:t>
            </a:r>
            <a:r>
              <a:rPr lang="en-GB" sz="1600" dirty="0" smtClean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organizations worldwide </a:t>
            </a:r>
            <a:r>
              <a:rPr lang="en-GB" sz="1600" dirty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to make better and more timely </a:t>
            </a:r>
            <a:r>
              <a:rPr lang="en-GB" sz="1600" dirty="0" smtClean="0">
                <a:solidFill>
                  <a:srgbClr val="68737B"/>
                </a:solidFill>
                <a:latin typeface="Calibri" panose="020F0502020204030204" pitchFamily="34" charset="0"/>
                <a:cs typeface="Rubik Light"/>
              </a:rPr>
              <a:t>decisions.</a:t>
            </a:r>
            <a:endParaRPr lang="en-GB" sz="1600" dirty="0">
              <a:solidFill>
                <a:srgbClr val="68737B"/>
              </a:solidFill>
              <a:latin typeface="Calibri" panose="020F0502020204030204" pitchFamily="34" charset="0"/>
              <a:cs typeface="Rubik Light"/>
            </a:endParaRPr>
          </a:p>
        </p:txBody>
      </p:sp>
      <p:sp>
        <p:nvSpPr>
          <p:cNvPr id="9" name="TextBox 42"/>
          <p:cNvSpPr txBox="1"/>
          <p:nvPr/>
        </p:nvSpPr>
        <p:spPr>
          <a:xfrm>
            <a:off x="323290" y="3135701"/>
            <a:ext cx="2812727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6350">
              <a:lnSpc>
                <a:spcPts val="1400"/>
              </a:lnSpc>
              <a:spcBef>
                <a:spcPts val="200"/>
              </a:spcBef>
            </a:pPr>
            <a:r>
              <a:rPr lang="en-US" b="1" dirty="0">
                <a:solidFill>
                  <a:srgbClr val="2E293D"/>
                </a:solidFill>
                <a:latin typeface="Calibri" panose="020F0502020204030204" pitchFamily="34" charset="0"/>
              </a:rPr>
              <a:t>OUR PEOPLE</a:t>
            </a:r>
          </a:p>
          <a:p>
            <a:pPr marL="171430" indent="-17143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2,440 employees in 23 offices worldwide</a:t>
            </a:r>
          </a:p>
          <a:p>
            <a:pPr marL="171430" indent="-17143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1,200 researchers</a:t>
            </a:r>
          </a:p>
          <a:p>
            <a:pPr marL="171430" indent="-17143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600 global analysts </a:t>
            </a:r>
            <a:r>
              <a:rPr lang="en-GB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supporting clients </a:t>
            </a:r>
            <a:br>
              <a:rPr lang="en-GB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</a:br>
            <a:r>
              <a:rPr lang="en-GB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1-on-1 more than 315,000 times a year</a:t>
            </a:r>
          </a:p>
          <a:p>
            <a:pPr marL="171430" indent="-17143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145 client services and account managers driving 90% renewal rates</a:t>
            </a:r>
          </a:p>
          <a:p>
            <a:pPr marL="171430" indent="-17143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70 journalists</a:t>
            </a:r>
          </a:p>
        </p:txBody>
      </p:sp>
      <p:sp>
        <p:nvSpPr>
          <p:cNvPr id="10" name="TextBox 43"/>
          <p:cNvSpPr txBox="1"/>
          <p:nvPr/>
        </p:nvSpPr>
        <p:spPr>
          <a:xfrm>
            <a:off x="3121444" y="3135701"/>
            <a:ext cx="3262426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6350">
              <a:lnSpc>
                <a:spcPts val="1400"/>
              </a:lnSpc>
              <a:spcBef>
                <a:spcPts val="200"/>
              </a:spcBef>
            </a:pPr>
            <a:r>
              <a:rPr lang="en-US" b="1" dirty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</a:rPr>
              <a:t>OUR DATA &amp; INSIGHTS</a:t>
            </a:r>
          </a:p>
          <a:p>
            <a:pPr marL="171430" indent="-171430">
              <a:spcBef>
                <a:spcPts val="600"/>
              </a:spcBef>
              <a:buClr>
                <a:srgbClr val="00DEA5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262626"/>
                </a:solidFill>
                <a:latin typeface="Calibri" panose="020F0502020204030204" pitchFamily="34" charset="0"/>
                <a:cs typeface="Rubik" charset="0"/>
              </a:rPr>
              <a:t>Real time tracking of 200,000+ companies, 70,000 M&amp;A deals, 117 technologies, 25,000 industry opinion leaders and 2M new product innovations across </a:t>
            </a:r>
            <a:r>
              <a:rPr lang="en-US" sz="1100" dirty="0">
                <a:solidFill>
                  <a:srgbClr val="262626"/>
                </a:solidFill>
                <a:latin typeface="Calibri" panose="020F0502020204030204" pitchFamily="34" charset="0"/>
                <a:cs typeface="Rubik" charset="0"/>
              </a:rPr>
              <a:t>200 countries &amp; 2,000 cities</a:t>
            </a:r>
          </a:p>
          <a:p>
            <a:pPr marL="171430" indent="-171430">
              <a:spcBef>
                <a:spcPts val="400"/>
              </a:spcBef>
              <a:buClr>
                <a:srgbClr val="00DEA5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540,000 consumer survey responses</a:t>
            </a:r>
          </a:p>
          <a:p>
            <a:pPr marL="171430" indent="-171430">
              <a:spcBef>
                <a:spcPts val="400"/>
              </a:spcBef>
              <a:buClr>
                <a:srgbClr val="00DEA5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Publishing 13,000 reports annually, including databooks</a:t>
            </a:r>
          </a:p>
          <a:p>
            <a:pPr marL="171430" indent="-171430">
              <a:spcBef>
                <a:spcPts val="400"/>
              </a:spcBef>
              <a:buClr>
                <a:srgbClr val="00DEA5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Quoted c.20,000/year by business press e.g. </a:t>
            </a:r>
            <a:br>
              <a:rPr lang="en-GB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</a:br>
            <a:r>
              <a:rPr lang="en-GB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F</a:t>
            </a:r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T, SKY News &amp; Bloomberg</a:t>
            </a:r>
          </a:p>
        </p:txBody>
      </p:sp>
      <p:sp>
        <p:nvSpPr>
          <p:cNvPr id="11" name="TextBox 44"/>
          <p:cNvSpPr txBox="1"/>
          <p:nvPr/>
        </p:nvSpPr>
        <p:spPr>
          <a:xfrm>
            <a:off x="6432580" y="3135701"/>
            <a:ext cx="2568576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6350">
              <a:lnSpc>
                <a:spcPts val="1400"/>
              </a:lnSpc>
              <a:spcBef>
                <a:spcPts val="200"/>
              </a:spcBef>
            </a:pPr>
            <a:r>
              <a:rPr lang="en-US" b="1" dirty="0">
                <a:solidFill>
                  <a:srgbClr val="593370"/>
                </a:solidFill>
                <a:latin typeface="Calibri" panose="020F0502020204030204" pitchFamily="34" charset="0"/>
              </a:rPr>
              <a:t>OUR CLIENTS</a:t>
            </a:r>
          </a:p>
          <a:p>
            <a:pPr marL="171430" indent="-171430">
              <a:spcBef>
                <a:spcPts val="600"/>
              </a:spcBef>
              <a:buClr>
                <a:srgbClr val="593370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Serving 4,000 of the world’s leading companies in 160 countries</a:t>
            </a:r>
          </a:p>
          <a:p>
            <a:pPr marL="171430" indent="-171430">
              <a:spcBef>
                <a:spcPts val="400"/>
              </a:spcBef>
              <a:buClr>
                <a:srgbClr val="593370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73% of the FTSE 100 companies</a:t>
            </a:r>
          </a:p>
          <a:p>
            <a:pPr marL="171430" indent="-171430">
              <a:spcBef>
                <a:spcPts val="400"/>
              </a:spcBef>
              <a:buClr>
                <a:srgbClr val="593370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60% of Fortune 100 companies</a:t>
            </a:r>
          </a:p>
          <a:p>
            <a:pPr marL="171430" indent="-171430">
              <a:spcBef>
                <a:spcPts val="400"/>
              </a:spcBef>
              <a:buClr>
                <a:srgbClr val="593370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Rubik" charset="0"/>
              </a:rPr>
              <a:t>66% of DJ Asian Titans 50 index</a:t>
            </a:r>
          </a:p>
        </p:txBody>
      </p:sp>
      <p:grpSp>
        <p:nvGrpSpPr>
          <p:cNvPr id="12" name="50 Grupo"/>
          <p:cNvGrpSpPr/>
          <p:nvPr/>
        </p:nvGrpSpPr>
        <p:grpSpPr>
          <a:xfrm>
            <a:off x="1417502" y="1972313"/>
            <a:ext cx="453804" cy="425939"/>
            <a:chOff x="-4048126" y="4033838"/>
            <a:chExt cx="542925" cy="509588"/>
          </a:xfrm>
          <a:solidFill>
            <a:schemeClr val="accent2"/>
          </a:solidFill>
        </p:grpSpPr>
        <p:sp>
          <p:nvSpPr>
            <p:cNvPr id="13" name="Freeform 58"/>
            <p:cNvSpPr>
              <a:spLocks noEditPoints="1"/>
            </p:cNvSpPr>
            <p:nvPr/>
          </p:nvSpPr>
          <p:spPr bwMode="auto">
            <a:xfrm>
              <a:off x="-3895726" y="4271963"/>
              <a:ext cx="238125" cy="271463"/>
            </a:xfrm>
            <a:custGeom>
              <a:avLst/>
              <a:gdLst/>
              <a:ahLst/>
              <a:cxnLst>
                <a:cxn ang="0">
                  <a:pos x="81" y="62"/>
                </a:cxn>
                <a:cxn ang="0">
                  <a:pos x="92" y="36"/>
                </a:cxn>
                <a:cxn ang="0">
                  <a:pos x="56" y="0"/>
                </a:cxn>
                <a:cxn ang="0">
                  <a:pos x="20" y="36"/>
                </a:cxn>
                <a:cxn ang="0">
                  <a:pos x="31" y="62"/>
                </a:cxn>
                <a:cxn ang="0">
                  <a:pos x="0" y="112"/>
                </a:cxn>
                <a:cxn ang="0">
                  <a:pos x="0" y="120"/>
                </a:cxn>
                <a:cxn ang="0">
                  <a:pos x="8" y="128"/>
                </a:cxn>
                <a:cxn ang="0">
                  <a:pos x="104" y="128"/>
                </a:cxn>
                <a:cxn ang="0">
                  <a:pos x="112" y="120"/>
                </a:cxn>
                <a:cxn ang="0">
                  <a:pos x="112" y="112"/>
                </a:cxn>
                <a:cxn ang="0">
                  <a:pos x="81" y="62"/>
                </a:cxn>
                <a:cxn ang="0">
                  <a:pos x="36" y="36"/>
                </a:cxn>
                <a:cxn ang="0">
                  <a:pos x="56" y="16"/>
                </a:cxn>
                <a:cxn ang="0">
                  <a:pos x="76" y="36"/>
                </a:cxn>
                <a:cxn ang="0">
                  <a:pos x="56" y="56"/>
                </a:cxn>
                <a:cxn ang="0">
                  <a:pos x="36" y="36"/>
                </a:cxn>
                <a:cxn ang="0">
                  <a:pos x="16" y="112"/>
                </a:cxn>
                <a:cxn ang="0">
                  <a:pos x="56" y="72"/>
                </a:cxn>
                <a:cxn ang="0">
                  <a:pos x="96" y="112"/>
                </a:cxn>
                <a:cxn ang="0">
                  <a:pos x="16" y="112"/>
                </a:cxn>
              </a:cxnLst>
              <a:rect l="0" t="0" r="r" b="b"/>
              <a:pathLst>
                <a:path w="112" h="128">
                  <a:moveTo>
                    <a:pt x="81" y="62"/>
                  </a:moveTo>
                  <a:cubicBezTo>
                    <a:pt x="88" y="55"/>
                    <a:pt x="92" y="46"/>
                    <a:pt x="92" y="36"/>
                  </a:cubicBezTo>
                  <a:cubicBezTo>
                    <a:pt x="92" y="16"/>
                    <a:pt x="76" y="0"/>
                    <a:pt x="56" y="0"/>
                  </a:cubicBezTo>
                  <a:cubicBezTo>
                    <a:pt x="36" y="0"/>
                    <a:pt x="20" y="16"/>
                    <a:pt x="20" y="36"/>
                  </a:cubicBezTo>
                  <a:cubicBezTo>
                    <a:pt x="20" y="46"/>
                    <a:pt x="24" y="55"/>
                    <a:pt x="31" y="62"/>
                  </a:cubicBezTo>
                  <a:cubicBezTo>
                    <a:pt x="14" y="70"/>
                    <a:pt x="0" y="88"/>
                    <a:pt x="0" y="112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08" y="128"/>
                    <a:pt x="112" y="124"/>
                    <a:pt x="112" y="120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12" y="88"/>
                    <a:pt x="98" y="70"/>
                    <a:pt x="81" y="62"/>
                  </a:cubicBezTo>
                  <a:close/>
                  <a:moveTo>
                    <a:pt x="36" y="36"/>
                  </a:moveTo>
                  <a:cubicBezTo>
                    <a:pt x="36" y="25"/>
                    <a:pt x="45" y="16"/>
                    <a:pt x="56" y="16"/>
                  </a:cubicBezTo>
                  <a:cubicBezTo>
                    <a:pt x="67" y="16"/>
                    <a:pt x="76" y="25"/>
                    <a:pt x="76" y="36"/>
                  </a:cubicBezTo>
                  <a:cubicBezTo>
                    <a:pt x="76" y="47"/>
                    <a:pt x="67" y="56"/>
                    <a:pt x="56" y="56"/>
                  </a:cubicBezTo>
                  <a:cubicBezTo>
                    <a:pt x="45" y="56"/>
                    <a:pt x="36" y="47"/>
                    <a:pt x="36" y="36"/>
                  </a:cubicBezTo>
                  <a:close/>
                  <a:moveTo>
                    <a:pt x="16" y="112"/>
                  </a:moveTo>
                  <a:cubicBezTo>
                    <a:pt x="16" y="86"/>
                    <a:pt x="39" y="72"/>
                    <a:pt x="56" y="72"/>
                  </a:cubicBezTo>
                  <a:cubicBezTo>
                    <a:pt x="73" y="72"/>
                    <a:pt x="96" y="86"/>
                    <a:pt x="96" y="112"/>
                  </a:cubicBezTo>
                  <a:lnTo>
                    <a:pt x="16" y="1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DEA5"/>
                </a:solidFill>
              </a:endParaRPr>
            </a:p>
          </p:txBody>
        </p:sp>
        <p:sp>
          <p:nvSpPr>
            <p:cNvPr id="14" name="Freeform 59"/>
            <p:cNvSpPr>
              <a:spLocks noEditPoints="1"/>
            </p:cNvSpPr>
            <p:nvPr/>
          </p:nvSpPr>
          <p:spPr bwMode="auto">
            <a:xfrm>
              <a:off x="-3708401" y="4033838"/>
              <a:ext cx="203200" cy="238125"/>
            </a:xfrm>
            <a:custGeom>
              <a:avLst/>
              <a:gdLst/>
              <a:ahLst/>
              <a:cxnLst>
                <a:cxn ang="0">
                  <a:pos x="71" y="54"/>
                </a:cxn>
                <a:cxn ang="0">
                  <a:pos x="80" y="32"/>
                </a:cxn>
                <a:cxn ang="0">
                  <a:pos x="48" y="0"/>
                </a:cxn>
                <a:cxn ang="0">
                  <a:pos x="16" y="32"/>
                </a:cxn>
                <a:cxn ang="0">
                  <a:pos x="25" y="54"/>
                </a:cxn>
                <a:cxn ang="0">
                  <a:pos x="0" y="104"/>
                </a:cxn>
                <a:cxn ang="0">
                  <a:pos x="8" y="112"/>
                </a:cxn>
                <a:cxn ang="0">
                  <a:pos x="88" y="112"/>
                </a:cxn>
                <a:cxn ang="0">
                  <a:pos x="96" y="104"/>
                </a:cxn>
                <a:cxn ang="0">
                  <a:pos x="71" y="54"/>
                </a:cxn>
                <a:cxn ang="0">
                  <a:pos x="32" y="32"/>
                </a:cxn>
                <a:cxn ang="0">
                  <a:pos x="48" y="16"/>
                </a:cxn>
                <a:cxn ang="0">
                  <a:pos x="64" y="32"/>
                </a:cxn>
                <a:cxn ang="0">
                  <a:pos x="48" y="48"/>
                </a:cxn>
                <a:cxn ang="0">
                  <a:pos x="32" y="32"/>
                </a:cxn>
                <a:cxn ang="0">
                  <a:pos x="16" y="96"/>
                </a:cxn>
                <a:cxn ang="0">
                  <a:pos x="48" y="64"/>
                </a:cxn>
                <a:cxn ang="0">
                  <a:pos x="79" y="96"/>
                </a:cxn>
                <a:cxn ang="0">
                  <a:pos x="16" y="96"/>
                </a:cxn>
              </a:cxnLst>
              <a:rect l="0" t="0" r="r" b="b"/>
              <a:pathLst>
                <a:path w="96" h="112">
                  <a:moveTo>
                    <a:pt x="71" y="54"/>
                  </a:moveTo>
                  <a:cubicBezTo>
                    <a:pt x="77" y="48"/>
                    <a:pt x="80" y="40"/>
                    <a:pt x="80" y="32"/>
                  </a:cubicBezTo>
                  <a:cubicBezTo>
                    <a:pt x="80" y="14"/>
                    <a:pt x="66" y="0"/>
                    <a:pt x="48" y="0"/>
                  </a:cubicBezTo>
                  <a:cubicBezTo>
                    <a:pt x="30" y="0"/>
                    <a:pt x="16" y="14"/>
                    <a:pt x="16" y="32"/>
                  </a:cubicBezTo>
                  <a:cubicBezTo>
                    <a:pt x="16" y="40"/>
                    <a:pt x="19" y="48"/>
                    <a:pt x="25" y="54"/>
                  </a:cubicBezTo>
                  <a:cubicBezTo>
                    <a:pt x="9" y="63"/>
                    <a:pt x="0" y="81"/>
                    <a:pt x="0" y="104"/>
                  </a:cubicBezTo>
                  <a:cubicBezTo>
                    <a:pt x="0" y="108"/>
                    <a:pt x="4" y="112"/>
                    <a:pt x="8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2"/>
                    <a:pt x="96" y="108"/>
                    <a:pt x="96" y="104"/>
                  </a:cubicBezTo>
                  <a:cubicBezTo>
                    <a:pt x="96" y="81"/>
                    <a:pt x="86" y="63"/>
                    <a:pt x="71" y="54"/>
                  </a:cubicBezTo>
                  <a:close/>
                  <a:moveTo>
                    <a:pt x="32" y="32"/>
                  </a:moveTo>
                  <a:cubicBezTo>
                    <a:pt x="32" y="23"/>
                    <a:pt x="39" y="16"/>
                    <a:pt x="48" y="16"/>
                  </a:cubicBezTo>
                  <a:cubicBezTo>
                    <a:pt x="57" y="16"/>
                    <a:pt x="64" y="23"/>
                    <a:pt x="64" y="32"/>
                  </a:cubicBezTo>
                  <a:cubicBezTo>
                    <a:pt x="64" y="41"/>
                    <a:pt x="57" y="48"/>
                    <a:pt x="48" y="48"/>
                  </a:cubicBezTo>
                  <a:cubicBezTo>
                    <a:pt x="39" y="48"/>
                    <a:pt x="32" y="41"/>
                    <a:pt x="32" y="32"/>
                  </a:cubicBezTo>
                  <a:close/>
                  <a:moveTo>
                    <a:pt x="16" y="96"/>
                  </a:moveTo>
                  <a:cubicBezTo>
                    <a:pt x="19" y="76"/>
                    <a:pt x="31" y="64"/>
                    <a:pt x="48" y="64"/>
                  </a:cubicBezTo>
                  <a:cubicBezTo>
                    <a:pt x="65" y="64"/>
                    <a:pt x="77" y="76"/>
                    <a:pt x="79" y="96"/>
                  </a:cubicBezTo>
                  <a:lnTo>
                    <a:pt x="16" y="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DEA5"/>
                </a:solidFill>
              </a:endParaRPr>
            </a:p>
          </p:txBody>
        </p:sp>
        <p:sp>
          <p:nvSpPr>
            <p:cNvPr id="15" name="Freeform 60"/>
            <p:cNvSpPr>
              <a:spLocks noEditPoints="1"/>
            </p:cNvSpPr>
            <p:nvPr/>
          </p:nvSpPr>
          <p:spPr bwMode="auto">
            <a:xfrm>
              <a:off x="-4048126" y="4033838"/>
              <a:ext cx="203200" cy="238125"/>
            </a:xfrm>
            <a:custGeom>
              <a:avLst/>
              <a:gdLst/>
              <a:ahLst/>
              <a:cxnLst>
                <a:cxn ang="0">
                  <a:pos x="96" y="104"/>
                </a:cxn>
                <a:cxn ang="0">
                  <a:pos x="71" y="54"/>
                </a:cxn>
                <a:cxn ang="0">
                  <a:pos x="80" y="32"/>
                </a:cxn>
                <a:cxn ang="0">
                  <a:pos x="48" y="0"/>
                </a:cxn>
                <a:cxn ang="0">
                  <a:pos x="16" y="32"/>
                </a:cxn>
                <a:cxn ang="0">
                  <a:pos x="25" y="54"/>
                </a:cxn>
                <a:cxn ang="0">
                  <a:pos x="0" y="104"/>
                </a:cxn>
                <a:cxn ang="0">
                  <a:pos x="8" y="112"/>
                </a:cxn>
                <a:cxn ang="0">
                  <a:pos x="88" y="112"/>
                </a:cxn>
                <a:cxn ang="0">
                  <a:pos x="96" y="104"/>
                </a:cxn>
                <a:cxn ang="0">
                  <a:pos x="32" y="32"/>
                </a:cxn>
                <a:cxn ang="0">
                  <a:pos x="48" y="16"/>
                </a:cxn>
                <a:cxn ang="0">
                  <a:pos x="64" y="32"/>
                </a:cxn>
                <a:cxn ang="0">
                  <a:pos x="48" y="48"/>
                </a:cxn>
                <a:cxn ang="0">
                  <a:pos x="32" y="32"/>
                </a:cxn>
                <a:cxn ang="0">
                  <a:pos x="16" y="96"/>
                </a:cxn>
                <a:cxn ang="0">
                  <a:pos x="48" y="64"/>
                </a:cxn>
                <a:cxn ang="0">
                  <a:pos x="79" y="96"/>
                </a:cxn>
                <a:cxn ang="0">
                  <a:pos x="16" y="96"/>
                </a:cxn>
              </a:cxnLst>
              <a:rect l="0" t="0" r="r" b="b"/>
              <a:pathLst>
                <a:path w="96" h="112">
                  <a:moveTo>
                    <a:pt x="96" y="104"/>
                  </a:moveTo>
                  <a:cubicBezTo>
                    <a:pt x="96" y="81"/>
                    <a:pt x="86" y="63"/>
                    <a:pt x="71" y="54"/>
                  </a:cubicBezTo>
                  <a:cubicBezTo>
                    <a:pt x="77" y="48"/>
                    <a:pt x="80" y="40"/>
                    <a:pt x="80" y="32"/>
                  </a:cubicBezTo>
                  <a:cubicBezTo>
                    <a:pt x="80" y="14"/>
                    <a:pt x="66" y="0"/>
                    <a:pt x="48" y="0"/>
                  </a:cubicBezTo>
                  <a:cubicBezTo>
                    <a:pt x="30" y="0"/>
                    <a:pt x="16" y="14"/>
                    <a:pt x="16" y="32"/>
                  </a:cubicBezTo>
                  <a:cubicBezTo>
                    <a:pt x="16" y="40"/>
                    <a:pt x="19" y="48"/>
                    <a:pt x="25" y="54"/>
                  </a:cubicBezTo>
                  <a:cubicBezTo>
                    <a:pt x="9" y="63"/>
                    <a:pt x="0" y="81"/>
                    <a:pt x="0" y="104"/>
                  </a:cubicBezTo>
                  <a:cubicBezTo>
                    <a:pt x="0" y="108"/>
                    <a:pt x="4" y="112"/>
                    <a:pt x="8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2"/>
                    <a:pt x="96" y="108"/>
                    <a:pt x="96" y="104"/>
                  </a:cubicBezTo>
                  <a:close/>
                  <a:moveTo>
                    <a:pt x="32" y="32"/>
                  </a:moveTo>
                  <a:cubicBezTo>
                    <a:pt x="32" y="23"/>
                    <a:pt x="39" y="16"/>
                    <a:pt x="48" y="16"/>
                  </a:cubicBezTo>
                  <a:cubicBezTo>
                    <a:pt x="57" y="16"/>
                    <a:pt x="64" y="23"/>
                    <a:pt x="64" y="32"/>
                  </a:cubicBezTo>
                  <a:cubicBezTo>
                    <a:pt x="64" y="41"/>
                    <a:pt x="57" y="48"/>
                    <a:pt x="48" y="48"/>
                  </a:cubicBezTo>
                  <a:cubicBezTo>
                    <a:pt x="39" y="48"/>
                    <a:pt x="32" y="41"/>
                    <a:pt x="32" y="32"/>
                  </a:cubicBezTo>
                  <a:close/>
                  <a:moveTo>
                    <a:pt x="16" y="96"/>
                  </a:moveTo>
                  <a:cubicBezTo>
                    <a:pt x="19" y="76"/>
                    <a:pt x="31" y="64"/>
                    <a:pt x="48" y="64"/>
                  </a:cubicBezTo>
                  <a:cubicBezTo>
                    <a:pt x="65" y="64"/>
                    <a:pt x="77" y="76"/>
                    <a:pt x="79" y="96"/>
                  </a:cubicBezTo>
                  <a:lnTo>
                    <a:pt x="16" y="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DEA5"/>
                </a:solidFill>
              </a:endParaRPr>
            </a:p>
          </p:txBody>
        </p:sp>
        <p:sp>
          <p:nvSpPr>
            <p:cNvPr id="16" name="Freeform 61"/>
            <p:cNvSpPr>
              <a:spLocks/>
            </p:cNvSpPr>
            <p:nvPr/>
          </p:nvSpPr>
          <p:spPr bwMode="auto">
            <a:xfrm>
              <a:off x="-3965576" y="4286251"/>
              <a:ext cx="106363" cy="104775"/>
            </a:xfrm>
            <a:custGeom>
              <a:avLst/>
              <a:gdLst/>
              <a:ahLst/>
              <a:cxnLst>
                <a:cxn ang="0">
                  <a:pos x="41" y="49"/>
                </a:cxn>
                <a:cxn ang="0">
                  <a:pos x="47" y="46"/>
                </a:cxn>
                <a:cxn ang="0">
                  <a:pos x="47" y="35"/>
                </a:cxn>
                <a:cxn ang="0">
                  <a:pos x="15" y="3"/>
                </a:cxn>
                <a:cxn ang="0">
                  <a:pos x="3" y="3"/>
                </a:cxn>
                <a:cxn ang="0">
                  <a:pos x="3" y="14"/>
                </a:cxn>
                <a:cxn ang="0">
                  <a:pos x="35" y="46"/>
                </a:cxn>
                <a:cxn ang="0">
                  <a:pos x="41" y="49"/>
                </a:cxn>
              </a:cxnLst>
              <a:rect l="0" t="0" r="r" b="b"/>
              <a:pathLst>
                <a:path w="50" h="49">
                  <a:moveTo>
                    <a:pt x="41" y="49"/>
                  </a:moveTo>
                  <a:cubicBezTo>
                    <a:pt x="43" y="49"/>
                    <a:pt x="45" y="48"/>
                    <a:pt x="47" y="46"/>
                  </a:cubicBezTo>
                  <a:cubicBezTo>
                    <a:pt x="50" y="43"/>
                    <a:pt x="50" y="38"/>
                    <a:pt x="47" y="3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1" y="0"/>
                    <a:pt x="6" y="0"/>
                    <a:pt x="3" y="3"/>
                  </a:cubicBezTo>
                  <a:cubicBezTo>
                    <a:pt x="0" y="6"/>
                    <a:pt x="0" y="11"/>
                    <a:pt x="3" y="14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7" y="48"/>
                    <a:pt x="39" y="49"/>
                    <a:pt x="4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DEA5"/>
                </a:solidFill>
              </a:endParaRPr>
            </a:p>
          </p:txBody>
        </p:sp>
        <p:sp>
          <p:nvSpPr>
            <p:cNvPr id="17" name="Freeform 62"/>
            <p:cNvSpPr>
              <a:spLocks/>
            </p:cNvSpPr>
            <p:nvPr/>
          </p:nvSpPr>
          <p:spPr bwMode="auto">
            <a:xfrm>
              <a:off x="-3694113" y="4286251"/>
              <a:ext cx="106363" cy="104775"/>
            </a:xfrm>
            <a:custGeom>
              <a:avLst/>
              <a:gdLst/>
              <a:ahLst/>
              <a:cxnLst>
                <a:cxn ang="0">
                  <a:pos x="35" y="3"/>
                </a:cxn>
                <a:cxn ang="0">
                  <a:pos x="3" y="35"/>
                </a:cxn>
                <a:cxn ang="0">
                  <a:pos x="3" y="46"/>
                </a:cxn>
                <a:cxn ang="0">
                  <a:pos x="9" y="49"/>
                </a:cxn>
                <a:cxn ang="0">
                  <a:pos x="15" y="46"/>
                </a:cxn>
                <a:cxn ang="0">
                  <a:pos x="47" y="14"/>
                </a:cxn>
                <a:cxn ang="0">
                  <a:pos x="47" y="3"/>
                </a:cxn>
                <a:cxn ang="0">
                  <a:pos x="35" y="3"/>
                </a:cxn>
              </a:cxnLst>
              <a:rect l="0" t="0" r="r" b="b"/>
              <a:pathLst>
                <a:path w="50" h="49">
                  <a:moveTo>
                    <a:pt x="35" y="3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0" y="38"/>
                    <a:pt x="0" y="43"/>
                    <a:pt x="3" y="46"/>
                  </a:cubicBezTo>
                  <a:cubicBezTo>
                    <a:pt x="5" y="48"/>
                    <a:pt x="7" y="49"/>
                    <a:pt x="9" y="49"/>
                  </a:cubicBezTo>
                  <a:cubicBezTo>
                    <a:pt x="11" y="49"/>
                    <a:pt x="13" y="48"/>
                    <a:pt x="15" y="46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50" y="11"/>
                    <a:pt x="50" y="6"/>
                    <a:pt x="47" y="3"/>
                  </a:cubicBezTo>
                  <a:cubicBezTo>
                    <a:pt x="43" y="0"/>
                    <a:pt x="38" y="0"/>
                    <a:pt x="35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DEA5"/>
                </a:solidFill>
              </a:endParaRPr>
            </a:p>
          </p:txBody>
        </p:sp>
        <p:sp>
          <p:nvSpPr>
            <p:cNvPr id="18" name="Freeform 63"/>
            <p:cNvSpPr>
              <a:spLocks/>
            </p:cNvSpPr>
            <p:nvPr/>
          </p:nvSpPr>
          <p:spPr bwMode="auto">
            <a:xfrm>
              <a:off x="-3862388" y="4119563"/>
              <a:ext cx="169863" cy="33338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72" y="16"/>
                </a:cxn>
                <a:cxn ang="0">
                  <a:pos x="80" y="8"/>
                </a:cxn>
                <a:cxn ang="0">
                  <a:pos x="72" y="0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8" y="16"/>
                </a:cxn>
              </a:cxnLst>
              <a:rect l="0" t="0" r="r" b="b"/>
              <a:pathLst>
                <a:path w="80" h="16">
                  <a:moveTo>
                    <a:pt x="8" y="16"/>
                  </a:moveTo>
                  <a:cubicBezTo>
                    <a:pt x="72" y="16"/>
                    <a:pt x="72" y="16"/>
                    <a:pt x="72" y="16"/>
                  </a:cubicBezTo>
                  <a:cubicBezTo>
                    <a:pt x="76" y="16"/>
                    <a:pt x="80" y="12"/>
                    <a:pt x="80" y="8"/>
                  </a:cubicBezTo>
                  <a:cubicBezTo>
                    <a:pt x="80" y="3"/>
                    <a:pt x="76" y="0"/>
                    <a:pt x="7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DEA5"/>
                </a:solidFill>
              </a:endParaRPr>
            </a:p>
          </p:txBody>
        </p:sp>
      </p:grpSp>
      <p:grpSp>
        <p:nvGrpSpPr>
          <p:cNvPr id="19" name="57 Grupo"/>
          <p:cNvGrpSpPr/>
          <p:nvPr/>
        </p:nvGrpSpPr>
        <p:grpSpPr>
          <a:xfrm>
            <a:off x="4329297" y="1961356"/>
            <a:ext cx="332038" cy="437114"/>
            <a:chOff x="-4729163" y="5384800"/>
            <a:chExt cx="250825" cy="330200"/>
          </a:xfrm>
          <a:solidFill>
            <a:srgbClr val="00CC97"/>
          </a:solidFill>
        </p:grpSpPr>
        <p:sp>
          <p:nvSpPr>
            <p:cNvPr id="20" name="Freeform 294"/>
            <p:cNvSpPr>
              <a:spLocks noEditPoints="1"/>
            </p:cNvSpPr>
            <p:nvPr/>
          </p:nvSpPr>
          <p:spPr bwMode="auto">
            <a:xfrm>
              <a:off x="-4729163" y="5384800"/>
              <a:ext cx="250825" cy="330200"/>
            </a:xfrm>
            <a:custGeom>
              <a:avLst/>
              <a:gdLst/>
              <a:ahLst/>
              <a:cxnLst>
                <a:cxn ang="0">
                  <a:pos x="117" y="42"/>
                </a:cxn>
                <a:cxn ang="0">
                  <a:pos x="116" y="40"/>
                </a:cxn>
                <a:cxn ang="0">
                  <a:pos x="77" y="1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0" y="151"/>
                </a:cxn>
                <a:cxn ang="0">
                  <a:pos x="5" y="156"/>
                </a:cxn>
                <a:cxn ang="0">
                  <a:pos x="113" y="156"/>
                </a:cxn>
                <a:cxn ang="0">
                  <a:pos x="118" y="151"/>
                </a:cxn>
                <a:cxn ang="0">
                  <a:pos x="118" y="44"/>
                </a:cxn>
                <a:cxn ang="0">
                  <a:pos x="117" y="42"/>
                </a:cxn>
                <a:cxn ang="0">
                  <a:pos x="79" y="17"/>
                </a:cxn>
                <a:cxn ang="0">
                  <a:pos x="101" y="39"/>
                </a:cxn>
                <a:cxn ang="0">
                  <a:pos x="79" y="39"/>
                </a:cxn>
                <a:cxn ang="0">
                  <a:pos x="79" y="17"/>
                </a:cxn>
                <a:cxn ang="0">
                  <a:pos x="10" y="147"/>
                </a:cxn>
                <a:cxn ang="0">
                  <a:pos x="10" y="10"/>
                </a:cxn>
                <a:cxn ang="0">
                  <a:pos x="69" y="10"/>
                </a:cxn>
                <a:cxn ang="0">
                  <a:pos x="69" y="44"/>
                </a:cxn>
                <a:cxn ang="0">
                  <a:pos x="74" y="49"/>
                </a:cxn>
                <a:cxn ang="0">
                  <a:pos x="108" y="49"/>
                </a:cxn>
                <a:cxn ang="0">
                  <a:pos x="108" y="147"/>
                </a:cxn>
                <a:cxn ang="0">
                  <a:pos x="10" y="147"/>
                </a:cxn>
              </a:cxnLst>
              <a:rect l="0" t="0" r="r" b="b"/>
              <a:pathLst>
                <a:path w="118" h="156">
                  <a:moveTo>
                    <a:pt x="117" y="42"/>
                  </a:moveTo>
                  <a:cubicBezTo>
                    <a:pt x="117" y="41"/>
                    <a:pt x="117" y="41"/>
                    <a:pt x="116" y="4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6" y="0"/>
                    <a:pt x="76" y="0"/>
                  </a:cubicBezTo>
                  <a:cubicBezTo>
                    <a:pt x="75" y="0"/>
                    <a:pt x="74" y="0"/>
                    <a:pt x="7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4"/>
                    <a:pt x="3" y="156"/>
                    <a:pt x="5" y="156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6" y="156"/>
                    <a:pt x="118" y="154"/>
                    <a:pt x="118" y="151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3"/>
                    <a:pt x="118" y="43"/>
                    <a:pt x="117" y="42"/>
                  </a:cubicBezTo>
                  <a:close/>
                  <a:moveTo>
                    <a:pt x="79" y="17"/>
                  </a:moveTo>
                  <a:cubicBezTo>
                    <a:pt x="101" y="39"/>
                    <a:pt x="101" y="39"/>
                    <a:pt x="101" y="39"/>
                  </a:cubicBezTo>
                  <a:cubicBezTo>
                    <a:pt x="79" y="39"/>
                    <a:pt x="79" y="39"/>
                    <a:pt x="79" y="39"/>
                  </a:cubicBezTo>
                  <a:lnTo>
                    <a:pt x="79" y="17"/>
                  </a:lnTo>
                  <a:close/>
                  <a:moveTo>
                    <a:pt x="10" y="147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7"/>
                    <a:pt x="71" y="49"/>
                    <a:pt x="74" y="49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08" y="147"/>
                    <a:pt x="108" y="147"/>
                    <a:pt x="108" y="147"/>
                  </a:cubicBezTo>
                  <a:lnTo>
                    <a:pt x="10" y="1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DEA5"/>
                </a:solidFill>
              </a:endParaRPr>
            </a:p>
          </p:txBody>
        </p:sp>
        <p:sp>
          <p:nvSpPr>
            <p:cNvPr id="21" name="Freeform 295"/>
            <p:cNvSpPr>
              <a:spLocks noEditPoints="1"/>
            </p:cNvSpPr>
            <p:nvPr/>
          </p:nvSpPr>
          <p:spPr bwMode="auto">
            <a:xfrm>
              <a:off x="-4686301" y="5508625"/>
              <a:ext cx="146050" cy="166688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49" y="19"/>
                </a:cxn>
                <a:cxn ang="0">
                  <a:pos x="49" y="4"/>
                </a:cxn>
                <a:cxn ang="0">
                  <a:pos x="44" y="0"/>
                </a:cxn>
                <a:cxn ang="0">
                  <a:pos x="24" y="0"/>
                </a:cxn>
                <a:cxn ang="0">
                  <a:pos x="20" y="4"/>
                </a:cxn>
                <a:cxn ang="0">
                  <a:pos x="20" y="34"/>
                </a:cxn>
                <a:cxn ang="0">
                  <a:pos x="5" y="34"/>
                </a:cxn>
                <a:cxn ang="0">
                  <a:pos x="0" y="39"/>
                </a:cxn>
                <a:cxn ang="0">
                  <a:pos x="0" y="73"/>
                </a:cxn>
                <a:cxn ang="0">
                  <a:pos x="5" y="78"/>
                </a:cxn>
                <a:cxn ang="0">
                  <a:pos x="64" y="78"/>
                </a:cxn>
                <a:cxn ang="0">
                  <a:pos x="69" y="73"/>
                </a:cxn>
                <a:cxn ang="0">
                  <a:pos x="69" y="24"/>
                </a:cxn>
                <a:cxn ang="0">
                  <a:pos x="64" y="19"/>
                </a:cxn>
                <a:cxn ang="0">
                  <a:pos x="59" y="29"/>
                </a:cxn>
                <a:cxn ang="0">
                  <a:pos x="59" y="68"/>
                </a:cxn>
                <a:cxn ang="0">
                  <a:pos x="49" y="68"/>
                </a:cxn>
                <a:cxn ang="0">
                  <a:pos x="49" y="29"/>
                </a:cxn>
                <a:cxn ang="0">
                  <a:pos x="59" y="29"/>
                </a:cxn>
                <a:cxn ang="0">
                  <a:pos x="29" y="9"/>
                </a:cxn>
                <a:cxn ang="0">
                  <a:pos x="39" y="9"/>
                </a:cxn>
                <a:cxn ang="0">
                  <a:pos x="39" y="68"/>
                </a:cxn>
                <a:cxn ang="0">
                  <a:pos x="29" y="68"/>
                </a:cxn>
                <a:cxn ang="0">
                  <a:pos x="29" y="39"/>
                </a:cxn>
                <a:cxn ang="0">
                  <a:pos x="29" y="9"/>
                </a:cxn>
                <a:cxn ang="0">
                  <a:pos x="20" y="44"/>
                </a:cxn>
                <a:cxn ang="0">
                  <a:pos x="20" y="68"/>
                </a:cxn>
                <a:cxn ang="0">
                  <a:pos x="10" y="68"/>
                </a:cxn>
                <a:cxn ang="0">
                  <a:pos x="10" y="44"/>
                </a:cxn>
                <a:cxn ang="0">
                  <a:pos x="20" y="44"/>
                </a:cxn>
              </a:cxnLst>
              <a:rect l="0" t="0" r="r" b="b"/>
              <a:pathLst>
                <a:path w="69" h="78">
                  <a:moveTo>
                    <a:pt x="64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2"/>
                    <a:pt x="47" y="0"/>
                    <a:pt x="4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6"/>
                    <a:pt x="0" y="3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6"/>
                    <a:pt x="2" y="78"/>
                    <a:pt x="5" y="78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6" y="78"/>
                    <a:pt x="69" y="76"/>
                    <a:pt x="69" y="73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1"/>
                    <a:pt x="66" y="19"/>
                    <a:pt x="64" y="19"/>
                  </a:cubicBezTo>
                  <a:close/>
                  <a:moveTo>
                    <a:pt x="59" y="29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49" y="68"/>
                    <a:pt x="49" y="68"/>
                    <a:pt x="49" y="68"/>
                  </a:cubicBezTo>
                  <a:cubicBezTo>
                    <a:pt x="49" y="29"/>
                    <a:pt x="49" y="29"/>
                    <a:pt x="49" y="29"/>
                  </a:cubicBezTo>
                  <a:lnTo>
                    <a:pt x="59" y="29"/>
                  </a:lnTo>
                  <a:close/>
                  <a:moveTo>
                    <a:pt x="29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39"/>
                    <a:pt x="29" y="39"/>
                    <a:pt x="29" y="39"/>
                  </a:cubicBezTo>
                  <a:lnTo>
                    <a:pt x="29" y="9"/>
                  </a:lnTo>
                  <a:close/>
                  <a:moveTo>
                    <a:pt x="20" y="44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20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DEA5"/>
                </a:solidFill>
              </a:endParaRPr>
            </a:p>
          </p:txBody>
        </p:sp>
      </p:grpSp>
      <p:sp>
        <p:nvSpPr>
          <p:cNvPr id="22" name="Freeform 433"/>
          <p:cNvSpPr>
            <a:spLocks noEditPoints="1"/>
          </p:cNvSpPr>
          <p:nvPr/>
        </p:nvSpPr>
        <p:spPr bwMode="auto">
          <a:xfrm>
            <a:off x="7018775" y="1972313"/>
            <a:ext cx="548331" cy="428259"/>
          </a:xfrm>
          <a:custGeom>
            <a:avLst/>
            <a:gdLst/>
            <a:ahLst/>
            <a:cxnLst>
              <a:cxn ang="0">
                <a:pos x="762" y="382"/>
              </a:cxn>
              <a:cxn ang="0">
                <a:pos x="479" y="260"/>
              </a:cxn>
              <a:cxn ang="0">
                <a:pos x="479" y="188"/>
              </a:cxn>
              <a:cxn ang="0">
                <a:pos x="634" y="132"/>
              </a:cxn>
              <a:cxn ang="0">
                <a:pos x="685" y="10"/>
              </a:cxn>
              <a:cxn ang="0">
                <a:pos x="487" y="115"/>
              </a:cxn>
              <a:cxn ang="0">
                <a:pos x="338" y="140"/>
              </a:cxn>
              <a:cxn ang="0">
                <a:pos x="212" y="97"/>
              </a:cxn>
              <a:cxn ang="0">
                <a:pos x="431" y="146"/>
              </a:cxn>
              <a:cxn ang="0">
                <a:pos x="408" y="188"/>
              </a:cxn>
              <a:cxn ang="0">
                <a:pos x="526" y="285"/>
              </a:cxn>
              <a:cxn ang="0">
                <a:pos x="761" y="488"/>
              </a:cxn>
              <a:cxn ang="0">
                <a:pos x="621" y="420"/>
              </a:cxn>
              <a:cxn ang="0">
                <a:pos x="690" y="524"/>
              </a:cxn>
              <a:cxn ang="0">
                <a:pos x="708" y="578"/>
              </a:cxn>
              <a:cxn ang="0">
                <a:pos x="654" y="560"/>
              </a:cxn>
              <a:cxn ang="0">
                <a:pos x="584" y="493"/>
              </a:cxn>
              <a:cxn ang="0">
                <a:pos x="557" y="534"/>
              </a:cxn>
              <a:cxn ang="0">
                <a:pos x="600" y="639"/>
              </a:cxn>
              <a:cxn ang="0">
                <a:pos x="568" y="617"/>
              </a:cxn>
              <a:cxn ang="0">
                <a:pos x="550" y="599"/>
              </a:cxn>
              <a:cxn ang="0">
                <a:pos x="511" y="631"/>
              </a:cxn>
              <a:cxn ang="0">
                <a:pos x="540" y="671"/>
              </a:cxn>
              <a:cxn ang="0">
                <a:pos x="496" y="688"/>
              </a:cxn>
              <a:cxn ang="0">
                <a:pos x="437" y="579"/>
              </a:cxn>
              <a:cxn ang="0">
                <a:pos x="365" y="503"/>
              </a:cxn>
              <a:cxn ang="0">
                <a:pos x="272" y="381"/>
              </a:cxn>
              <a:cxn ang="0">
                <a:pos x="46" y="264"/>
              </a:cxn>
              <a:cxn ang="0">
                <a:pos x="128" y="418"/>
              </a:cxn>
              <a:cxn ang="0">
                <a:pos x="164" y="543"/>
              </a:cxn>
              <a:cxn ang="0">
                <a:pos x="254" y="633"/>
              </a:cxn>
              <a:cxn ang="0">
                <a:pos x="339" y="688"/>
              </a:cxn>
              <a:cxn ang="0">
                <a:pos x="463" y="726"/>
              </a:cxn>
              <a:cxn ang="0">
                <a:pos x="588" y="688"/>
              </a:cxn>
              <a:cxn ang="0">
                <a:pos x="654" y="667"/>
              </a:cxn>
              <a:cxn ang="0">
                <a:pos x="690" y="636"/>
              </a:cxn>
              <a:cxn ang="0">
                <a:pos x="797" y="524"/>
              </a:cxn>
              <a:cxn ang="0">
                <a:pos x="946" y="235"/>
              </a:cxn>
              <a:cxn ang="0">
                <a:pos x="218" y="409"/>
              </a:cxn>
              <a:cxn ang="0">
                <a:pos x="236" y="452"/>
              </a:cxn>
              <a:cxn ang="0">
                <a:pos x="165" y="488"/>
              </a:cxn>
              <a:cxn ang="0">
                <a:pos x="218" y="578"/>
              </a:cxn>
              <a:cxn ang="0">
                <a:pos x="236" y="524"/>
              </a:cxn>
              <a:cxn ang="0">
                <a:pos x="290" y="481"/>
              </a:cxn>
              <a:cxn ang="0">
                <a:pos x="297" y="535"/>
              </a:cxn>
              <a:cxn ang="0">
                <a:pos x="254" y="578"/>
              </a:cxn>
              <a:cxn ang="0">
                <a:pos x="308" y="596"/>
              </a:cxn>
              <a:cxn ang="0">
                <a:pos x="379" y="560"/>
              </a:cxn>
              <a:cxn ang="0">
                <a:pos x="376" y="599"/>
              </a:cxn>
              <a:cxn ang="0">
                <a:pos x="358" y="617"/>
              </a:cxn>
              <a:cxn ang="0">
                <a:pos x="429" y="689"/>
              </a:cxn>
              <a:cxn ang="0">
                <a:pos x="401" y="646"/>
              </a:cxn>
              <a:cxn ang="0">
                <a:pos x="447" y="635"/>
              </a:cxn>
              <a:cxn ang="0">
                <a:pos x="429" y="689"/>
              </a:cxn>
            </a:cxnLst>
            <a:rect l="0" t="0" r="r" b="b"/>
            <a:pathLst>
              <a:path w="955" h="746">
                <a:moveTo>
                  <a:pt x="946" y="235"/>
                </a:moveTo>
                <a:cubicBezTo>
                  <a:pt x="936" y="225"/>
                  <a:pt x="920" y="225"/>
                  <a:pt x="910" y="235"/>
                </a:cubicBezTo>
                <a:cubicBezTo>
                  <a:pt x="762" y="382"/>
                  <a:pt x="762" y="382"/>
                  <a:pt x="762" y="382"/>
                </a:cubicBezTo>
                <a:cubicBezTo>
                  <a:pt x="627" y="247"/>
                  <a:pt x="627" y="247"/>
                  <a:pt x="627" y="247"/>
                </a:cubicBezTo>
                <a:cubicBezTo>
                  <a:pt x="584" y="204"/>
                  <a:pt x="534" y="205"/>
                  <a:pt x="490" y="249"/>
                </a:cubicBezTo>
                <a:cubicBezTo>
                  <a:pt x="479" y="260"/>
                  <a:pt x="479" y="260"/>
                  <a:pt x="479" y="260"/>
                </a:cubicBezTo>
                <a:cubicBezTo>
                  <a:pt x="470" y="270"/>
                  <a:pt x="454" y="270"/>
                  <a:pt x="444" y="260"/>
                </a:cubicBezTo>
                <a:cubicBezTo>
                  <a:pt x="434" y="250"/>
                  <a:pt x="434" y="234"/>
                  <a:pt x="444" y="224"/>
                </a:cubicBezTo>
                <a:cubicBezTo>
                  <a:pt x="479" y="188"/>
                  <a:pt x="479" y="188"/>
                  <a:pt x="479" y="188"/>
                </a:cubicBezTo>
                <a:cubicBezTo>
                  <a:pt x="522" y="146"/>
                  <a:pt x="538" y="139"/>
                  <a:pt x="561" y="139"/>
                </a:cubicBezTo>
                <a:cubicBezTo>
                  <a:pt x="616" y="139"/>
                  <a:pt x="616" y="139"/>
                  <a:pt x="616" y="139"/>
                </a:cubicBezTo>
                <a:cubicBezTo>
                  <a:pt x="623" y="139"/>
                  <a:pt x="629" y="137"/>
                  <a:pt x="634" y="132"/>
                </a:cubicBezTo>
                <a:cubicBezTo>
                  <a:pt x="721" y="45"/>
                  <a:pt x="721" y="45"/>
                  <a:pt x="721" y="45"/>
                </a:cubicBezTo>
                <a:cubicBezTo>
                  <a:pt x="730" y="36"/>
                  <a:pt x="730" y="20"/>
                  <a:pt x="721" y="10"/>
                </a:cubicBezTo>
                <a:cubicBezTo>
                  <a:pt x="711" y="0"/>
                  <a:pt x="695" y="0"/>
                  <a:pt x="685" y="10"/>
                </a:cubicBezTo>
                <a:cubicBezTo>
                  <a:pt x="606" y="89"/>
                  <a:pt x="606" y="89"/>
                  <a:pt x="606" y="89"/>
                </a:cubicBezTo>
                <a:cubicBezTo>
                  <a:pt x="561" y="89"/>
                  <a:pt x="561" y="89"/>
                  <a:pt x="561" y="89"/>
                </a:cubicBezTo>
                <a:cubicBezTo>
                  <a:pt x="533" y="89"/>
                  <a:pt x="510" y="98"/>
                  <a:pt x="487" y="115"/>
                </a:cubicBezTo>
                <a:cubicBezTo>
                  <a:pt x="471" y="103"/>
                  <a:pt x="453" y="97"/>
                  <a:pt x="434" y="96"/>
                </a:cubicBezTo>
                <a:cubicBezTo>
                  <a:pt x="410" y="94"/>
                  <a:pt x="386" y="103"/>
                  <a:pt x="364" y="125"/>
                </a:cubicBezTo>
                <a:cubicBezTo>
                  <a:pt x="351" y="138"/>
                  <a:pt x="349" y="140"/>
                  <a:pt x="338" y="140"/>
                </a:cubicBezTo>
                <a:cubicBezTo>
                  <a:pt x="325" y="136"/>
                  <a:pt x="281" y="96"/>
                  <a:pt x="249" y="62"/>
                </a:cubicBezTo>
                <a:cubicBezTo>
                  <a:pt x="239" y="52"/>
                  <a:pt x="223" y="51"/>
                  <a:pt x="213" y="61"/>
                </a:cubicBezTo>
                <a:cubicBezTo>
                  <a:pt x="203" y="71"/>
                  <a:pt x="203" y="87"/>
                  <a:pt x="212" y="97"/>
                </a:cubicBezTo>
                <a:cubicBezTo>
                  <a:pt x="301" y="190"/>
                  <a:pt x="326" y="190"/>
                  <a:pt x="334" y="190"/>
                </a:cubicBezTo>
                <a:cubicBezTo>
                  <a:pt x="371" y="190"/>
                  <a:pt x="384" y="177"/>
                  <a:pt x="403" y="158"/>
                </a:cubicBezTo>
                <a:cubicBezTo>
                  <a:pt x="411" y="149"/>
                  <a:pt x="421" y="145"/>
                  <a:pt x="431" y="146"/>
                </a:cubicBezTo>
                <a:cubicBezTo>
                  <a:pt x="436" y="146"/>
                  <a:pt x="441" y="148"/>
                  <a:pt x="446" y="150"/>
                </a:cubicBezTo>
                <a:cubicBezTo>
                  <a:pt x="445" y="151"/>
                  <a:pt x="445" y="152"/>
                  <a:pt x="444" y="153"/>
                </a:cubicBezTo>
                <a:cubicBezTo>
                  <a:pt x="408" y="188"/>
                  <a:pt x="408" y="188"/>
                  <a:pt x="408" y="188"/>
                </a:cubicBezTo>
                <a:cubicBezTo>
                  <a:pt x="378" y="218"/>
                  <a:pt x="378" y="266"/>
                  <a:pt x="408" y="296"/>
                </a:cubicBezTo>
                <a:cubicBezTo>
                  <a:pt x="438" y="325"/>
                  <a:pt x="486" y="325"/>
                  <a:pt x="515" y="296"/>
                </a:cubicBezTo>
                <a:cubicBezTo>
                  <a:pt x="526" y="285"/>
                  <a:pt x="526" y="285"/>
                  <a:pt x="526" y="285"/>
                </a:cubicBezTo>
                <a:cubicBezTo>
                  <a:pt x="554" y="257"/>
                  <a:pt x="572" y="264"/>
                  <a:pt x="591" y="283"/>
                </a:cubicBezTo>
                <a:cubicBezTo>
                  <a:pt x="761" y="452"/>
                  <a:pt x="761" y="452"/>
                  <a:pt x="761" y="452"/>
                </a:cubicBezTo>
                <a:cubicBezTo>
                  <a:pt x="771" y="462"/>
                  <a:pt x="771" y="478"/>
                  <a:pt x="761" y="488"/>
                </a:cubicBezTo>
                <a:cubicBezTo>
                  <a:pt x="751" y="498"/>
                  <a:pt x="735" y="498"/>
                  <a:pt x="726" y="488"/>
                </a:cubicBezTo>
                <a:cubicBezTo>
                  <a:pt x="657" y="420"/>
                  <a:pt x="657" y="420"/>
                  <a:pt x="657" y="420"/>
                </a:cubicBezTo>
                <a:cubicBezTo>
                  <a:pt x="647" y="410"/>
                  <a:pt x="631" y="410"/>
                  <a:pt x="621" y="420"/>
                </a:cubicBezTo>
                <a:cubicBezTo>
                  <a:pt x="616" y="424"/>
                  <a:pt x="614" y="431"/>
                  <a:pt x="614" y="437"/>
                </a:cubicBezTo>
                <a:cubicBezTo>
                  <a:pt x="614" y="444"/>
                  <a:pt x="616" y="450"/>
                  <a:pt x="621" y="455"/>
                </a:cubicBezTo>
                <a:cubicBezTo>
                  <a:pt x="690" y="524"/>
                  <a:pt x="690" y="524"/>
                  <a:pt x="690" y="524"/>
                </a:cubicBezTo>
                <a:cubicBezTo>
                  <a:pt x="690" y="524"/>
                  <a:pt x="690" y="524"/>
                  <a:pt x="690" y="524"/>
                </a:cubicBezTo>
                <a:cubicBezTo>
                  <a:pt x="708" y="542"/>
                  <a:pt x="708" y="542"/>
                  <a:pt x="708" y="542"/>
                </a:cubicBezTo>
                <a:cubicBezTo>
                  <a:pt x="717" y="552"/>
                  <a:pt x="717" y="568"/>
                  <a:pt x="708" y="578"/>
                </a:cubicBezTo>
                <a:cubicBezTo>
                  <a:pt x="698" y="587"/>
                  <a:pt x="682" y="587"/>
                  <a:pt x="672" y="578"/>
                </a:cubicBezTo>
                <a:cubicBezTo>
                  <a:pt x="654" y="560"/>
                  <a:pt x="654" y="560"/>
                  <a:pt x="654" y="560"/>
                </a:cubicBezTo>
                <a:cubicBezTo>
                  <a:pt x="654" y="560"/>
                  <a:pt x="654" y="560"/>
                  <a:pt x="654" y="560"/>
                </a:cubicBezTo>
                <a:cubicBezTo>
                  <a:pt x="632" y="538"/>
                  <a:pt x="632" y="538"/>
                  <a:pt x="632" y="538"/>
                </a:cubicBezTo>
                <a:cubicBezTo>
                  <a:pt x="593" y="499"/>
                  <a:pt x="593" y="499"/>
                  <a:pt x="593" y="499"/>
                </a:cubicBezTo>
                <a:cubicBezTo>
                  <a:pt x="590" y="496"/>
                  <a:pt x="588" y="494"/>
                  <a:pt x="584" y="493"/>
                </a:cubicBezTo>
                <a:cubicBezTo>
                  <a:pt x="581" y="492"/>
                  <a:pt x="578" y="491"/>
                  <a:pt x="575" y="491"/>
                </a:cubicBezTo>
                <a:cubicBezTo>
                  <a:pt x="569" y="491"/>
                  <a:pt x="562" y="494"/>
                  <a:pt x="557" y="499"/>
                </a:cubicBezTo>
                <a:cubicBezTo>
                  <a:pt x="547" y="509"/>
                  <a:pt x="547" y="525"/>
                  <a:pt x="557" y="534"/>
                </a:cubicBezTo>
                <a:cubicBezTo>
                  <a:pt x="618" y="596"/>
                  <a:pt x="618" y="596"/>
                  <a:pt x="618" y="596"/>
                </a:cubicBezTo>
                <a:cubicBezTo>
                  <a:pt x="628" y="605"/>
                  <a:pt x="628" y="621"/>
                  <a:pt x="618" y="631"/>
                </a:cubicBezTo>
                <a:cubicBezTo>
                  <a:pt x="613" y="636"/>
                  <a:pt x="607" y="639"/>
                  <a:pt x="600" y="639"/>
                </a:cubicBezTo>
                <a:cubicBezTo>
                  <a:pt x="600" y="639"/>
                  <a:pt x="600" y="639"/>
                  <a:pt x="600" y="639"/>
                </a:cubicBezTo>
                <a:cubicBezTo>
                  <a:pt x="594" y="639"/>
                  <a:pt x="587" y="636"/>
                  <a:pt x="582" y="631"/>
                </a:cubicBezTo>
                <a:cubicBezTo>
                  <a:pt x="568" y="617"/>
                  <a:pt x="568" y="617"/>
                  <a:pt x="568" y="617"/>
                </a:cubicBezTo>
                <a:cubicBezTo>
                  <a:pt x="568" y="617"/>
                  <a:pt x="568" y="617"/>
                  <a:pt x="568" y="617"/>
                </a:cubicBezTo>
                <a:cubicBezTo>
                  <a:pt x="551" y="599"/>
                  <a:pt x="551" y="599"/>
                  <a:pt x="551" y="599"/>
                </a:cubicBezTo>
                <a:cubicBezTo>
                  <a:pt x="550" y="599"/>
                  <a:pt x="550" y="599"/>
                  <a:pt x="550" y="599"/>
                </a:cubicBezTo>
                <a:cubicBezTo>
                  <a:pt x="547" y="596"/>
                  <a:pt x="547" y="596"/>
                  <a:pt x="547" y="596"/>
                </a:cubicBezTo>
                <a:cubicBezTo>
                  <a:pt x="537" y="586"/>
                  <a:pt x="521" y="586"/>
                  <a:pt x="511" y="596"/>
                </a:cubicBezTo>
                <a:cubicBezTo>
                  <a:pt x="501" y="605"/>
                  <a:pt x="501" y="621"/>
                  <a:pt x="511" y="631"/>
                </a:cubicBezTo>
                <a:cubicBezTo>
                  <a:pt x="515" y="635"/>
                  <a:pt x="515" y="635"/>
                  <a:pt x="515" y="635"/>
                </a:cubicBezTo>
                <a:cubicBezTo>
                  <a:pt x="532" y="653"/>
                  <a:pt x="532" y="653"/>
                  <a:pt x="532" y="653"/>
                </a:cubicBezTo>
                <a:cubicBezTo>
                  <a:pt x="537" y="658"/>
                  <a:pt x="540" y="664"/>
                  <a:pt x="540" y="671"/>
                </a:cubicBezTo>
                <a:cubicBezTo>
                  <a:pt x="540" y="677"/>
                  <a:pt x="537" y="684"/>
                  <a:pt x="532" y="688"/>
                </a:cubicBezTo>
                <a:cubicBezTo>
                  <a:pt x="523" y="698"/>
                  <a:pt x="506" y="698"/>
                  <a:pt x="497" y="689"/>
                </a:cubicBezTo>
                <a:cubicBezTo>
                  <a:pt x="496" y="688"/>
                  <a:pt x="496" y="688"/>
                  <a:pt x="496" y="688"/>
                </a:cubicBezTo>
                <a:cubicBezTo>
                  <a:pt x="502" y="677"/>
                  <a:pt x="505" y="665"/>
                  <a:pt x="505" y="653"/>
                </a:cubicBezTo>
                <a:cubicBezTo>
                  <a:pt x="505" y="633"/>
                  <a:pt x="497" y="614"/>
                  <a:pt x="483" y="599"/>
                </a:cubicBezTo>
                <a:cubicBezTo>
                  <a:pt x="470" y="587"/>
                  <a:pt x="454" y="581"/>
                  <a:pt x="437" y="579"/>
                </a:cubicBezTo>
                <a:cubicBezTo>
                  <a:pt x="437" y="579"/>
                  <a:pt x="437" y="578"/>
                  <a:pt x="437" y="578"/>
                </a:cubicBezTo>
                <a:cubicBezTo>
                  <a:pt x="437" y="557"/>
                  <a:pt x="429" y="538"/>
                  <a:pt x="415" y="524"/>
                </a:cubicBezTo>
                <a:cubicBezTo>
                  <a:pt x="402" y="511"/>
                  <a:pt x="384" y="504"/>
                  <a:pt x="365" y="503"/>
                </a:cubicBezTo>
                <a:cubicBezTo>
                  <a:pt x="364" y="485"/>
                  <a:pt x="358" y="466"/>
                  <a:pt x="344" y="452"/>
                </a:cubicBezTo>
                <a:cubicBezTo>
                  <a:pt x="330" y="439"/>
                  <a:pt x="312" y="433"/>
                  <a:pt x="294" y="432"/>
                </a:cubicBezTo>
                <a:cubicBezTo>
                  <a:pt x="293" y="413"/>
                  <a:pt x="286" y="395"/>
                  <a:pt x="272" y="381"/>
                </a:cubicBezTo>
                <a:cubicBezTo>
                  <a:pt x="243" y="352"/>
                  <a:pt x="194" y="352"/>
                  <a:pt x="165" y="381"/>
                </a:cubicBezTo>
                <a:cubicBezTo>
                  <a:pt x="164" y="382"/>
                  <a:pt x="164" y="382"/>
                  <a:pt x="164" y="382"/>
                </a:cubicBezTo>
                <a:cubicBezTo>
                  <a:pt x="46" y="264"/>
                  <a:pt x="46" y="264"/>
                  <a:pt x="46" y="264"/>
                </a:cubicBezTo>
                <a:cubicBezTo>
                  <a:pt x="36" y="254"/>
                  <a:pt x="20" y="254"/>
                  <a:pt x="10" y="264"/>
                </a:cubicBezTo>
                <a:cubicBezTo>
                  <a:pt x="0" y="274"/>
                  <a:pt x="0" y="290"/>
                  <a:pt x="10" y="300"/>
                </a:cubicBezTo>
                <a:cubicBezTo>
                  <a:pt x="128" y="418"/>
                  <a:pt x="128" y="418"/>
                  <a:pt x="128" y="418"/>
                </a:cubicBezTo>
                <a:cubicBezTo>
                  <a:pt x="114" y="432"/>
                  <a:pt x="107" y="451"/>
                  <a:pt x="107" y="470"/>
                </a:cubicBezTo>
                <a:cubicBezTo>
                  <a:pt x="107" y="491"/>
                  <a:pt x="115" y="510"/>
                  <a:pt x="129" y="524"/>
                </a:cubicBezTo>
                <a:cubicBezTo>
                  <a:pt x="139" y="534"/>
                  <a:pt x="151" y="540"/>
                  <a:pt x="164" y="543"/>
                </a:cubicBezTo>
                <a:cubicBezTo>
                  <a:pt x="158" y="568"/>
                  <a:pt x="164" y="594"/>
                  <a:pt x="183" y="613"/>
                </a:cubicBezTo>
                <a:cubicBezTo>
                  <a:pt x="197" y="628"/>
                  <a:pt x="216" y="636"/>
                  <a:pt x="236" y="636"/>
                </a:cubicBezTo>
                <a:cubicBezTo>
                  <a:pt x="242" y="636"/>
                  <a:pt x="248" y="635"/>
                  <a:pt x="254" y="633"/>
                </a:cubicBezTo>
                <a:cubicBezTo>
                  <a:pt x="257" y="646"/>
                  <a:pt x="262" y="657"/>
                  <a:pt x="272" y="667"/>
                </a:cubicBezTo>
                <a:cubicBezTo>
                  <a:pt x="286" y="681"/>
                  <a:pt x="305" y="689"/>
                  <a:pt x="326" y="689"/>
                </a:cubicBezTo>
                <a:cubicBezTo>
                  <a:pt x="330" y="689"/>
                  <a:pt x="335" y="689"/>
                  <a:pt x="339" y="688"/>
                </a:cubicBezTo>
                <a:cubicBezTo>
                  <a:pt x="342" y="701"/>
                  <a:pt x="348" y="714"/>
                  <a:pt x="358" y="724"/>
                </a:cubicBezTo>
                <a:cubicBezTo>
                  <a:pt x="372" y="739"/>
                  <a:pt x="391" y="746"/>
                  <a:pt x="412" y="746"/>
                </a:cubicBezTo>
                <a:cubicBezTo>
                  <a:pt x="431" y="746"/>
                  <a:pt x="449" y="739"/>
                  <a:pt x="463" y="726"/>
                </a:cubicBezTo>
                <a:cubicBezTo>
                  <a:pt x="478" y="739"/>
                  <a:pt x="496" y="746"/>
                  <a:pt x="514" y="746"/>
                </a:cubicBezTo>
                <a:cubicBezTo>
                  <a:pt x="534" y="746"/>
                  <a:pt x="553" y="739"/>
                  <a:pt x="568" y="724"/>
                </a:cubicBezTo>
                <a:cubicBezTo>
                  <a:pt x="578" y="714"/>
                  <a:pt x="585" y="702"/>
                  <a:pt x="588" y="688"/>
                </a:cubicBezTo>
                <a:cubicBezTo>
                  <a:pt x="592" y="689"/>
                  <a:pt x="596" y="689"/>
                  <a:pt x="600" y="689"/>
                </a:cubicBezTo>
                <a:cubicBezTo>
                  <a:pt x="600" y="689"/>
                  <a:pt x="600" y="689"/>
                  <a:pt x="600" y="689"/>
                </a:cubicBezTo>
                <a:cubicBezTo>
                  <a:pt x="621" y="689"/>
                  <a:pt x="640" y="681"/>
                  <a:pt x="654" y="667"/>
                </a:cubicBezTo>
                <a:cubicBezTo>
                  <a:pt x="663" y="658"/>
                  <a:pt x="670" y="646"/>
                  <a:pt x="673" y="634"/>
                </a:cubicBezTo>
                <a:cubicBezTo>
                  <a:pt x="678" y="635"/>
                  <a:pt x="684" y="636"/>
                  <a:pt x="690" y="636"/>
                </a:cubicBezTo>
                <a:cubicBezTo>
                  <a:pt x="690" y="636"/>
                  <a:pt x="690" y="636"/>
                  <a:pt x="690" y="636"/>
                </a:cubicBezTo>
                <a:cubicBezTo>
                  <a:pt x="710" y="636"/>
                  <a:pt x="729" y="628"/>
                  <a:pt x="743" y="613"/>
                </a:cubicBezTo>
                <a:cubicBezTo>
                  <a:pt x="763" y="594"/>
                  <a:pt x="768" y="567"/>
                  <a:pt x="762" y="542"/>
                </a:cubicBezTo>
                <a:cubicBezTo>
                  <a:pt x="775" y="539"/>
                  <a:pt x="787" y="534"/>
                  <a:pt x="797" y="524"/>
                </a:cubicBezTo>
                <a:cubicBezTo>
                  <a:pt x="826" y="495"/>
                  <a:pt x="826" y="448"/>
                  <a:pt x="798" y="418"/>
                </a:cubicBezTo>
                <a:cubicBezTo>
                  <a:pt x="946" y="270"/>
                  <a:pt x="946" y="270"/>
                  <a:pt x="946" y="270"/>
                </a:cubicBezTo>
                <a:cubicBezTo>
                  <a:pt x="955" y="260"/>
                  <a:pt x="955" y="244"/>
                  <a:pt x="946" y="235"/>
                </a:cubicBezTo>
                <a:close/>
                <a:moveTo>
                  <a:pt x="165" y="452"/>
                </a:moveTo>
                <a:cubicBezTo>
                  <a:pt x="201" y="417"/>
                  <a:pt x="201" y="417"/>
                  <a:pt x="201" y="417"/>
                </a:cubicBezTo>
                <a:cubicBezTo>
                  <a:pt x="205" y="412"/>
                  <a:pt x="212" y="409"/>
                  <a:pt x="218" y="409"/>
                </a:cubicBezTo>
                <a:cubicBezTo>
                  <a:pt x="225" y="409"/>
                  <a:pt x="232" y="412"/>
                  <a:pt x="236" y="417"/>
                </a:cubicBezTo>
                <a:cubicBezTo>
                  <a:pt x="241" y="421"/>
                  <a:pt x="244" y="428"/>
                  <a:pt x="244" y="435"/>
                </a:cubicBezTo>
                <a:cubicBezTo>
                  <a:pt x="244" y="441"/>
                  <a:pt x="241" y="448"/>
                  <a:pt x="236" y="452"/>
                </a:cubicBezTo>
                <a:cubicBezTo>
                  <a:pt x="217" y="472"/>
                  <a:pt x="217" y="472"/>
                  <a:pt x="217" y="472"/>
                </a:cubicBezTo>
                <a:cubicBezTo>
                  <a:pt x="200" y="488"/>
                  <a:pt x="200" y="488"/>
                  <a:pt x="200" y="488"/>
                </a:cubicBezTo>
                <a:cubicBezTo>
                  <a:pt x="191" y="498"/>
                  <a:pt x="174" y="498"/>
                  <a:pt x="165" y="488"/>
                </a:cubicBezTo>
                <a:cubicBezTo>
                  <a:pt x="160" y="483"/>
                  <a:pt x="157" y="477"/>
                  <a:pt x="157" y="470"/>
                </a:cubicBezTo>
                <a:cubicBezTo>
                  <a:pt x="157" y="464"/>
                  <a:pt x="160" y="457"/>
                  <a:pt x="165" y="452"/>
                </a:cubicBezTo>
                <a:close/>
                <a:moveTo>
                  <a:pt x="218" y="578"/>
                </a:moveTo>
                <a:cubicBezTo>
                  <a:pt x="209" y="568"/>
                  <a:pt x="209" y="552"/>
                  <a:pt x="218" y="542"/>
                </a:cubicBezTo>
                <a:cubicBezTo>
                  <a:pt x="236" y="524"/>
                  <a:pt x="236" y="524"/>
                  <a:pt x="236" y="524"/>
                </a:cubicBezTo>
                <a:cubicBezTo>
                  <a:pt x="236" y="524"/>
                  <a:pt x="236" y="524"/>
                  <a:pt x="236" y="524"/>
                </a:cubicBezTo>
                <a:cubicBezTo>
                  <a:pt x="259" y="502"/>
                  <a:pt x="259" y="502"/>
                  <a:pt x="259" y="502"/>
                </a:cubicBezTo>
                <a:cubicBezTo>
                  <a:pt x="272" y="488"/>
                  <a:pt x="272" y="488"/>
                  <a:pt x="272" y="488"/>
                </a:cubicBezTo>
                <a:cubicBezTo>
                  <a:pt x="277" y="483"/>
                  <a:pt x="283" y="481"/>
                  <a:pt x="290" y="481"/>
                </a:cubicBezTo>
                <a:cubicBezTo>
                  <a:pt x="297" y="481"/>
                  <a:pt x="303" y="483"/>
                  <a:pt x="308" y="488"/>
                </a:cubicBezTo>
                <a:cubicBezTo>
                  <a:pt x="318" y="498"/>
                  <a:pt x="318" y="514"/>
                  <a:pt x="308" y="524"/>
                </a:cubicBezTo>
                <a:cubicBezTo>
                  <a:pt x="297" y="535"/>
                  <a:pt x="297" y="535"/>
                  <a:pt x="297" y="535"/>
                </a:cubicBezTo>
                <a:cubicBezTo>
                  <a:pt x="272" y="560"/>
                  <a:pt x="272" y="560"/>
                  <a:pt x="272" y="560"/>
                </a:cubicBezTo>
                <a:cubicBezTo>
                  <a:pt x="272" y="560"/>
                  <a:pt x="272" y="560"/>
                  <a:pt x="272" y="560"/>
                </a:cubicBezTo>
                <a:cubicBezTo>
                  <a:pt x="254" y="578"/>
                  <a:pt x="254" y="578"/>
                  <a:pt x="254" y="578"/>
                </a:cubicBezTo>
                <a:cubicBezTo>
                  <a:pt x="245" y="587"/>
                  <a:pt x="228" y="587"/>
                  <a:pt x="218" y="578"/>
                </a:cubicBezTo>
                <a:close/>
                <a:moveTo>
                  <a:pt x="308" y="631"/>
                </a:moveTo>
                <a:cubicBezTo>
                  <a:pt x="298" y="621"/>
                  <a:pt x="298" y="606"/>
                  <a:pt x="308" y="596"/>
                </a:cubicBezTo>
                <a:cubicBezTo>
                  <a:pt x="344" y="560"/>
                  <a:pt x="344" y="560"/>
                  <a:pt x="344" y="560"/>
                </a:cubicBezTo>
                <a:cubicBezTo>
                  <a:pt x="348" y="555"/>
                  <a:pt x="355" y="552"/>
                  <a:pt x="362" y="552"/>
                </a:cubicBezTo>
                <a:cubicBezTo>
                  <a:pt x="368" y="552"/>
                  <a:pt x="375" y="555"/>
                  <a:pt x="379" y="560"/>
                </a:cubicBezTo>
                <a:cubicBezTo>
                  <a:pt x="384" y="564"/>
                  <a:pt x="387" y="571"/>
                  <a:pt x="387" y="578"/>
                </a:cubicBezTo>
                <a:cubicBezTo>
                  <a:pt x="387" y="584"/>
                  <a:pt x="384" y="591"/>
                  <a:pt x="379" y="596"/>
                </a:cubicBezTo>
                <a:cubicBezTo>
                  <a:pt x="376" y="599"/>
                  <a:pt x="376" y="599"/>
                  <a:pt x="376" y="599"/>
                </a:cubicBezTo>
                <a:cubicBezTo>
                  <a:pt x="376" y="599"/>
                  <a:pt x="375" y="599"/>
                  <a:pt x="375" y="599"/>
                </a:cubicBezTo>
                <a:cubicBezTo>
                  <a:pt x="358" y="617"/>
                  <a:pt x="358" y="617"/>
                  <a:pt x="358" y="617"/>
                </a:cubicBezTo>
                <a:cubicBezTo>
                  <a:pt x="358" y="617"/>
                  <a:pt x="358" y="617"/>
                  <a:pt x="358" y="617"/>
                </a:cubicBezTo>
                <a:cubicBezTo>
                  <a:pt x="344" y="631"/>
                  <a:pt x="344" y="631"/>
                  <a:pt x="344" y="631"/>
                </a:cubicBezTo>
                <a:cubicBezTo>
                  <a:pt x="334" y="641"/>
                  <a:pt x="317" y="641"/>
                  <a:pt x="308" y="631"/>
                </a:cubicBezTo>
                <a:close/>
                <a:moveTo>
                  <a:pt x="429" y="689"/>
                </a:moveTo>
                <a:cubicBezTo>
                  <a:pt x="420" y="698"/>
                  <a:pt x="403" y="698"/>
                  <a:pt x="394" y="689"/>
                </a:cubicBezTo>
                <a:cubicBezTo>
                  <a:pt x="384" y="679"/>
                  <a:pt x="384" y="663"/>
                  <a:pt x="394" y="653"/>
                </a:cubicBezTo>
                <a:cubicBezTo>
                  <a:pt x="401" y="646"/>
                  <a:pt x="401" y="646"/>
                  <a:pt x="401" y="646"/>
                </a:cubicBezTo>
                <a:cubicBezTo>
                  <a:pt x="411" y="635"/>
                  <a:pt x="411" y="635"/>
                  <a:pt x="411" y="635"/>
                </a:cubicBezTo>
                <a:cubicBezTo>
                  <a:pt x="416" y="630"/>
                  <a:pt x="422" y="628"/>
                  <a:pt x="429" y="628"/>
                </a:cubicBezTo>
                <a:cubicBezTo>
                  <a:pt x="436" y="628"/>
                  <a:pt x="442" y="630"/>
                  <a:pt x="447" y="635"/>
                </a:cubicBezTo>
                <a:cubicBezTo>
                  <a:pt x="452" y="640"/>
                  <a:pt x="454" y="646"/>
                  <a:pt x="454" y="653"/>
                </a:cubicBezTo>
                <a:cubicBezTo>
                  <a:pt x="454" y="660"/>
                  <a:pt x="452" y="666"/>
                  <a:pt x="447" y="671"/>
                </a:cubicBezTo>
                <a:lnTo>
                  <a:pt x="429" y="68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00DEA5"/>
                </a:solidFill>
              </a:rPr>
              <a:t>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44097" y="5293315"/>
            <a:ext cx="7416824" cy="765037"/>
            <a:chOff x="957952" y="5147078"/>
            <a:chExt cx="7416824" cy="765037"/>
          </a:xfrm>
        </p:grpSpPr>
        <p:sp>
          <p:nvSpPr>
            <p:cNvPr id="24" name="Rounded Rectangle 23"/>
            <p:cNvSpPr/>
            <p:nvPr/>
          </p:nvSpPr>
          <p:spPr>
            <a:xfrm>
              <a:off x="957952" y="5147078"/>
              <a:ext cx="7416824" cy="765037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  <a:defRPr/>
              </a:pPr>
              <a:r>
                <a:rPr lang="en-GB" b="1" dirty="0">
                  <a:solidFill>
                    <a:srgbClr val="FFFFFF"/>
                  </a:solidFill>
                  <a:latin typeface="Calibri" panose="020F0502020204030204" pitchFamily="34" charset="0"/>
                  <a:ea typeface="Rubik Light" charset="0"/>
                  <a:cs typeface="Rubik Light"/>
                </a:rPr>
                <a:t>Our mission is to help our clients  decode the future </a:t>
              </a:r>
            </a:p>
            <a:p>
              <a:pPr algn="ctr">
                <a:lnSpc>
                  <a:spcPts val="1600"/>
                </a:lnSpc>
                <a:defRPr/>
              </a:pPr>
              <a:r>
                <a:rPr lang="en-GB" b="1" dirty="0">
                  <a:solidFill>
                    <a:srgbClr val="2F283C">
                      <a:lumMod val="90000"/>
                      <a:lumOff val="10000"/>
                    </a:srgbClr>
                  </a:solidFill>
                  <a:latin typeface="Calibri" panose="020F0502020204030204" pitchFamily="34" charset="0"/>
                  <a:ea typeface="Rubik Light" charset="0"/>
                  <a:cs typeface="Rubik Light"/>
                </a:rPr>
                <a:t>to be more successful and innovative</a:t>
              </a:r>
              <a:endParaRPr lang="en-GB" dirty="0">
                <a:solidFill>
                  <a:srgbClr val="2F283C">
                    <a:lumMod val="90000"/>
                    <a:lumOff val="1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 rot="5400000">
              <a:off x="1282180" y="5370743"/>
              <a:ext cx="576066" cy="333132"/>
            </a:xfrm>
            <a:prstGeom prst="triangl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2E293D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Isosceles Triangle 25"/>
            <p:cNvSpPr/>
            <p:nvPr/>
          </p:nvSpPr>
          <p:spPr>
            <a:xfrm rot="16200000">
              <a:off x="7474869" y="5370743"/>
              <a:ext cx="576066" cy="333132"/>
            </a:xfrm>
            <a:prstGeom prst="triangl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2E293D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 rot="5400000">
              <a:off x="1115614" y="5370743"/>
              <a:ext cx="576066" cy="333132"/>
            </a:xfrm>
            <a:prstGeom prst="triangl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2E293D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 rot="16200000">
              <a:off x="7640999" y="5370743"/>
              <a:ext cx="576066" cy="333132"/>
            </a:xfrm>
            <a:prstGeom prst="triangl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2E293D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2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7" name="bk object 16"/>
          <p:cNvGrpSpPr>
            <a:grpSpLocks/>
          </p:cNvGrpSpPr>
          <p:nvPr/>
        </p:nvGrpSpPr>
        <p:grpSpPr bwMode="auto">
          <a:xfrm>
            <a:off x="1322" y="829770"/>
            <a:ext cx="5602288" cy="5321300"/>
            <a:chOff x="146" y="588"/>
            <a:chExt cx="3529" cy="3352"/>
          </a:xfrm>
        </p:grpSpPr>
        <p:pic>
          <p:nvPicPr>
            <p:cNvPr id="30762" name="bk object 16"/>
            <p:cNvPicPr>
              <a:picLocks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" y="588"/>
              <a:ext cx="3529" cy="3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3" name="Text Box 8"/>
            <p:cNvSpPr txBox="1">
              <a:spLocks noChangeArrowheads="1"/>
            </p:cNvSpPr>
            <p:nvPr/>
          </p:nvSpPr>
          <p:spPr bwMode="auto">
            <a:xfrm>
              <a:off x="149" y="591"/>
              <a:ext cx="3524" cy="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1" name="Content Placeholder 25"/>
          <p:cNvSpPr txBox="1">
            <a:spLocks/>
          </p:cNvSpPr>
          <p:nvPr/>
        </p:nvSpPr>
        <p:spPr bwMode="auto">
          <a:xfrm>
            <a:off x="5376231" y="758825"/>
            <a:ext cx="3767771" cy="5461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lIns="251999" tIns="0" rIns="251999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Aft>
                <a:spcPct val="0"/>
              </a:spcAft>
              <a:buFont typeface="Arial" charset="0"/>
              <a:buNone/>
            </a:pPr>
            <a:endParaRPr lang="en-US" sz="1400" dirty="0">
              <a:solidFill>
                <a:srgbClr val="2F283C"/>
              </a:solidFill>
              <a:latin typeface="Calibri" panose="020F0502020204030204" pitchFamily="34" charset="0"/>
              <a:cs typeface="Rubik Light" charset="0"/>
            </a:endParaRPr>
          </a:p>
        </p:txBody>
      </p:sp>
      <p:graphicFrame>
        <p:nvGraphicFramePr>
          <p:cNvPr id="30721" name="Object 4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2" name="Text Placeholder 14"/>
          <p:cNvSpPr>
            <a:spLocks noGrp="1"/>
          </p:cNvSpPr>
          <p:nvPr>
            <p:ph type="body" sz="quarter" idx="12"/>
          </p:nvPr>
        </p:nvSpPr>
        <p:spPr bwMode="auto">
          <a:xfrm>
            <a:off x="2" y="4"/>
            <a:ext cx="7731125" cy="758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panose="020F0502020204030204" pitchFamily="34" charset="0"/>
                <a:ea typeface="ＭＳ Ｐゴシック" charset="0"/>
              </a:rPr>
              <a:t>A unique view of your value chain</a:t>
            </a:r>
            <a:endParaRPr lang="en-US" dirty="0"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30723" name="Text Placeholder 15"/>
          <p:cNvSpPr>
            <a:spLocks noGrp="1"/>
          </p:cNvSpPr>
          <p:nvPr>
            <p:ph type="body" sz="quarter" idx="13"/>
          </p:nvPr>
        </p:nvSpPr>
        <p:spPr bwMode="auto">
          <a:xfrm>
            <a:off x="0" y="6219829"/>
            <a:ext cx="6248400" cy="63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84975" y="122242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F24E2C7-0A01-F447-8B21-75920E091C7E}" type="slidenum">
              <a:rPr lang="en-GB" sz="1200" smtClean="0">
                <a:solidFill>
                  <a:srgbClr val="FFFFFF"/>
                </a:solidFill>
                <a:latin typeface="Calibri" panose="020F0502020204030204" pitchFamily="34" charset="0"/>
                <a:cs typeface="Rubik Light" charset="0"/>
              </a:rPr>
              <a:pPr algn="r" eaLnBrk="1" hangingPunct="1"/>
              <a:t>22</a:t>
            </a:fld>
            <a:endParaRPr lang="en-GB" sz="1200" dirty="0">
              <a:solidFill>
                <a:srgbClr val="FFFFFF"/>
              </a:solidFill>
              <a:latin typeface="Calibri" panose="020F0502020204030204" pitchFamily="34" charset="0"/>
              <a:cs typeface="Rubik Light" charset="0"/>
            </a:endParaRPr>
          </a:p>
        </p:txBody>
      </p:sp>
      <p:sp>
        <p:nvSpPr>
          <p:cNvPr id="30728" name="object 2"/>
          <p:cNvSpPr txBox="1">
            <a:spLocks noChangeArrowheads="1"/>
          </p:cNvSpPr>
          <p:nvPr/>
        </p:nvSpPr>
        <p:spPr bwMode="auto">
          <a:xfrm>
            <a:off x="1932788" y="1464774"/>
            <a:ext cx="16716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34485E"/>
                </a:solidFill>
                <a:latin typeface="Calibri" panose="020F0502020204030204" pitchFamily="34" charset="0"/>
                <a:cs typeface="Rubik Medium" charset="0"/>
              </a:rPr>
              <a:t>TECHNOLOGY</a:t>
            </a:r>
            <a:endParaRPr lang="en-US" sz="1400" b="1" dirty="0">
              <a:solidFill>
                <a:srgbClr val="000000"/>
              </a:solidFill>
              <a:latin typeface="Calibri" panose="020F0502020204030204" pitchFamily="34" charset="0"/>
              <a:cs typeface="Rubik Medium" charset="0"/>
            </a:endParaRPr>
          </a:p>
        </p:txBody>
      </p:sp>
      <p:sp>
        <p:nvSpPr>
          <p:cNvPr id="30729" name="object 3"/>
          <p:cNvSpPr txBox="1">
            <a:spLocks noChangeArrowheads="1"/>
          </p:cNvSpPr>
          <p:nvPr/>
        </p:nvSpPr>
        <p:spPr bwMode="auto">
          <a:xfrm>
            <a:off x="1925747" y="1925424"/>
            <a:ext cx="17399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127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Rubik Medium" charset="0"/>
            </a:endParaRPr>
          </a:p>
        </p:txBody>
      </p:sp>
      <p:sp>
        <p:nvSpPr>
          <p:cNvPr id="30730" name="object 4"/>
          <p:cNvSpPr txBox="1">
            <a:spLocks noChangeArrowheads="1"/>
          </p:cNvSpPr>
          <p:nvPr/>
        </p:nvSpPr>
        <p:spPr bwMode="auto">
          <a:xfrm>
            <a:off x="456413" y="2869708"/>
            <a:ext cx="12874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34485E"/>
                </a:solidFill>
                <a:latin typeface="Calibri" panose="020F0502020204030204" pitchFamily="34" charset="0"/>
                <a:cs typeface="Rubik Medium" charset="0"/>
              </a:rPr>
              <a:t>FINANCIAL SERVICES</a:t>
            </a:r>
            <a:endParaRPr lang="en-US" sz="1400" b="1" dirty="0">
              <a:solidFill>
                <a:srgbClr val="000000"/>
              </a:solidFill>
              <a:latin typeface="Calibri" panose="020F0502020204030204" pitchFamily="34" charset="0"/>
              <a:cs typeface="Rubik Medium" charset="0"/>
            </a:endParaRPr>
          </a:p>
        </p:txBody>
      </p:sp>
      <p:sp>
        <p:nvSpPr>
          <p:cNvPr id="30731" name="object 5"/>
          <p:cNvSpPr txBox="1">
            <a:spLocks noChangeArrowheads="1"/>
          </p:cNvSpPr>
          <p:nvPr/>
        </p:nvSpPr>
        <p:spPr bwMode="auto">
          <a:xfrm>
            <a:off x="2055027" y="4930283"/>
            <a:ext cx="14335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34485E"/>
                </a:solidFill>
                <a:latin typeface="Calibri" panose="020F0502020204030204" pitchFamily="34" charset="0"/>
                <a:cs typeface="Rubik Medium" charset="0"/>
              </a:rPr>
              <a:t>HEALTHCARE</a:t>
            </a:r>
            <a:endParaRPr lang="en-US" sz="1400" b="1" dirty="0">
              <a:solidFill>
                <a:srgbClr val="000000"/>
              </a:solidFill>
              <a:latin typeface="Calibri" panose="020F0502020204030204" pitchFamily="34" charset="0"/>
              <a:cs typeface="Rubik Medium" charset="0"/>
            </a:endParaRPr>
          </a:p>
        </p:txBody>
      </p:sp>
      <p:sp>
        <p:nvSpPr>
          <p:cNvPr id="30739" name="object 19"/>
          <p:cNvSpPr txBox="1">
            <a:spLocks noChangeArrowheads="1"/>
          </p:cNvSpPr>
          <p:nvPr/>
        </p:nvSpPr>
        <p:spPr bwMode="auto">
          <a:xfrm>
            <a:off x="3814726" y="2838262"/>
            <a:ext cx="114776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34485E"/>
                </a:solidFill>
                <a:latin typeface="Calibri" panose="020F0502020204030204" pitchFamily="34" charset="0"/>
                <a:cs typeface="Rubik Medium" charset="0"/>
              </a:rPr>
              <a:t>CONSUMER</a:t>
            </a:r>
            <a:endParaRPr lang="en-US" sz="1400" b="1" dirty="0">
              <a:solidFill>
                <a:srgbClr val="000000"/>
              </a:solidFill>
              <a:latin typeface="Calibri" panose="020F0502020204030204" pitchFamily="34" charset="0"/>
              <a:cs typeface="Rubik Medium" charset="0"/>
            </a:endParaRPr>
          </a:p>
        </p:txBody>
      </p:sp>
      <p:sp>
        <p:nvSpPr>
          <p:cNvPr id="30746" name="TextBox 1"/>
          <p:cNvSpPr txBox="1">
            <a:spLocks noChangeArrowheads="1"/>
          </p:cNvSpPr>
          <p:nvPr/>
        </p:nvSpPr>
        <p:spPr bwMode="auto">
          <a:xfrm>
            <a:off x="1527699" y="5119403"/>
            <a:ext cx="2576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 charset="0"/>
              </a:rPr>
              <a:t>4,000 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  <a:cs typeface="Rubik Light" charset="0"/>
              </a:rPr>
              <a:t>pharmaceuticals, </a:t>
            </a:r>
            <a:r>
              <a:rPr lang="en-GB" sz="12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 charset="0"/>
              </a:rPr>
              <a:t>biotech</a:t>
            </a:r>
            <a:br>
              <a:rPr lang="en-GB" sz="12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 charset="0"/>
              </a:rPr>
            </a:br>
            <a:r>
              <a:rPr lang="en-GB" sz="12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 charset="0"/>
              </a:rPr>
              <a:t>and 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  <a:cs typeface="Rubik Light" charset="0"/>
              </a:rPr>
              <a:t>medical devices organizations </a:t>
            </a:r>
          </a:p>
        </p:txBody>
      </p:sp>
      <p:sp>
        <p:nvSpPr>
          <p:cNvPr id="30752" name="AutoShape 34" descr="Image result for IBM logo transparent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0753" name="AutoShape 36" descr="Image result for IBM logo transparent background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0754" name="AutoShape 38" descr="Image result for IBM logo transparent background"/>
          <p:cNvSpPr>
            <a:spLocks noChangeAspect="1" noChangeArrowheads="1"/>
          </p:cNvSpPr>
          <p:nvPr/>
        </p:nvSpPr>
        <p:spPr bwMode="auto">
          <a:xfrm>
            <a:off x="33735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0755" name="object 3"/>
          <p:cNvSpPr txBox="1">
            <a:spLocks noChangeArrowheads="1"/>
          </p:cNvSpPr>
          <p:nvPr/>
        </p:nvSpPr>
        <p:spPr bwMode="auto">
          <a:xfrm>
            <a:off x="-4951413" y="1603379"/>
            <a:ext cx="17399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127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Rubik Medium" charset="0"/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4130608" y="3232481"/>
            <a:ext cx="626686" cy="870972"/>
            <a:chOff x="4388629" y="3121567"/>
            <a:chExt cx="644977" cy="896394"/>
          </a:xfrm>
        </p:grpSpPr>
        <p:sp>
          <p:nvSpPr>
            <p:cNvPr id="30733" name="object 7"/>
            <p:cNvSpPr>
              <a:spLocks noChangeArrowheads="1"/>
            </p:cNvSpPr>
            <p:nvPr/>
          </p:nvSpPr>
          <p:spPr bwMode="auto">
            <a:xfrm>
              <a:off x="4404697" y="3121567"/>
              <a:ext cx="612840" cy="138130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8" name="object 8"/>
            <p:cNvSpPr/>
            <p:nvPr/>
          </p:nvSpPr>
          <p:spPr>
            <a:xfrm>
              <a:off x="4388629" y="3807178"/>
              <a:ext cx="644977" cy="21078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pic>
        <p:nvPicPr>
          <p:cNvPr id="30875" name="Picture 155" descr="Image result for at and t logo transparen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15" y="2273902"/>
            <a:ext cx="445776" cy="2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9" name="Picture 159" descr="Image result for hewlett packard enterprise logo transparen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346" y="1672981"/>
            <a:ext cx="656249" cy="2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1" name="Picture 161" descr="Image result for microsoft logo transparen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85" y="1736946"/>
            <a:ext cx="738818" cy="27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5" name="Picture 165" descr="Image result for BT logo transparen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17" y="1839290"/>
            <a:ext cx="358375" cy="16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7" name="Picture 167" descr="Image result for ibm logo transparent backgroun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33" y="2328753"/>
            <a:ext cx="309787" cy="1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9" name="Picture 169" descr="Image result for oraclelogo transparent backgroun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261" y="2102169"/>
            <a:ext cx="484465" cy="6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1" name="Picture 171" descr="Image result for atos logo transparent backgroun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49" y="2170104"/>
            <a:ext cx="366714" cy="1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3" name="Picture 173" descr="Image result for cisco logo transparent backgrou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427" y="1672977"/>
            <a:ext cx="366341" cy="1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5" name="Picture 175" descr="Image result for vodafone logo transparent backgroun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33" y="1946757"/>
            <a:ext cx="395995" cy="28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7" name="Picture 177" descr="Image result for coca cola logo transparent backgroun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60" y="3401826"/>
            <a:ext cx="480178" cy="2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4" name="Picture 184" descr="Image result for heineken logo transparent backgroun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19" y="3627739"/>
            <a:ext cx="705057" cy="16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6" name="Picture 186" descr="Image result for mondelez logo transparent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54" y="4116027"/>
            <a:ext cx="752584" cy="22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8" name="Picture 188" descr="Image result for ikea  logo transparent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10" y="4415710"/>
            <a:ext cx="568019" cy="20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0" name="Picture 190" descr="Image result for zurich log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0" y="3365412"/>
            <a:ext cx="468188" cy="33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2" name="Picture 192" descr="Image result for saga logo transparent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0" y="3401828"/>
            <a:ext cx="679393" cy="3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4" name="Picture 194" descr="Image result for aviva logo transparent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02" y="3976068"/>
            <a:ext cx="620712" cy="14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6" name="Picture 196" descr="Image result for allianz logo transparent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02" y="4116031"/>
            <a:ext cx="749642" cy="56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50 Rectángulo"/>
          <p:cNvSpPr/>
          <p:nvPr/>
        </p:nvSpPr>
        <p:spPr>
          <a:xfrm>
            <a:off x="274411" y="904967"/>
            <a:ext cx="866939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pc="-10" dirty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  <a:cs typeface="Rubik Light" pitchFamily="2" charset="-79"/>
              </a:rPr>
              <a:t>We work with </a:t>
            </a:r>
            <a:r>
              <a:rPr lang="en-US" b="1" spc="-10" dirty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  <a:cs typeface="Rubik Light" pitchFamily="2" charset="-79"/>
              </a:rPr>
              <a:t>over 4,000 </a:t>
            </a:r>
            <a:r>
              <a:rPr lang="en-US" spc="-10" dirty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  <a:cs typeface="Rubik Light" pitchFamily="2" charset="-79"/>
              </a:rPr>
              <a:t>organizations worldwide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24524" y="828792"/>
            <a:ext cx="3174309" cy="1860551"/>
            <a:chOff x="5724524" y="879592"/>
            <a:chExt cx="3174309" cy="1860551"/>
          </a:xfrm>
        </p:grpSpPr>
        <p:sp>
          <p:nvSpPr>
            <p:cNvPr id="30726" name="Content Placeholder 25"/>
            <p:cNvSpPr txBox="1">
              <a:spLocks/>
            </p:cNvSpPr>
            <p:nvPr/>
          </p:nvSpPr>
          <p:spPr bwMode="auto">
            <a:xfrm>
              <a:off x="5825438" y="1213002"/>
              <a:ext cx="2972480" cy="11079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Aft>
                  <a:spcPct val="0"/>
                </a:spcAft>
                <a:buFont typeface="Arial" charset="0"/>
                <a:buNone/>
              </a:pPr>
              <a:r>
                <a:rPr lang="en-GB" sz="1800" dirty="0">
                  <a:solidFill>
                    <a:srgbClr val="C21383"/>
                  </a:solidFill>
                  <a:latin typeface="Calibri" panose="020F0502020204030204" pitchFamily="34" charset="0"/>
                  <a:cs typeface="Rubik Light" charset="0"/>
                </a:rPr>
                <a:t>“</a:t>
              </a:r>
              <a:r>
                <a:rPr lang="en-GB" altLang="ja-JP" sz="1800" dirty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The research </a:t>
              </a:r>
              <a: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GlobalData </a:t>
              </a:r>
              <a:b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</a:br>
              <a: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provides is </a:t>
              </a:r>
              <a:r>
                <a:rPr lang="en-GB" altLang="ja-JP" sz="1800" dirty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of </a:t>
              </a:r>
              <a: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significant </a:t>
              </a:r>
              <a:r>
                <a:rPr lang="en-GB" altLang="ja-JP" sz="1800" dirty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value, </a:t>
              </a:r>
              <a: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/>
              </a:r>
              <a:b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</a:br>
              <a: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and </a:t>
              </a:r>
              <a:r>
                <a:rPr lang="en-GB" altLang="ja-JP" sz="1800" dirty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is the key source </a:t>
              </a:r>
              <a: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of a </a:t>
              </a:r>
              <a:r>
                <a:rPr lang="en-GB" altLang="ja-JP" sz="1800" dirty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lot of </a:t>
              </a:r>
              <a: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/>
              </a:r>
              <a:b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</a:br>
              <a:r>
                <a:rPr lang="en-GB" altLang="ja-JP" sz="1800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market intelligence </a:t>
              </a:r>
              <a:r>
                <a:rPr lang="en-GB" altLang="ja-JP" sz="1800" dirty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for us</a:t>
              </a:r>
              <a:r>
                <a:rPr lang="en-GB" altLang="ja-JP" sz="1800" i="1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.</a:t>
              </a:r>
              <a:r>
                <a:rPr lang="en-GB" sz="1800" i="1" dirty="0" smtClean="0">
                  <a:solidFill>
                    <a:srgbClr val="C21383"/>
                  </a:solidFill>
                  <a:latin typeface="Calibri" panose="020F0502020204030204" pitchFamily="34" charset="0"/>
                  <a:cs typeface="Rubik" charset="0"/>
                </a:rPr>
                <a:t>”</a:t>
              </a:r>
              <a:endParaRPr lang="en-GB" altLang="ja-JP" sz="1800" dirty="0">
                <a:solidFill>
                  <a:srgbClr val="C21383"/>
                </a:solidFill>
                <a:latin typeface="Calibri" panose="020F0502020204030204" pitchFamily="34" charset="0"/>
                <a:cs typeface="Rubik Light" charset="0"/>
              </a:endParaRPr>
            </a:p>
          </p:txBody>
        </p:sp>
        <p:sp>
          <p:nvSpPr>
            <p:cNvPr id="51" name="Arc 50"/>
            <p:cNvSpPr/>
            <p:nvPr/>
          </p:nvSpPr>
          <p:spPr>
            <a:xfrm rot="5400000">
              <a:off x="6381403" y="222713"/>
              <a:ext cx="1860551" cy="3174309"/>
            </a:xfrm>
            <a:prstGeom prst="arc">
              <a:avLst>
                <a:gd name="adj1" fmla="val 19133399"/>
                <a:gd name="adj2" fmla="val 17330083"/>
              </a:avLst>
            </a:prstGeom>
            <a:ln>
              <a:solidFill>
                <a:schemeClr val="accent6"/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34047" y="2738949"/>
            <a:ext cx="3174309" cy="1489771"/>
            <a:chOff x="5734047" y="2817436"/>
            <a:chExt cx="3174309" cy="1489771"/>
          </a:xfrm>
        </p:grpSpPr>
        <p:sp>
          <p:nvSpPr>
            <p:cNvPr id="53" name="Content Placeholder 25"/>
            <p:cNvSpPr txBox="1">
              <a:spLocks/>
            </p:cNvSpPr>
            <p:nvPr/>
          </p:nvSpPr>
          <p:spPr bwMode="auto">
            <a:xfrm>
              <a:off x="5917291" y="3008323"/>
              <a:ext cx="2807820" cy="11079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Aft>
                  <a:spcPct val="0"/>
                </a:spcAft>
                <a:buFont typeface="Arial" charset="0"/>
                <a:buNone/>
              </a:pPr>
              <a:r>
                <a:rPr lang="en-US" sz="1800" dirty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“I’ve set up my own </a:t>
              </a:r>
              <a: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/>
              </a:r>
              <a:b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</a:br>
              <a: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profile </a:t>
              </a:r>
              <a:r>
                <a:rPr lang="en-US" sz="1800" dirty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on </a:t>
              </a:r>
              <a: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GlobalData specific </a:t>
              </a:r>
              <a:b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</a:br>
              <a: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to </a:t>
              </a:r>
              <a:r>
                <a:rPr lang="en-US" sz="1800" dirty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my needs, </a:t>
              </a:r>
              <a: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and </a:t>
              </a:r>
              <a:r>
                <a:rPr lang="en-US" sz="1800" dirty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find </a:t>
              </a:r>
              <a: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/>
              </a:r>
              <a:b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</a:br>
              <a: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the </a:t>
              </a:r>
              <a:r>
                <a:rPr lang="en-US" sz="1800" dirty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service very useful</a:t>
              </a:r>
              <a:r>
                <a:rPr lang="en-US" sz="1800" dirty="0" smtClean="0">
                  <a:solidFill>
                    <a:srgbClr val="583471"/>
                  </a:solidFill>
                  <a:latin typeface="Calibri" panose="020F0502020204030204" pitchFamily="34" charset="0"/>
                  <a:cs typeface="Rubik Light" charset="0"/>
                </a:rPr>
                <a:t>.”</a:t>
              </a:r>
              <a:endParaRPr lang="en-US" sz="1800" dirty="0">
                <a:solidFill>
                  <a:srgbClr val="583471"/>
                </a:solidFill>
                <a:latin typeface="Calibri" panose="020F0502020204030204" pitchFamily="34" charset="0"/>
                <a:cs typeface="Rubik Light" charset="0"/>
              </a:endParaRPr>
            </a:p>
          </p:txBody>
        </p:sp>
        <p:sp>
          <p:nvSpPr>
            <p:cNvPr id="54" name="Arc 53"/>
            <p:cNvSpPr/>
            <p:nvPr/>
          </p:nvSpPr>
          <p:spPr>
            <a:xfrm rot="5400000">
              <a:off x="6576316" y="1975167"/>
              <a:ext cx="1489771" cy="3174309"/>
            </a:xfrm>
            <a:prstGeom prst="arc">
              <a:avLst>
                <a:gd name="adj1" fmla="val 6921971"/>
                <a:gd name="adj2" fmla="val 5844228"/>
              </a:avLst>
            </a:prstGeom>
            <a:ln>
              <a:solidFill>
                <a:schemeClr val="accent3"/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24524" y="4278326"/>
            <a:ext cx="3174309" cy="1860551"/>
            <a:chOff x="5724524" y="4329126"/>
            <a:chExt cx="3174309" cy="1860551"/>
          </a:xfrm>
        </p:grpSpPr>
        <p:sp>
          <p:nvSpPr>
            <p:cNvPr id="55" name="Content Placeholder 25"/>
            <p:cNvSpPr txBox="1">
              <a:spLocks/>
            </p:cNvSpPr>
            <p:nvPr/>
          </p:nvSpPr>
          <p:spPr bwMode="auto">
            <a:xfrm>
              <a:off x="5861954" y="4428405"/>
              <a:ext cx="2899448" cy="166199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Aft>
                  <a:spcPct val="0"/>
                </a:spcAft>
                <a:buFont typeface="Arial" charset="0"/>
                <a:buNone/>
              </a:pPr>
              <a:r>
                <a:rPr lang="en-US" sz="1800" dirty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I find GlobalData </a:t>
              </a: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/>
              </a:r>
              <a:b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</a:b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an</a:t>
              </a:r>
              <a:r>
                <a:rPr lang="en-US" sz="1800" dirty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 invaluable </a:t>
              </a: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source</a:t>
              </a:r>
              <a:r>
                <a:rPr lang="en-US" sz="1800" dirty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 </a:t>
              </a: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of </a:t>
              </a:r>
              <a:b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</a:b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relevant information... it </a:t>
              </a:r>
              <a:r>
                <a:rPr lang="en-US" sz="1800" dirty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is </a:t>
              </a: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the </a:t>
              </a:r>
              <a:b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</a:b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only </a:t>
              </a:r>
              <a:r>
                <a:rPr lang="en-US" sz="1800" dirty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information </a:t>
              </a: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source </a:t>
              </a:r>
              <a:b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</a:b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I </a:t>
              </a:r>
              <a:r>
                <a:rPr lang="en-US" sz="1800" dirty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rely on for good, </a:t>
              </a: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/>
              </a:r>
              <a:b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</a:b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honest </a:t>
              </a:r>
              <a:r>
                <a:rPr lang="en-US" sz="1800" dirty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detail</a:t>
              </a:r>
              <a:r>
                <a:rPr lang="en-US" sz="1800" dirty="0" smtClean="0">
                  <a:solidFill>
                    <a:srgbClr val="68737B"/>
                  </a:solidFill>
                  <a:latin typeface="Calibri" panose="020F0502020204030204" pitchFamily="34" charset="0"/>
                  <a:cs typeface="Rubik Light" charset="0"/>
                </a:rPr>
                <a:t>.”</a:t>
              </a:r>
              <a:endParaRPr lang="en-US" sz="1800" dirty="0">
                <a:solidFill>
                  <a:srgbClr val="68737B"/>
                </a:solidFill>
                <a:latin typeface="Calibri" panose="020F0502020204030204" pitchFamily="34" charset="0"/>
                <a:cs typeface="Rubik Light" charset="0"/>
              </a:endParaRPr>
            </a:p>
          </p:txBody>
        </p:sp>
        <p:sp>
          <p:nvSpPr>
            <p:cNvPr id="56" name="Arc 55"/>
            <p:cNvSpPr/>
            <p:nvPr/>
          </p:nvSpPr>
          <p:spPr>
            <a:xfrm rot="5400000">
              <a:off x="6381403" y="3672247"/>
              <a:ext cx="1860551" cy="3174309"/>
            </a:xfrm>
            <a:prstGeom prst="arc">
              <a:avLst>
                <a:gd name="adj1" fmla="val 18848005"/>
                <a:gd name="adj2" fmla="val 17675378"/>
              </a:avLst>
            </a:prstGeom>
            <a:ln>
              <a:solidFill>
                <a:schemeClr val="tx2"/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62" name="Picture 169" descr="Image result for oraclelogo transparent backgroun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2113" y="3055444"/>
            <a:ext cx="811322" cy="11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73" descr="Image result for cisco logo transparent backgrou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851" y="2321926"/>
            <a:ext cx="535852" cy="28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71" descr="Image result for atos logo transparent backgroun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14" y="5872834"/>
            <a:ext cx="366714" cy="1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"/>
          <p:cNvPicPr>
            <a:picLocks noChangeAspect="1"/>
          </p:cNvPicPr>
          <p:nvPr/>
        </p:nvPicPr>
        <p:blipFill>
          <a:blip r:embed="rId27"/>
          <a:srcRect r="82452"/>
          <a:stretch>
            <a:fillRect/>
          </a:stretch>
        </p:blipFill>
        <p:spPr>
          <a:xfrm>
            <a:off x="2441242" y="3191826"/>
            <a:ext cx="680667" cy="76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Appendix</a:t>
            </a:r>
          </a:p>
          <a:p>
            <a:endParaRPr lang="en-GB" dirty="0"/>
          </a:p>
          <a:p>
            <a:r>
              <a:rPr lang="en-GB" i="1" dirty="0" smtClean="0"/>
              <a:t>Features</a:t>
            </a:r>
            <a:endParaRPr lang="en-GB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00DEA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dirty="0">
              <a:solidFill>
                <a:srgbClr val="00DE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374464" y="3100393"/>
            <a:ext cx="1618815" cy="27780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How to win in Digital Disruption </a:t>
            </a:r>
            <a:endParaRPr lang="en-IN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dirty="0">
              <a:solidFill>
                <a:srgbClr val="FFFFFF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" name="AutoShape 6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4"/>
            <a:ext cx="9144000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6" name="bk object 16"/>
          <p:cNvSpPr>
            <a:spLocks/>
          </p:cNvSpPr>
          <p:nvPr/>
        </p:nvSpPr>
        <p:spPr bwMode="auto">
          <a:xfrm>
            <a:off x="6267450" y="942975"/>
            <a:ext cx="0" cy="5473700"/>
          </a:xfrm>
          <a:custGeom>
            <a:avLst/>
            <a:gdLst>
              <a:gd name="T0" fmla="*/ 0 h 5473700"/>
              <a:gd name="T1" fmla="*/ 5473700 h 54737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473700">
                <a:moveTo>
                  <a:pt x="0" y="0"/>
                </a:moveTo>
                <a:lnTo>
                  <a:pt x="0" y="5473700"/>
                </a:lnTo>
              </a:path>
            </a:pathLst>
          </a:custGeom>
          <a:noFill/>
          <a:ln w="12700">
            <a:solidFill>
              <a:srgbClr val="2E283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177" name="bk object 17"/>
          <p:cNvSpPr>
            <a:spLocks/>
          </p:cNvSpPr>
          <p:nvPr/>
        </p:nvSpPr>
        <p:spPr bwMode="auto">
          <a:xfrm>
            <a:off x="3127375" y="942975"/>
            <a:ext cx="0" cy="5256000"/>
          </a:xfrm>
          <a:custGeom>
            <a:avLst/>
            <a:gdLst>
              <a:gd name="T0" fmla="*/ 0 h 5473700"/>
              <a:gd name="T1" fmla="*/ 5473700 h 54737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473700">
                <a:moveTo>
                  <a:pt x="0" y="0"/>
                </a:moveTo>
                <a:lnTo>
                  <a:pt x="0" y="5473700"/>
                </a:lnTo>
              </a:path>
            </a:pathLst>
          </a:custGeom>
          <a:noFill/>
          <a:ln w="12700">
            <a:solidFill>
              <a:srgbClr val="22AE7D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00" name="bk object 19"/>
          <p:cNvSpPr>
            <a:spLocks/>
          </p:cNvSpPr>
          <p:nvPr/>
        </p:nvSpPr>
        <p:spPr bwMode="auto">
          <a:xfrm>
            <a:off x="6405565" y="3355975"/>
            <a:ext cx="2427287" cy="44450"/>
          </a:xfrm>
          <a:custGeom>
            <a:avLst/>
            <a:gdLst>
              <a:gd name="T0" fmla="*/ 1972679 w 2600959"/>
              <a:gd name="T1" fmla="*/ 0 h 45719"/>
              <a:gd name="T2" fmla="*/ 0 w 2600959"/>
              <a:gd name="T3" fmla="*/ 0 h 4571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600959" h="45719">
                <a:moveTo>
                  <a:pt x="2600794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C7CFD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01" name="bk object 21"/>
          <p:cNvSpPr/>
          <p:nvPr/>
        </p:nvSpPr>
        <p:spPr>
          <a:xfrm>
            <a:off x="292100" y="3970338"/>
            <a:ext cx="2619375" cy="0"/>
          </a:xfrm>
          <a:custGeom>
            <a:avLst/>
            <a:gdLst/>
            <a:ahLst/>
            <a:cxnLst/>
            <a:rect l="l" t="t" r="r" b="b"/>
            <a:pathLst>
              <a:path w="2620010">
                <a:moveTo>
                  <a:pt x="2619641" y="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2"/>
            </a:solidFill>
          </a:ln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srgbClr val="00DEA5">
                  <a:lumMod val="75000"/>
                </a:srgbClr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02" name="bk object 22"/>
          <p:cNvSpPr>
            <a:spLocks/>
          </p:cNvSpPr>
          <p:nvPr/>
        </p:nvSpPr>
        <p:spPr bwMode="auto">
          <a:xfrm>
            <a:off x="3324225" y="4654343"/>
            <a:ext cx="2619375" cy="0"/>
          </a:xfrm>
          <a:custGeom>
            <a:avLst/>
            <a:gdLst>
              <a:gd name="T0" fmla="*/ 2617102 w 2620010"/>
              <a:gd name="T1" fmla="*/ 0 w 262001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620010">
                <a:moveTo>
                  <a:pt x="2619641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2E28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03" name="bk object 23"/>
          <p:cNvSpPr/>
          <p:nvPr/>
        </p:nvSpPr>
        <p:spPr>
          <a:xfrm>
            <a:off x="2216150" y="2982913"/>
            <a:ext cx="704850" cy="0"/>
          </a:xfrm>
          <a:custGeom>
            <a:avLst/>
            <a:gdLst/>
            <a:ahLst/>
            <a:cxnLst/>
            <a:rect l="l" t="t" r="r" b="b"/>
            <a:pathLst>
              <a:path w="704214">
                <a:moveTo>
                  <a:pt x="703668" y="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2"/>
            </a:solidFill>
            <a:prstDash val="dash"/>
          </a:ln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srgbClr val="00DEA5">
                  <a:lumMod val="75000"/>
                </a:srgbClr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04" name="bk object 24"/>
          <p:cNvSpPr/>
          <p:nvPr/>
        </p:nvSpPr>
        <p:spPr>
          <a:xfrm>
            <a:off x="1339852" y="2982913"/>
            <a:ext cx="703263" cy="0"/>
          </a:xfrm>
          <a:custGeom>
            <a:avLst/>
            <a:gdLst/>
            <a:ahLst/>
            <a:cxnLst/>
            <a:rect l="l" t="t" r="r" b="b"/>
            <a:pathLst>
              <a:path w="704214">
                <a:moveTo>
                  <a:pt x="703668" y="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2"/>
            </a:solidFill>
            <a:prstDash val="dash"/>
          </a:ln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srgbClr val="00DEA5">
                  <a:lumMod val="75000"/>
                </a:srgbClr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05" name="bk object 25"/>
          <p:cNvSpPr/>
          <p:nvPr/>
        </p:nvSpPr>
        <p:spPr>
          <a:xfrm>
            <a:off x="333377" y="2982913"/>
            <a:ext cx="803275" cy="0"/>
          </a:xfrm>
          <a:custGeom>
            <a:avLst/>
            <a:gdLst/>
            <a:ahLst/>
            <a:cxnLst/>
            <a:rect l="l" t="t" r="r" b="b"/>
            <a:pathLst>
              <a:path w="803910">
                <a:moveTo>
                  <a:pt x="803516" y="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2"/>
            </a:solidFill>
            <a:prstDash val="dash"/>
          </a:ln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srgbClr val="00DEA5">
                  <a:lumMod val="75000"/>
                </a:srgbClr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07" name="bk object 27"/>
          <p:cNvSpPr>
            <a:spLocks noChangeArrowheads="1"/>
          </p:cNvSpPr>
          <p:nvPr/>
        </p:nvSpPr>
        <p:spPr bwMode="auto">
          <a:xfrm>
            <a:off x="300497" y="4540250"/>
            <a:ext cx="2870200" cy="1544638"/>
          </a:xfrm>
          <a:prstGeom prst="rect">
            <a:avLst/>
          </a:prstGeom>
          <a:blipFill dpi="0" rotWithShape="1">
            <a:blip r:embed="rId3">
              <a:alphaModFix amt="34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A67C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08" name="object 2"/>
          <p:cNvSpPr txBox="1"/>
          <p:nvPr/>
        </p:nvSpPr>
        <p:spPr>
          <a:xfrm>
            <a:off x="292100" y="4089057"/>
            <a:ext cx="2776276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>
              <a:defRPr/>
            </a:pPr>
            <a:r>
              <a:rPr lang="en-US" sz="1500" b="1" spc="-10" dirty="0">
                <a:solidFill>
                  <a:srgbClr val="00DEA5">
                    <a:lumMod val="75000"/>
                  </a:srgbClr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Global </a:t>
            </a:r>
            <a:r>
              <a:rPr lang="en-US" sz="1500" b="1" dirty="0">
                <a:solidFill>
                  <a:srgbClr val="00DEA5">
                    <a:lumMod val="75000"/>
                  </a:srgbClr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Presence </a:t>
            </a:r>
          </a:p>
        </p:txBody>
      </p:sp>
      <p:sp>
        <p:nvSpPr>
          <p:cNvPr id="310" name="object 8"/>
          <p:cNvSpPr txBox="1"/>
          <p:nvPr/>
        </p:nvSpPr>
        <p:spPr>
          <a:xfrm>
            <a:off x="6421438" y="5402263"/>
            <a:ext cx="2436812" cy="75918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6510">
              <a:defRPr/>
            </a:pPr>
            <a:r>
              <a:rPr lang="en-US" spc="-10" dirty="0">
                <a:solidFill>
                  <a:srgbClr val="68737B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NEW &amp; DEALS</a:t>
            </a:r>
            <a:endParaRPr dirty="0">
              <a:solidFill>
                <a:srgbClr val="68737B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  <a:p>
            <a:pPr marL="12700">
              <a:spcBef>
                <a:spcPts val="235"/>
              </a:spcBef>
              <a:defRPr/>
            </a:pPr>
            <a:r>
              <a:rPr lang="en-US" sz="1400" b="1" spc="-5" dirty="0">
                <a:solidFill>
                  <a:srgbClr val="C21383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Repository of </a:t>
            </a:r>
            <a:r>
              <a:rPr lang="en-US" sz="1400" b="1" spc="-5" dirty="0" smtClean="0">
                <a:solidFill>
                  <a:srgbClr val="C21383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150,000</a:t>
            </a:r>
            <a:r>
              <a:rPr lang="en-US" sz="1400" b="1" spc="-5" dirty="0">
                <a:solidFill>
                  <a:srgbClr val="C21383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+</a:t>
            </a:r>
          </a:p>
          <a:p>
            <a:pPr marL="12700">
              <a:spcBef>
                <a:spcPts val="235"/>
              </a:spcBef>
              <a:defRPr/>
            </a:pPr>
            <a:r>
              <a:rPr lang="en-US" sz="1400" b="1" spc="-5" dirty="0">
                <a:solidFill>
                  <a:srgbClr val="C21383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News &amp; Deals </a:t>
            </a:r>
            <a:endParaRPr sz="1400" b="1" dirty="0">
              <a:solidFill>
                <a:srgbClr val="C21383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12" name="object 10"/>
          <p:cNvSpPr txBox="1">
            <a:spLocks noChangeArrowheads="1"/>
          </p:cNvSpPr>
          <p:nvPr/>
        </p:nvSpPr>
        <p:spPr bwMode="auto">
          <a:xfrm>
            <a:off x="2265822" y="4421188"/>
            <a:ext cx="1046162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New York </a:t>
            </a:r>
            <a:endParaRPr lang="en-GB" sz="1200" dirty="0">
              <a:solidFill>
                <a:srgbClr val="68737B"/>
              </a:solidFill>
              <a:latin typeface="Calibri" panose="020F0502020204030204" pitchFamily="34" charset="0"/>
              <a:cs typeface="Calibri" pitchFamily="34" charset="0"/>
            </a:endParaRP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Dubai</a:t>
            </a: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Singapore</a:t>
            </a: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San Francisco</a:t>
            </a:r>
            <a:r>
              <a:rPr lang="en-US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 Mexico City</a:t>
            </a:r>
          </a:p>
        </p:txBody>
      </p:sp>
      <p:sp>
        <p:nvSpPr>
          <p:cNvPr id="313" name="object 12"/>
          <p:cNvSpPr txBox="1">
            <a:spLocks noChangeArrowheads="1"/>
          </p:cNvSpPr>
          <p:nvPr/>
        </p:nvSpPr>
        <p:spPr bwMode="auto">
          <a:xfrm>
            <a:off x="1314450" y="3141663"/>
            <a:ext cx="6858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68737B"/>
                </a:solidFill>
                <a:latin typeface="Calibri" pitchFamily="34" charset="0"/>
                <a:cs typeface="Calibri" pitchFamily="34" charset="0"/>
              </a:rPr>
              <a:t>Top 100  Global  University  Recruits</a:t>
            </a:r>
          </a:p>
        </p:txBody>
      </p:sp>
      <p:sp>
        <p:nvSpPr>
          <p:cNvPr id="314" name="object 13"/>
          <p:cNvSpPr txBox="1">
            <a:spLocks noChangeArrowheads="1"/>
          </p:cNvSpPr>
          <p:nvPr/>
        </p:nvSpPr>
        <p:spPr bwMode="auto">
          <a:xfrm>
            <a:off x="247652" y="3157540"/>
            <a:ext cx="8334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68737B"/>
                </a:solidFill>
                <a:latin typeface="Calibri" pitchFamily="34" charset="0"/>
                <a:cs typeface="Calibri" pitchFamily="34" charset="0"/>
              </a:rPr>
              <a:t>Experienced  Industry  Hires</a:t>
            </a:r>
          </a:p>
        </p:txBody>
      </p:sp>
      <p:sp>
        <p:nvSpPr>
          <p:cNvPr id="315" name="object 14"/>
          <p:cNvSpPr txBox="1">
            <a:spLocks noChangeArrowheads="1"/>
          </p:cNvSpPr>
          <p:nvPr/>
        </p:nvSpPr>
        <p:spPr bwMode="auto">
          <a:xfrm>
            <a:off x="2233615" y="3141663"/>
            <a:ext cx="7207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68737B"/>
                </a:solidFill>
                <a:latin typeface="Calibri" pitchFamily="34" charset="0"/>
                <a:cs typeface="Calibri" pitchFamily="34" charset="0"/>
              </a:rPr>
              <a:t>Primary &amp;  Secondary  Research  Teams</a:t>
            </a:r>
          </a:p>
        </p:txBody>
      </p:sp>
      <p:sp>
        <p:nvSpPr>
          <p:cNvPr id="318" name="object 18"/>
          <p:cNvSpPr txBox="1">
            <a:spLocks noChangeArrowheads="1"/>
          </p:cNvSpPr>
          <p:nvPr/>
        </p:nvSpPr>
        <p:spPr bwMode="auto">
          <a:xfrm>
            <a:off x="365586" y="4421192"/>
            <a:ext cx="101441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London</a:t>
            </a:r>
            <a:endParaRPr lang="en-GB" sz="1200" dirty="0">
              <a:solidFill>
                <a:srgbClr val="68737B"/>
              </a:solidFill>
              <a:latin typeface="Calibri" panose="020F0502020204030204" pitchFamily="34" charset="0"/>
              <a:cs typeface="Calibri" pitchFamily="34" charset="0"/>
            </a:endParaRP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Boston</a:t>
            </a:r>
            <a:r>
              <a:rPr lang="en-US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 Hyderabad  Singapore</a:t>
            </a:r>
            <a:endParaRPr lang="en-GB" sz="1200" dirty="0">
              <a:solidFill>
                <a:srgbClr val="68737B"/>
              </a:solidFill>
              <a:latin typeface="Calibri" panose="020F0502020204030204" pitchFamily="34" charset="0"/>
              <a:cs typeface="Calibri" pitchFamily="34" charset="0"/>
            </a:endParaRP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Sao Paulo</a:t>
            </a: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Buenos Aires</a:t>
            </a: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Kuala Lumpur</a:t>
            </a:r>
            <a:endParaRPr lang="en-US" sz="1200" dirty="0">
              <a:solidFill>
                <a:srgbClr val="68737B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93" name="object 25"/>
          <p:cNvSpPr>
            <a:spLocks/>
          </p:cNvSpPr>
          <p:nvPr/>
        </p:nvSpPr>
        <p:spPr bwMode="auto">
          <a:xfrm>
            <a:off x="6432805" y="923925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5 w 169545"/>
              <a:gd name="T3" fmla="*/ 6664 h 169544"/>
              <a:gd name="T4" fmla="*/ 24828 w 169545"/>
              <a:gd name="T5" fmla="*/ 24828 h 169544"/>
              <a:gd name="T6" fmla="*/ 6664 w 169545"/>
              <a:gd name="T7" fmla="*/ 51745 h 169544"/>
              <a:gd name="T8" fmla="*/ 0 w 169545"/>
              <a:gd name="T9" fmla="*/ 84670 h 169544"/>
              <a:gd name="T10" fmla="*/ 6664 w 169545"/>
              <a:gd name="T11" fmla="*/ 117605 h 169544"/>
              <a:gd name="T12" fmla="*/ 24828 w 169545"/>
              <a:gd name="T13" fmla="*/ 144522 h 169544"/>
              <a:gd name="T14" fmla="*/ 51745 w 169545"/>
              <a:gd name="T15" fmla="*/ 162682 h 169544"/>
              <a:gd name="T16" fmla="*/ 84670 w 169545"/>
              <a:gd name="T17" fmla="*/ 169345 h 169544"/>
              <a:gd name="T18" fmla="*/ 117603 w 169545"/>
              <a:gd name="T19" fmla="*/ 162682 h 169544"/>
              <a:gd name="T20" fmla="*/ 144524 w 169545"/>
              <a:gd name="T21" fmla="*/ 144522 h 169544"/>
              <a:gd name="T22" fmla="*/ 162689 w 169545"/>
              <a:gd name="T23" fmla="*/ 117605 h 169544"/>
              <a:gd name="T24" fmla="*/ 169354 w 169545"/>
              <a:gd name="T25" fmla="*/ 84670 h 169544"/>
              <a:gd name="T26" fmla="*/ 162689 w 169545"/>
              <a:gd name="T27" fmla="*/ 51745 h 169544"/>
              <a:gd name="T28" fmla="*/ 144524 w 169545"/>
              <a:gd name="T29" fmla="*/ 24828 h 169544"/>
              <a:gd name="T30" fmla="*/ 117603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5" y="6664"/>
                </a:lnTo>
                <a:lnTo>
                  <a:pt x="24828" y="24828"/>
                </a:lnTo>
                <a:lnTo>
                  <a:pt x="6664" y="51745"/>
                </a:lnTo>
                <a:lnTo>
                  <a:pt x="0" y="84670"/>
                </a:lnTo>
                <a:lnTo>
                  <a:pt x="6664" y="117601"/>
                </a:lnTo>
                <a:lnTo>
                  <a:pt x="24828" y="144518"/>
                </a:lnTo>
                <a:lnTo>
                  <a:pt x="51745" y="162678"/>
                </a:lnTo>
                <a:lnTo>
                  <a:pt x="84670" y="169341"/>
                </a:lnTo>
                <a:lnTo>
                  <a:pt x="117603" y="162678"/>
                </a:lnTo>
                <a:lnTo>
                  <a:pt x="144524" y="144518"/>
                </a:lnTo>
                <a:lnTo>
                  <a:pt x="162689" y="117601"/>
                </a:lnTo>
                <a:lnTo>
                  <a:pt x="169354" y="84670"/>
                </a:lnTo>
                <a:lnTo>
                  <a:pt x="162689" y="51745"/>
                </a:lnTo>
                <a:lnTo>
                  <a:pt x="144524" y="24828"/>
                </a:lnTo>
                <a:lnTo>
                  <a:pt x="117603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94" name="object 26"/>
          <p:cNvSpPr>
            <a:spLocks/>
          </p:cNvSpPr>
          <p:nvPr/>
        </p:nvSpPr>
        <p:spPr bwMode="auto">
          <a:xfrm>
            <a:off x="6373809" y="1099440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66 w 297179"/>
              <a:gd name="T3" fmla="*/ 7571 h 148590"/>
              <a:gd name="T4" fmla="*/ 60767 w 297179"/>
              <a:gd name="T5" fmla="*/ 28645 h 148590"/>
              <a:gd name="T6" fmla="*/ 28648 w 297179"/>
              <a:gd name="T7" fmla="*/ 60761 h 148590"/>
              <a:gd name="T8" fmla="*/ 7572 w 297179"/>
              <a:gd name="T9" fmla="*/ 101461 h 148590"/>
              <a:gd name="T10" fmla="*/ 0 w 297179"/>
              <a:gd name="T11" fmla="*/ 148285 h 148590"/>
              <a:gd name="T12" fmla="*/ 296587 w 297179"/>
              <a:gd name="T13" fmla="*/ 148285 h 148590"/>
              <a:gd name="T14" fmla="*/ 289013 w 297179"/>
              <a:gd name="T15" fmla="*/ 101461 h 148590"/>
              <a:gd name="T16" fmla="*/ 267933 w 297179"/>
              <a:gd name="T17" fmla="*/ 60761 h 148590"/>
              <a:gd name="T18" fmla="*/ 235811 w 297179"/>
              <a:gd name="T19" fmla="*/ 28645 h 148590"/>
              <a:gd name="T20" fmla="*/ 195109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95" name="object 27"/>
          <p:cNvSpPr>
            <a:spLocks/>
          </p:cNvSpPr>
          <p:nvPr/>
        </p:nvSpPr>
        <p:spPr bwMode="auto">
          <a:xfrm>
            <a:off x="6799362" y="923925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28 h 169544"/>
              <a:gd name="T6" fmla="*/ 6662 w 169545"/>
              <a:gd name="T7" fmla="*/ 51745 h 169544"/>
              <a:gd name="T8" fmla="*/ 0 w 169545"/>
              <a:gd name="T9" fmla="*/ 84670 h 169544"/>
              <a:gd name="T10" fmla="*/ 6662 w 169545"/>
              <a:gd name="T11" fmla="*/ 117605 h 169544"/>
              <a:gd name="T12" fmla="*/ 24823 w 169545"/>
              <a:gd name="T13" fmla="*/ 144522 h 169544"/>
              <a:gd name="T14" fmla="*/ 51740 w 169545"/>
              <a:gd name="T15" fmla="*/ 162682 h 169544"/>
              <a:gd name="T16" fmla="*/ 84670 w 169545"/>
              <a:gd name="T17" fmla="*/ 169345 h 169544"/>
              <a:gd name="T18" fmla="*/ 117601 w 169545"/>
              <a:gd name="T19" fmla="*/ 162682 h 169544"/>
              <a:gd name="T20" fmla="*/ 144518 w 169545"/>
              <a:gd name="T21" fmla="*/ 144522 h 169544"/>
              <a:gd name="T22" fmla="*/ 162678 w 169545"/>
              <a:gd name="T23" fmla="*/ 117605 h 169544"/>
              <a:gd name="T24" fmla="*/ 169341 w 169545"/>
              <a:gd name="T25" fmla="*/ 84670 h 169544"/>
              <a:gd name="T26" fmla="*/ 162678 w 169545"/>
              <a:gd name="T27" fmla="*/ 51745 h 169544"/>
              <a:gd name="T28" fmla="*/ 144518 w 169545"/>
              <a:gd name="T29" fmla="*/ 24828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28"/>
                </a:lnTo>
                <a:lnTo>
                  <a:pt x="6662" y="51745"/>
                </a:lnTo>
                <a:lnTo>
                  <a:pt x="0" y="84670"/>
                </a:lnTo>
                <a:lnTo>
                  <a:pt x="6662" y="117601"/>
                </a:lnTo>
                <a:lnTo>
                  <a:pt x="24823" y="144518"/>
                </a:lnTo>
                <a:lnTo>
                  <a:pt x="51740" y="162678"/>
                </a:lnTo>
                <a:lnTo>
                  <a:pt x="84670" y="169341"/>
                </a:lnTo>
                <a:lnTo>
                  <a:pt x="117601" y="162678"/>
                </a:lnTo>
                <a:lnTo>
                  <a:pt x="144518" y="144518"/>
                </a:lnTo>
                <a:lnTo>
                  <a:pt x="162678" y="117601"/>
                </a:lnTo>
                <a:lnTo>
                  <a:pt x="169341" y="84670"/>
                </a:lnTo>
                <a:lnTo>
                  <a:pt x="162678" y="51745"/>
                </a:lnTo>
                <a:lnTo>
                  <a:pt x="144518" y="24828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96" name="object 28"/>
          <p:cNvSpPr>
            <a:spLocks/>
          </p:cNvSpPr>
          <p:nvPr/>
        </p:nvSpPr>
        <p:spPr bwMode="auto">
          <a:xfrm>
            <a:off x="6740366" y="1099440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66 w 297179"/>
              <a:gd name="T3" fmla="*/ 7571 h 148590"/>
              <a:gd name="T4" fmla="*/ 60767 w 297179"/>
              <a:gd name="T5" fmla="*/ 28645 h 148590"/>
              <a:gd name="T6" fmla="*/ 28648 w 297179"/>
              <a:gd name="T7" fmla="*/ 60761 h 148590"/>
              <a:gd name="T8" fmla="*/ 7572 w 297179"/>
              <a:gd name="T9" fmla="*/ 101461 h 148590"/>
              <a:gd name="T10" fmla="*/ 0 w 297179"/>
              <a:gd name="T11" fmla="*/ 148285 h 148590"/>
              <a:gd name="T12" fmla="*/ 296574 w 297179"/>
              <a:gd name="T13" fmla="*/ 148285 h 148590"/>
              <a:gd name="T14" fmla="*/ 289001 w 297179"/>
              <a:gd name="T15" fmla="*/ 101461 h 148590"/>
              <a:gd name="T16" fmla="*/ 267925 w 297179"/>
              <a:gd name="T17" fmla="*/ 60761 h 148590"/>
              <a:gd name="T18" fmla="*/ 235807 w 297179"/>
              <a:gd name="T19" fmla="*/ 28645 h 148590"/>
              <a:gd name="T20" fmla="*/ 195107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97" name="object 29"/>
          <p:cNvSpPr>
            <a:spLocks/>
          </p:cNvSpPr>
          <p:nvPr/>
        </p:nvSpPr>
        <p:spPr bwMode="auto">
          <a:xfrm>
            <a:off x="7165906" y="923925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5 w 169545"/>
              <a:gd name="T3" fmla="*/ 6664 h 169544"/>
              <a:gd name="T4" fmla="*/ 24828 w 169545"/>
              <a:gd name="T5" fmla="*/ 24828 h 169544"/>
              <a:gd name="T6" fmla="*/ 6664 w 169545"/>
              <a:gd name="T7" fmla="*/ 51745 h 169544"/>
              <a:gd name="T8" fmla="*/ 0 w 169545"/>
              <a:gd name="T9" fmla="*/ 84670 h 169544"/>
              <a:gd name="T10" fmla="*/ 6664 w 169545"/>
              <a:gd name="T11" fmla="*/ 117605 h 169544"/>
              <a:gd name="T12" fmla="*/ 24828 w 169545"/>
              <a:gd name="T13" fmla="*/ 144522 h 169544"/>
              <a:gd name="T14" fmla="*/ 51745 w 169545"/>
              <a:gd name="T15" fmla="*/ 162682 h 169544"/>
              <a:gd name="T16" fmla="*/ 84670 w 169545"/>
              <a:gd name="T17" fmla="*/ 169345 h 169544"/>
              <a:gd name="T18" fmla="*/ 117603 w 169545"/>
              <a:gd name="T19" fmla="*/ 162682 h 169544"/>
              <a:gd name="T20" fmla="*/ 144524 w 169545"/>
              <a:gd name="T21" fmla="*/ 144522 h 169544"/>
              <a:gd name="T22" fmla="*/ 162689 w 169545"/>
              <a:gd name="T23" fmla="*/ 117605 h 169544"/>
              <a:gd name="T24" fmla="*/ 169354 w 169545"/>
              <a:gd name="T25" fmla="*/ 84670 h 169544"/>
              <a:gd name="T26" fmla="*/ 162689 w 169545"/>
              <a:gd name="T27" fmla="*/ 51745 h 169544"/>
              <a:gd name="T28" fmla="*/ 144524 w 169545"/>
              <a:gd name="T29" fmla="*/ 24828 h 169544"/>
              <a:gd name="T30" fmla="*/ 117603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5" y="6664"/>
                </a:lnTo>
                <a:lnTo>
                  <a:pt x="24828" y="24828"/>
                </a:lnTo>
                <a:lnTo>
                  <a:pt x="6664" y="51745"/>
                </a:lnTo>
                <a:lnTo>
                  <a:pt x="0" y="84670"/>
                </a:lnTo>
                <a:lnTo>
                  <a:pt x="6664" y="117601"/>
                </a:lnTo>
                <a:lnTo>
                  <a:pt x="24828" y="144518"/>
                </a:lnTo>
                <a:lnTo>
                  <a:pt x="51745" y="162678"/>
                </a:lnTo>
                <a:lnTo>
                  <a:pt x="84670" y="169341"/>
                </a:lnTo>
                <a:lnTo>
                  <a:pt x="117603" y="162678"/>
                </a:lnTo>
                <a:lnTo>
                  <a:pt x="144524" y="144518"/>
                </a:lnTo>
                <a:lnTo>
                  <a:pt x="162689" y="117601"/>
                </a:lnTo>
                <a:lnTo>
                  <a:pt x="169354" y="84670"/>
                </a:lnTo>
                <a:lnTo>
                  <a:pt x="162689" y="51745"/>
                </a:lnTo>
                <a:lnTo>
                  <a:pt x="144524" y="24828"/>
                </a:lnTo>
                <a:lnTo>
                  <a:pt x="117603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98" name="object 30"/>
          <p:cNvSpPr>
            <a:spLocks/>
          </p:cNvSpPr>
          <p:nvPr/>
        </p:nvSpPr>
        <p:spPr bwMode="auto">
          <a:xfrm>
            <a:off x="7106911" y="1099440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66 w 297179"/>
              <a:gd name="T3" fmla="*/ 7571 h 148590"/>
              <a:gd name="T4" fmla="*/ 60767 w 297179"/>
              <a:gd name="T5" fmla="*/ 28645 h 148590"/>
              <a:gd name="T6" fmla="*/ 28648 w 297179"/>
              <a:gd name="T7" fmla="*/ 60761 h 148590"/>
              <a:gd name="T8" fmla="*/ 7572 w 297179"/>
              <a:gd name="T9" fmla="*/ 101461 h 148590"/>
              <a:gd name="T10" fmla="*/ 0 w 297179"/>
              <a:gd name="T11" fmla="*/ 148285 h 148590"/>
              <a:gd name="T12" fmla="*/ 296587 w 297179"/>
              <a:gd name="T13" fmla="*/ 148285 h 148590"/>
              <a:gd name="T14" fmla="*/ 289013 w 297179"/>
              <a:gd name="T15" fmla="*/ 101461 h 148590"/>
              <a:gd name="T16" fmla="*/ 267933 w 297179"/>
              <a:gd name="T17" fmla="*/ 60761 h 148590"/>
              <a:gd name="T18" fmla="*/ 235811 w 297179"/>
              <a:gd name="T19" fmla="*/ 28645 h 148590"/>
              <a:gd name="T20" fmla="*/ 195109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99" name="object 31"/>
          <p:cNvSpPr>
            <a:spLocks/>
          </p:cNvSpPr>
          <p:nvPr/>
        </p:nvSpPr>
        <p:spPr bwMode="auto">
          <a:xfrm>
            <a:off x="7532464" y="923925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28 h 169544"/>
              <a:gd name="T6" fmla="*/ 6662 w 169545"/>
              <a:gd name="T7" fmla="*/ 51745 h 169544"/>
              <a:gd name="T8" fmla="*/ 0 w 169545"/>
              <a:gd name="T9" fmla="*/ 84670 h 169544"/>
              <a:gd name="T10" fmla="*/ 6662 w 169545"/>
              <a:gd name="T11" fmla="*/ 117605 h 169544"/>
              <a:gd name="T12" fmla="*/ 24823 w 169545"/>
              <a:gd name="T13" fmla="*/ 144522 h 169544"/>
              <a:gd name="T14" fmla="*/ 51740 w 169545"/>
              <a:gd name="T15" fmla="*/ 162682 h 169544"/>
              <a:gd name="T16" fmla="*/ 84670 w 169545"/>
              <a:gd name="T17" fmla="*/ 169345 h 169544"/>
              <a:gd name="T18" fmla="*/ 117601 w 169545"/>
              <a:gd name="T19" fmla="*/ 162682 h 169544"/>
              <a:gd name="T20" fmla="*/ 144518 w 169545"/>
              <a:gd name="T21" fmla="*/ 144522 h 169544"/>
              <a:gd name="T22" fmla="*/ 162678 w 169545"/>
              <a:gd name="T23" fmla="*/ 117605 h 169544"/>
              <a:gd name="T24" fmla="*/ 169341 w 169545"/>
              <a:gd name="T25" fmla="*/ 84670 h 169544"/>
              <a:gd name="T26" fmla="*/ 162678 w 169545"/>
              <a:gd name="T27" fmla="*/ 51745 h 169544"/>
              <a:gd name="T28" fmla="*/ 144518 w 169545"/>
              <a:gd name="T29" fmla="*/ 24828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28"/>
                </a:lnTo>
                <a:lnTo>
                  <a:pt x="6662" y="51745"/>
                </a:lnTo>
                <a:lnTo>
                  <a:pt x="0" y="84670"/>
                </a:lnTo>
                <a:lnTo>
                  <a:pt x="6662" y="117601"/>
                </a:lnTo>
                <a:lnTo>
                  <a:pt x="24823" y="144518"/>
                </a:lnTo>
                <a:lnTo>
                  <a:pt x="51740" y="162678"/>
                </a:lnTo>
                <a:lnTo>
                  <a:pt x="84670" y="169341"/>
                </a:lnTo>
                <a:lnTo>
                  <a:pt x="117601" y="162678"/>
                </a:lnTo>
                <a:lnTo>
                  <a:pt x="144518" y="144518"/>
                </a:lnTo>
                <a:lnTo>
                  <a:pt x="162678" y="117601"/>
                </a:lnTo>
                <a:lnTo>
                  <a:pt x="169341" y="84670"/>
                </a:lnTo>
                <a:lnTo>
                  <a:pt x="162678" y="51745"/>
                </a:lnTo>
                <a:lnTo>
                  <a:pt x="144518" y="24828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00" name="object 32"/>
          <p:cNvSpPr>
            <a:spLocks/>
          </p:cNvSpPr>
          <p:nvPr/>
        </p:nvSpPr>
        <p:spPr bwMode="auto">
          <a:xfrm>
            <a:off x="7473467" y="1099440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66 w 297179"/>
              <a:gd name="T3" fmla="*/ 7571 h 148590"/>
              <a:gd name="T4" fmla="*/ 60767 w 297179"/>
              <a:gd name="T5" fmla="*/ 28645 h 148590"/>
              <a:gd name="T6" fmla="*/ 28648 w 297179"/>
              <a:gd name="T7" fmla="*/ 60761 h 148590"/>
              <a:gd name="T8" fmla="*/ 7572 w 297179"/>
              <a:gd name="T9" fmla="*/ 101461 h 148590"/>
              <a:gd name="T10" fmla="*/ 0 w 297179"/>
              <a:gd name="T11" fmla="*/ 148285 h 148590"/>
              <a:gd name="T12" fmla="*/ 296574 w 297179"/>
              <a:gd name="T13" fmla="*/ 148285 h 148590"/>
              <a:gd name="T14" fmla="*/ 289001 w 297179"/>
              <a:gd name="T15" fmla="*/ 101461 h 148590"/>
              <a:gd name="T16" fmla="*/ 267925 w 297179"/>
              <a:gd name="T17" fmla="*/ 60761 h 148590"/>
              <a:gd name="T18" fmla="*/ 235807 w 297179"/>
              <a:gd name="T19" fmla="*/ 28645 h 148590"/>
              <a:gd name="T20" fmla="*/ 195107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01" name="object 33"/>
          <p:cNvSpPr>
            <a:spLocks/>
          </p:cNvSpPr>
          <p:nvPr/>
        </p:nvSpPr>
        <p:spPr bwMode="auto">
          <a:xfrm>
            <a:off x="7899007" y="923925"/>
            <a:ext cx="157237" cy="157077"/>
          </a:xfrm>
          <a:custGeom>
            <a:avLst/>
            <a:gdLst>
              <a:gd name="T0" fmla="*/ 84683 w 169545"/>
              <a:gd name="T1" fmla="*/ 0 h 169544"/>
              <a:gd name="T2" fmla="*/ 51751 w 169545"/>
              <a:gd name="T3" fmla="*/ 6664 h 169544"/>
              <a:gd name="T4" fmla="*/ 24830 w 169545"/>
              <a:gd name="T5" fmla="*/ 24828 h 169544"/>
              <a:gd name="T6" fmla="*/ 6664 w 169545"/>
              <a:gd name="T7" fmla="*/ 51745 h 169544"/>
              <a:gd name="T8" fmla="*/ 0 w 169545"/>
              <a:gd name="T9" fmla="*/ 84670 h 169544"/>
              <a:gd name="T10" fmla="*/ 6664 w 169545"/>
              <a:gd name="T11" fmla="*/ 117605 h 169544"/>
              <a:gd name="T12" fmla="*/ 24830 w 169545"/>
              <a:gd name="T13" fmla="*/ 144522 h 169544"/>
              <a:gd name="T14" fmla="*/ 51751 w 169545"/>
              <a:gd name="T15" fmla="*/ 162682 h 169544"/>
              <a:gd name="T16" fmla="*/ 84683 w 169545"/>
              <a:gd name="T17" fmla="*/ 169345 h 169544"/>
              <a:gd name="T18" fmla="*/ 117608 w 169545"/>
              <a:gd name="T19" fmla="*/ 162682 h 169544"/>
              <a:gd name="T20" fmla="*/ 144526 w 169545"/>
              <a:gd name="T21" fmla="*/ 144522 h 169544"/>
              <a:gd name="T22" fmla="*/ 162689 w 169545"/>
              <a:gd name="T23" fmla="*/ 117605 h 169544"/>
              <a:gd name="T24" fmla="*/ 169354 w 169545"/>
              <a:gd name="T25" fmla="*/ 84670 h 169544"/>
              <a:gd name="T26" fmla="*/ 162689 w 169545"/>
              <a:gd name="T27" fmla="*/ 51745 h 169544"/>
              <a:gd name="T28" fmla="*/ 144526 w 169545"/>
              <a:gd name="T29" fmla="*/ 24828 h 169544"/>
              <a:gd name="T30" fmla="*/ 117608 w 169545"/>
              <a:gd name="T31" fmla="*/ 6664 h 169544"/>
              <a:gd name="T32" fmla="*/ 84683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83" y="0"/>
                </a:moveTo>
                <a:lnTo>
                  <a:pt x="51751" y="6664"/>
                </a:lnTo>
                <a:lnTo>
                  <a:pt x="24830" y="24828"/>
                </a:lnTo>
                <a:lnTo>
                  <a:pt x="6664" y="51745"/>
                </a:lnTo>
                <a:lnTo>
                  <a:pt x="0" y="84670"/>
                </a:lnTo>
                <a:lnTo>
                  <a:pt x="6664" y="117601"/>
                </a:lnTo>
                <a:lnTo>
                  <a:pt x="24830" y="144518"/>
                </a:lnTo>
                <a:lnTo>
                  <a:pt x="51751" y="162678"/>
                </a:lnTo>
                <a:lnTo>
                  <a:pt x="84683" y="169341"/>
                </a:lnTo>
                <a:lnTo>
                  <a:pt x="117608" y="162678"/>
                </a:lnTo>
                <a:lnTo>
                  <a:pt x="144526" y="144518"/>
                </a:lnTo>
                <a:lnTo>
                  <a:pt x="162689" y="117601"/>
                </a:lnTo>
                <a:lnTo>
                  <a:pt x="169354" y="84670"/>
                </a:lnTo>
                <a:lnTo>
                  <a:pt x="162689" y="51745"/>
                </a:lnTo>
                <a:lnTo>
                  <a:pt x="144526" y="24828"/>
                </a:lnTo>
                <a:lnTo>
                  <a:pt x="117608" y="6664"/>
                </a:lnTo>
                <a:lnTo>
                  <a:pt x="84683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02" name="object 34"/>
          <p:cNvSpPr>
            <a:spLocks/>
          </p:cNvSpPr>
          <p:nvPr/>
        </p:nvSpPr>
        <p:spPr bwMode="auto">
          <a:xfrm>
            <a:off x="7840012" y="1099440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71 w 297179"/>
              <a:gd name="T3" fmla="*/ 7571 h 148590"/>
              <a:gd name="T4" fmla="*/ 60772 w 297179"/>
              <a:gd name="T5" fmla="*/ 28645 h 148590"/>
              <a:gd name="T6" fmla="*/ 28652 w 297179"/>
              <a:gd name="T7" fmla="*/ 60761 h 148590"/>
              <a:gd name="T8" fmla="*/ 7573 w 297179"/>
              <a:gd name="T9" fmla="*/ 101461 h 148590"/>
              <a:gd name="T10" fmla="*/ 0 w 297179"/>
              <a:gd name="T11" fmla="*/ 148285 h 148590"/>
              <a:gd name="T12" fmla="*/ 296587 w 297179"/>
              <a:gd name="T13" fmla="*/ 148285 h 148590"/>
              <a:gd name="T14" fmla="*/ 289013 w 297179"/>
              <a:gd name="T15" fmla="*/ 101461 h 148590"/>
              <a:gd name="T16" fmla="*/ 267933 w 297179"/>
              <a:gd name="T17" fmla="*/ 60761 h 148590"/>
              <a:gd name="T18" fmla="*/ 235811 w 297179"/>
              <a:gd name="T19" fmla="*/ 28645 h 148590"/>
              <a:gd name="T20" fmla="*/ 195109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71" y="7571"/>
                </a:lnTo>
                <a:lnTo>
                  <a:pt x="60772" y="28645"/>
                </a:lnTo>
                <a:lnTo>
                  <a:pt x="28652" y="60761"/>
                </a:lnTo>
                <a:lnTo>
                  <a:pt x="7573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03" name="object 35"/>
          <p:cNvSpPr>
            <a:spLocks/>
          </p:cNvSpPr>
          <p:nvPr/>
        </p:nvSpPr>
        <p:spPr bwMode="auto">
          <a:xfrm>
            <a:off x="8265564" y="923925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28 h 169544"/>
              <a:gd name="T6" fmla="*/ 6662 w 169545"/>
              <a:gd name="T7" fmla="*/ 51745 h 169544"/>
              <a:gd name="T8" fmla="*/ 0 w 169545"/>
              <a:gd name="T9" fmla="*/ 84670 h 169544"/>
              <a:gd name="T10" fmla="*/ 6662 w 169545"/>
              <a:gd name="T11" fmla="*/ 117605 h 169544"/>
              <a:gd name="T12" fmla="*/ 24823 w 169545"/>
              <a:gd name="T13" fmla="*/ 144522 h 169544"/>
              <a:gd name="T14" fmla="*/ 51740 w 169545"/>
              <a:gd name="T15" fmla="*/ 162682 h 169544"/>
              <a:gd name="T16" fmla="*/ 84670 w 169545"/>
              <a:gd name="T17" fmla="*/ 169345 h 169544"/>
              <a:gd name="T18" fmla="*/ 117601 w 169545"/>
              <a:gd name="T19" fmla="*/ 162682 h 169544"/>
              <a:gd name="T20" fmla="*/ 144518 w 169545"/>
              <a:gd name="T21" fmla="*/ 144522 h 169544"/>
              <a:gd name="T22" fmla="*/ 162678 w 169545"/>
              <a:gd name="T23" fmla="*/ 117605 h 169544"/>
              <a:gd name="T24" fmla="*/ 169341 w 169545"/>
              <a:gd name="T25" fmla="*/ 84670 h 169544"/>
              <a:gd name="T26" fmla="*/ 162678 w 169545"/>
              <a:gd name="T27" fmla="*/ 51745 h 169544"/>
              <a:gd name="T28" fmla="*/ 144518 w 169545"/>
              <a:gd name="T29" fmla="*/ 24828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28"/>
                </a:lnTo>
                <a:lnTo>
                  <a:pt x="6662" y="51745"/>
                </a:lnTo>
                <a:lnTo>
                  <a:pt x="0" y="84670"/>
                </a:lnTo>
                <a:lnTo>
                  <a:pt x="6662" y="117601"/>
                </a:lnTo>
                <a:lnTo>
                  <a:pt x="24823" y="144518"/>
                </a:lnTo>
                <a:lnTo>
                  <a:pt x="51740" y="162678"/>
                </a:lnTo>
                <a:lnTo>
                  <a:pt x="84670" y="169341"/>
                </a:lnTo>
                <a:lnTo>
                  <a:pt x="117601" y="162678"/>
                </a:lnTo>
                <a:lnTo>
                  <a:pt x="144518" y="144518"/>
                </a:lnTo>
                <a:lnTo>
                  <a:pt x="162678" y="117601"/>
                </a:lnTo>
                <a:lnTo>
                  <a:pt x="169341" y="84670"/>
                </a:lnTo>
                <a:lnTo>
                  <a:pt x="162678" y="51745"/>
                </a:lnTo>
                <a:lnTo>
                  <a:pt x="144518" y="24828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04" name="object 36"/>
          <p:cNvSpPr>
            <a:spLocks/>
          </p:cNvSpPr>
          <p:nvPr/>
        </p:nvSpPr>
        <p:spPr bwMode="auto">
          <a:xfrm>
            <a:off x="8206567" y="1099440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66 w 297179"/>
              <a:gd name="T3" fmla="*/ 7571 h 148590"/>
              <a:gd name="T4" fmla="*/ 60767 w 297179"/>
              <a:gd name="T5" fmla="*/ 28645 h 148590"/>
              <a:gd name="T6" fmla="*/ 28648 w 297179"/>
              <a:gd name="T7" fmla="*/ 60761 h 148590"/>
              <a:gd name="T8" fmla="*/ 7572 w 297179"/>
              <a:gd name="T9" fmla="*/ 101461 h 148590"/>
              <a:gd name="T10" fmla="*/ 0 w 297179"/>
              <a:gd name="T11" fmla="*/ 148285 h 148590"/>
              <a:gd name="T12" fmla="*/ 296574 w 297179"/>
              <a:gd name="T13" fmla="*/ 148285 h 148590"/>
              <a:gd name="T14" fmla="*/ 289001 w 297179"/>
              <a:gd name="T15" fmla="*/ 101461 h 148590"/>
              <a:gd name="T16" fmla="*/ 267925 w 297179"/>
              <a:gd name="T17" fmla="*/ 60761 h 148590"/>
              <a:gd name="T18" fmla="*/ 235807 w 297179"/>
              <a:gd name="T19" fmla="*/ 28645 h 148590"/>
              <a:gd name="T20" fmla="*/ 195107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05" name="object 37"/>
          <p:cNvSpPr>
            <a:spLocks/>
          </p:cNvSpPr>
          <p:nvPr/>
        </p:nvSpPr>
        <p:spPr bwMode="auto">
          <a:xfrm>
            <a:off x="8632109" y="923925"/>
            <a:ext cx="157237" cy="157077"/>
          </a:xfrm>
          <a:custGeom>
            <a:avLst/>
            <a:gdLst>
              <a:gd name="T0" fmla="*/ 84683 w 169545"/>
              <a:gd name="T1" fmla="*/ 0 h 169544"/>
              <a:gd name="T2" fmla="*/ 51751 w 169545"/>
              <a:gd name="T3" fmla="*/ 6664 h 169544"/>
              <a:gd name="T4" fmla="*/ 24830 w 169545"/>
              <a:gd name="T5" fmla="*/ 24828 h 169544"/>
              <a:gd name="T6" fmla="*/ 6664 w 169545"/>
              <a:gd name="T7" fmla="*/ 51745 h 169544"/>
              <a:gd name="T8" fmla="*/ 0 w 169545"/>
              <a:gd name="T9" fmla="*/ 84670 h 169544"/>
              <a:gd name="T10" fmla="*/ 6664 w 169545"/>
              <a:gd name="T11" fmla="*/ 117605 h 169544"/>
              <a:gd name="T12" fmla="*/ 24830 w 169545"/>
              <a:gd name="T13" fmla="*/ 144522 h 169544"/>
              <a:gd name="T14" fmla="*/ 51751 w 169545"/>
              <a:gd name="T15" fmla="*/ 162682 h 169544"/>
              <a:gd name="T16" fmla="*/ 84683 w 169545"/>
              <a:gd name="T17" fmla="*/ 169345 h 169544"/>
              <a:gd name="T18" fmla="*/ 117608 w 169545"/>
              <a:gd name="T19" fmla="*/ 162682 h 169544"/>
              <a:gd name="T20" fmla="*/ 144526 w 169545"/>
              <a:gd name="T21" fmla="*/ 144522 h 169544"/>
              <a:gd name="T22" fmla="*/ 162689 w 169545"/>
              <a:gd name="T23" fmla="*/ 117605 h 169544"/>
              <a:gd name="T24" fmla="*/ 169354 w 169545"/>
              <a:gd name="T25" fmla="*/ 84670 h 169544"/>
              <a:gd name="T26" fmla="*/ 162689 w 169545"/>
              <a:gd name="T27" fmla="*/ 51745 h 169544"/>
              <a:gd name="T28" fmla="*/ 144526 w 169545"/>
              <a:gd name="T29" fmla="*/ 24828 h 169544"/>
              <a:gd name="T30" fmla="*/ 117608 w 169545"/>
              <a:gd name="T31" fmla="*/ 6664 h 169544"/>
              <a:gd name="T32" fmla="*/ 84683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83" y="0"/>
                </a:moveTo>
                <a:lnTo>
                  <a:pt x="51751" y="6664"/>
                </a:lnTo>
                <a:lnTo>
                  <a:pt x="24830" y="24828"/>
                </a:lnTo>
                <a:lnTo>
                  <a:pt x="6664" y="51745"/>
                </a:lnTo>
                <a:lnTo>
                  <a:pt x="0" y="84670"/>
                </a:lnTo>
                <a:lnTo>
                  <a:pt x="6664" y="117601"/>
                </a:lnTo>
                <a:lnTo>
                  <a:pt x="24830" y="144518"/>
                </a:lnTo>
                <a:lnTo>
                  <a:pt x="51751" y="162678"/>
                </a:lnTo>
                <a:lnTo>
                  <a:pt x="84683" y="169341"/>
                </a:lnTo>
                <a:lnTo>
                  <a:pt x="117608" y="162678"/>
                </a:lnTo>
                <a:lnTo>
                  <a:pt x="144526" y="144518"/>
                </a:lnTo>
                <a:lnTo>
                  <a:pt x="162689" y="117601"/>
                </a:lnTo>
                <a:lnTo>
                  <a:pt x="169354" y="84670"/>
                </a:lnTo>
                <a:lnTo>
                  <a:pt x="162689" y="51745"/>
                </a:lnTo>
                <a:lnTo>
                  <a:pt x="144526" y="24828"/>
                </a:lnTo>
                <a:lnTo>
                  <a:pt x="117608" y="6664"/>
                </a:lnTo>
                <a:lnTo>
                  <a:pt x="84683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06" name="object 38"/>
          <p:cNvSpPr>
            <a:spLocks/>
          </p:cNvSpPr>
          <p:nvPr/>
        </p:nvSpPr>
        <p:spPr bwMode="auto">
          <a:xfrm>
            <a:off x="8573112" y="1099440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71 w 297179"/>
              <a:gd name="T3" fmla="*/ 7571 h 148590"/>
              <a:gd name="T4" fmla="*/ 60772 w 297179"/>
              <a:gd name="T5" fmla="*/ 28645 h 148590"/>
              <a:gd name="T6" fmla="*/ 28652 w 297179"/>
              <a:gd name="T7" fmla="*/ 60761 h 148590"/>
              <a:gd name="T8" fmla="*/ 7573 w 297179"/>
              <a:gd name="T9" fmla="*/ 101461 h 148590"/>
              <a:gd name="T10" fmla="*/ 0 w 297179"/>
              <a:gd name="T11" fmla="*/ 148285 h 148590"/>
              <a:gd name="T12" fmla="*/ 296587 w 297179"/>
              <a:gd name="T13" fmla="*/ 148285 h 148590"/>
              <a:gd name="T14" fmla="*/ 289013 w 297179"/>
              <a:gd name="T15" fmla="*/ 101461 h 148590"/>
              <a:gd name="T16" fmla="*/ 267933 w 297179"/>
              <a:gd name="T17" fmla="*/ 60761 h 148590"/>
              <a:gd name="T18" fmla="*/ 235811 w 297179"/>
              <a:gd name="T19" fmla="*/ 28645 h 148590"/>
              <a:gd name="T20" fmla="*/ 195109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71" y="7571"/>
                </a:lnTo>
                <a:lnTo>
                  <a:pt x="60772" y="28645"/>
                </a:lnTo>
                <a:lnTo>
                  <a:pt x="28652" y="60761"/>
                </a:lnTo>
                <a:lnTo>
                  <a:pt x="7573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07" name="object 39"/>
          <p:cNvSpPr>
            <a:spLocks/>
          </p:cNvSpPr>
          <p:nvPr/>
        </p:nvSpPr>
        <p:spPr bwMode="auto">
          <a:xfrm>
            <a:off x="6432805" y="1327533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5 w 169545"/>
              <a:gd name="T3" fmla="*/ 6664 h 169544"/>
              <a:gd name="T4" fmla="*/ 24828 w 169545"/>
              <a:gd name="T5" fmla="*/ 24828 h 169544"/>
              <a:gd name="T6" fmla="*/ 6664 w 169545"/>
              <a:gd name="T7" fmla="*/ 51745 h 169544"/>
              <a:gd name="T8" fmla="*/ 0 w 169545"/>
              <a:gd name="T9" fmla="*/ 84670 h 169544"/>
              <a:gd name="T10" fmla="*/ 6664 w 169545"/>
              <a:gd name="T11" fmla="*/ 117607 h 169544"/>
              <a:gd name="T12" fmla="*/ 24828 w 169545"/>
              <a:gd name="T13" fmla="*/ 144528 h 169544"/>
              <a:gd name="T14" fmla="*/ 51745 w 169545"/>
              <a:gd name="T15" fmla="*/ 162693 h 169544"/>
              <a:gd name="T16" fmla="*/ 84670 w 169545"/>
              <a:gd name="T17" fmla="*/ 169358 h 169544"/>
              <a:gd name="T18" fmla="*/ 117603 w 169545"/>
              <a:gd name="T19" fmla="*/ 162693 h 169544"/>
              <a:gd name="T20" fmla="*/ 144524 w 169545"/>
              <a:gd name="T21" fmla="*/ 144528 h 169544"/>
              <a:gd name="T22" fmla="*/ 162689 w 169545"/>
              <a:gd name="T23" fmla="*/ 117607 h 169544"/>
              <a:gd name="T24" fmla="*/ 169354 w 169545"/>
              <a:gd name="T25" fmla="*/ 84670 h 169544"/>
              <a:gd name="T26" fmla="*/ 162689 w 169545"/>
              <a:gd name="T27" fmla="*/ 51745 h 169544"/>
              <a:gd name="T28" fmla="*/ 144524 w 169545"/>
              <a:gd name="T29" fmla="*/ 24828 h 169544"/>
              <a:gd name="T30" fmla="*/ 117603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5" y="6664"/>
                </a:lnTo>
                <a:lnTo>
                  <a:pt x="24828" y="24828"/>
                </a:lnTo>
                <a:lnTo>
                  <a:pt x="6664" y="51745"/>
                </a:lnTo>
                <a:lnTo>
                  <a:pt x="0" y="84670"/>
                </a:lnTo>
                <a:lnTo>
                  <a:pt x="6664" y="117603"/>
                </a:lnTo>
                <a:lnTo>
                  <a:pt x="24828" y="144524"/>
                </a:lnTo>
                <a:lnTo>
                  <a:pt x="51745" y="162689"/>
                </a:lnTo>
                <a:lnTo>
                  <a:pt x="84670" y="169354"/>
                </a:lnTo>
                <a:lnTo>
                  <a:pt x="117603" y="162689"/>
                </a:lnTo>
                <a:lnTo>
                  <a:pt x="144524" y="144524"/>
                </a:lnTo>
                <a:lnTo>
                  <a:pt x="162689" y="117603"/>
                </a:lnTo>
                <a:lnTo>
                  <a:pt x="169354" y="84670"/>
                </a:lnTo>
                <a:lnTo>
                  <a:pt x="162689" y="51745"/>
                </a:lnTo>
                <a:lnTo>
                  <a:pt x="144524" y="24828"/>
                </a:lnTo>
                <a:lnTo>
                  <a:pt x="117603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08" name="object 40"/>
          <p:cNvSpPr>
            <a:spLocks/>
          </p:cNvSpPr>
          <p:nvPr/>
        </p:nvSpPr>
        <p:spPr bwMode="auto">
          <a:xfrm>
            <a:off x="6373809" y="1503048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66 w 297179"/>
              <a:gd name="T3" fmla="*/ 7571 h 148590"/>
              <a:gd name="T4" fmla="*/ 60767 w 297179"/>
              <a:gd name="T5" fmla="*/ 28645 h 148590"/>
              <a:gd name="T6" fmla="*/ 28648 w 297179"/>
              <a:gd name="T7" fmla="*/ 60761 h 148590"/>
              <a:gd name="T8" fmla="*/ 7572 w 297179"/>
              <a:gd name="T9" fmla="*/ 101461 h 148590"/>
              <a:gd name="T10" fmla="*/ 0 w 297179"/>
              <a:gd name="T11" fmla="*/ 148285 h 148590"/>
              <a:gd name="T12" fmla="*/ 296587 w 297179"/>
              <a:gd name="T13" fmla="*/ 148285 h 148590"/>
              <a:gd name="T14" fmla="*/ 289013 w 297179"/>
              <a:gd name="T15" fmla="*/ 101461 h 148590"/>
              <a:gd name="T16" fmla="*/ 267933 w 297179"/>
              <a:gd name="T17" fmla="*/ 60761 h 148590"/>
              <a:gd name="T18" fmla="*/ 235811 w 297179"/>
              <a:gd name="T19" fmla="*/ 28645 h 148590"/>
              <a:gd name="T20" fmla="*/ 195109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09" name="object 41"/>
          <p:cNvSpPr>
            <a:spLocks/>
          </p:cNvSpPr>
          <p:nvPr/>
        </p:nvSpPr>
        <p:spPr bwMode="auto">
          <a:xfrm>
            <a:off x="6799362" y="1327533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28 h 169544"/>
              <a:gd name="T6" fmla="*/ 6662 w 169545"/>
              <a:gd name="T7" fmla="*/ 51745 h 169544"/>
              <a:gd name="T8" fmla="*/ 0 w 169545"/>
              <a:gd name="T9" fmla="*/ 84670 h 169544"/>
              <a:gd name="T10" fmla="*/ 6662 w 169545"/>
              <a:gd name="T11" fmla="*/ 117607 h 169544"/>
              <a:gd name="T12" fmla="*/ 24823 w 169545"/>
              <a:gd name="T13" fmla="*/ 144528 h 169544"/>
              <a:gd name="T14" fmla="*/ 51740 w 169545"/>
              <a:gd name="T15" fmla="*/ 162693 h 169544"/>
              <a:gd name="T16" fmla="*/ 84670 w 169545"/>
              <a:gd name="T17" fmla="*/ 169358 h 169544"/>
              <a:gd name="T18" fmla="*/ 117601 w 169545"/>
              <a:gd name="T19" fmla="*/ 162693 h 169544"/>
              <a:gd name="T20" fmla="*/ 144518 w 169545"/>
              <a:gd name="T21" fmla="*/ 144528 h 169544"/>
              <a:gd name="T22" fmla="*/ 162678 w 169545"/>
              <a:gd name="T23" fmla="*/ 117607 h 169544"/>
              <a:gd name="T24" fmla="*/ 169341 w 169545"/>
              <a:gd name="T25" fmla="*/ 84670 h 169544"/>
              <a:gd name="T26" fmla="*/ 162678 w 169545"/>
              <a:gd name="T27" fmla="*/ 51745 h 169544"/>
              <a:gd name="T28" fmla="*/ 144518 w 169545"/>
              <a:gd name="T29" fmla="*/ 24828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28"/>
                </a:lnTo>
                <a:lnTo>
                  <a:pt x="6662" y="51745"/>
                </a:lnTo>
                <a:lnTo>
                  <a:pt x="0" y="84670"/>
                </a:lnTo>
                <a:lnTo>
                  <a:pt x="6662" y="117603"/>
                </a:lnTo>
                <a:lnTo>
                  <a:pt x="24823" y="144524"/>
                </a:lnTo>
                <a:lnTo>
                  <a:pt x="51740" y="162689"/>
                </a:lnTo>
                <a:lnTo>
                  <a:pt x="84670" y="169354"/>
                </a:lnTo>
                <a:lnTo>
                  <a:pt x="117601" y="162689"/>
                </a:lnTo>
                <a:lnTo>
                  <a:pt x="144518" y="144524"/>
                </a:lnTo>
                <a:lnTo>
                  <a:pt x="162678" y="117603"/>
                </a:lnTo>
                <a:lnTo>
                  <a:pt x="169341" y="84670"/>
                </a:lnTo>
                <a:lnTo>
                  <a:pt x="162678" y="51745"/>
                </a:lnTo>
                <a:lnTo>
                  <a:pt x="144518" y="24828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10" name="object 42"/>
          <p:cNvSpPr>
            <a:spLocks/>
          </p:cNvSpPr>
          <p:nvPr/>
        </p:nvSpPr>
        <p:spPr bwMode="auto">
          <a:xfrm>
            <a:off x="6740366" y="1503048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66 w 297179"/>
              <a:gd name="T3" fmla="*/ 7571 h 148590"/>
              <a:gd name="T4" fmla="*/ 60767 w 297179"/>
              <a:gd name="T5" fmla="*/ 28645 h 148590"/>
              <a:gd name="T6" fmla="*/ 28648 w 297179"/>
              <a:gd name="T7" fmla="*/ 60761 h 148590"/>
              <a:gd name="T8" fmla="*/ 7572 w 297179"/>
              <a:gd name="T9" fmla="*/ 101461 h 148590"/>
              <a:gd name="T10" fmla="*/ 0 w 297179"/>
              <a:gd name="T11" fmla="*/ 148285 h 148590"/>
              <a:gd name="T12" fmla="*/ 296574 w 297179"/>
              <a:gd name="T13" fmla="*/ 148285 h 148590"/>
              <a:gd name="T14" fmla="*/ 289001 w 297179"/>
              <a:gd name="T15" fmla="*/ 101461 h 148590"/>
              <a:gd name="T16" fmla="*/ 267925 w 297179"/>
              <a:gd name="T17" fmla="*/ 60761 h 148590"/>
              <a:gd name="T18" fmla="*/ 235807 w 297179"/>
              <a:gd name="T19" fmla="*/ 28645 h 148590"/>
              <a:gd name="T20" fmla="*/ 195107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11" name="object 43"/>
          <p:cNvSpPr>
            <a:spLocks/>
          </p:cNvSpPr>
          <p:nvPr/>
        </p:nvSpPr>
        <p:spPr bwMode="auto">
          <a:xfrm>
            <a:off x="7165906" y="1327533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5 w 169545"/>
              <a:gd name="T3" fmla="*/ 6664 h 169544"/>
              <a:gd name="T4" fmla="*/ 24828 w 169545"/>
              <a:gd name="T5" fmla="*/ 24828 h 169544"/>
              <a:gd name="T6" fmla="*/ 6664 w 169545"/>
              <a:gd name="T7" fmla="*/ 51745 h 169544"/>
              <a:gd name="T8" fmla="*/ 0 w 169545"/>
              <a:gd name="T9" fmla="*/ 84670 h 169544"/>
              <a:gd name="T10" fmla="*/ 6664 w 169545"/>
              <a:gd name="T11" fmla="*/ 117607 h 169544"/>
              <a:gd name="T12" fmla="*/ 24828 w 169545"/>
              <a:gd name="T13" fmla="*/ 144528 h 169544"/>
              <a:gd name="T14" fmla="*/ 51745 w 169545"/>
              <a:gd name="T15" fmla="*/ 162693 h 169544"/>
              <a:gd name="T16" fmla="*/ 84670 w 169545"/>
              <a:gd name="T17" fmla="*/ 169358 h 169544"/>
              <a:gd name="T18" fmla="*/ 117603 w 169545"/>
              <a:gd name="T19" fmla="*/ 162693 h 169544"/>
              <a:gd name="T20" fmla="*/ 144524 w 169545"/>
              <a:gd name="T21" fmla="*/ 144528 h 169544"/>
              <a:gd name="T22" fmla="*/ 162689 w 169545"/>
              <a:gd name="T23" fmla="*/ 117607 h 169544"/>
              <a:gd name="T24" fmla="*/ 169354 w 169545"/>
              <a:gd name="T25" fmla="*/ 84670 h 169544"/>
              <a:gd name="T26" fmla="*/ 162689 w 169545"/>
              <a:gd name="T27" fmla="*/ 51745 h 169544"/>
              <a:gd name="T28" fmla="*/ 144524 w 169545"/>
              <a:gd name="T29" fmla="*/ 24828 h 169544"/>
              <a:gd name="T30" fmla="*/ 117603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5" y="6664"/>
                </a:lnTo>
                <a:lnTo>
                  <a:pt x="24828" y="24828"/>
                </a:lnTo>
                <a:lnTo>
                  <a:pt x="6664" y="51745"/>
                </a:lnTo>
                <a:lnTo>
                  <a:pt x="0" y="84670"/>
                </a:lnTo>
                <a:lnTo>
                  <a:pt x="6664" y="117603"/>
                </a:lnTo>
                <a:lnTo>
                  <a:pt x="24828" y="144524"/>
                </a:lnTo>
                <a:lnTo>
                  <a:pt x="51745" y="162689"/>
                </a:lnTo>
                <a:lnTo>
                  <a:pt x="84670" y="169354"/>
                </a:lnTo>
                <a:lnTo>
                  <a:pt x="117603" y="162689"/>
                </a:lnTo>
                <a:lnTo>
                  <a:pt x="144524" y="144524"/>
                </a:lnTo>
                <a:lnTo>
                  <a:pt x="162689" y="117603"/>
                </a:lnTo>
                <a:lnTo>
                  <a:pt x="169354" y="84670"/>
                </a:lnTo>
                <a:lnTo>
                  <a:pt x="162689" y="51745"/>
                </a:lnTo>
                <a:lnTo>
                  <a:pt x="144524" y="24828"/>
                </a:lnTo>
                <a:lnTo>
                  <a:pt x="117603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12" name="object 44"/>
          <p:cNvSpPr>
            <a:spLocks/>
          </p:cNvSpPr>
          <p:nvPr/>
        </p:nvSpPr>
        <p:spPr bwMode="auto">
          <a:xfrm>
            <a:off x="7106911" y="1503048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66 w 297179"/>
              <a:gd name="T3" fmla="*/ 7571 h 148590"/>
              <a:gd name="T4" fmla="*/ 60767 w 297179"/>
              <a:gd name="T5" fmla="*/ 28645 h 148590"/>
              <a:gd name="T6" fmla="*/ 28648 w 297179"/>
              <a:gd name="T7" fmla="*/ 60761 h 148590"/>
              <a:gd name="T8" fmla="*/ 7572 w 297179"/>
              <a:gd name="T9" fmla="*/ 101461 h 148590"/>
              <a:gd name="T10" fmla="*/ 0 w 297179"/>
              <a:gd name="T11" fmla="*/ 148285 h 148590"/>
              <a:gd name="T12" fmla="*/ 296587 w 297179"/>
              <a:gd name="T13" fmla="*/ 148285 h 148590"/>
              <a:gd name="T14" fmla="*/ 289013 w 297179"/>
              <a:gd name="T15" fmla="*/ 101461 h 148590"/>
              <a:gd name="T16" fmla="*/ 267933 w 297179"/>
              <a:gd name="T17" fmla="*/ 60761 h 148590"/>
              <a:gd name="T18" fmla="*/ 235811 w 297179"/>
              <a:gd name="T19" fmla="*/ 28645 h 148590"/>
              <a:gd name="T20" fmla="*/ 195109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13" name="object 45"/>
          <p:cNvSpPr>
            <a:spLocks/>
          </p:cNvSpPr>
          <p:nvPr/>
        </p:nvSpPr>
        <p:spPr bwMode="auto">
          <a:xfrm>
            <a:off x="7532464" y="1327533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28 h 169544"/>
              <a:gd name="T6" fmla="*/ 6662 w 169545"/>
              <a:gd name="T7" fmla="*/ 51745 h 169544"/>
              <a:gd name="T8" fmla="*/ 0 w 169545"/>
              <a:gd name="T9" fmla="*/ 84670 h 169544"/>
              <a:gd name="T10" fmla="*/ 6662 w 169545"/>
              <a:gd name="T11" fmla="*/ 117607 h 169544"/>
              <a:gd name="T12" fmla="*/ 24823 w 169545"/>
              <a:gd name="T13" fmla="*/ 144528 h 169544"/>
              <a:gd name="T14" fmla="*/ 51740 w 169545"/>
              <a:gd name="T15" fmla="*/ 162693 h 169544"/>
              <a:gd name="T16" fmla="*/ 84670 w 169545"/>
              <a:gd name="T17" fmla="*/ 169358 h 169544"/>
              <a:gd name="T18" fmla="*/ 117601 w 169545"/>
              <a:gd name="T19" fmla="*/ 162693 h 169544"/>
              <a:gd name="T20" fmla="*/ 144518 w 169545"/>
              <a:gd name="T21" fmla="*/ 144528 h 169544"/>
              <a:gd name="T22" fmla="*/ 162678 w 169545"/>
              <a:gd name="T23" fmla="*/ 117607 h 169544"/>
              <a:gd name="T24" fmla="*/ 169341 w 169545"/>
              <a:gd name="T25" fmla="*/ 84670 h 169544"/>
              <a:gd name="T26" fmla="*/ 162678 w 169545"/>
              <a:gd name="T27" fmla="*/ 51745 h 169544"/>
              <a:gd name="T28" fmla="*/ 144518 w 169545"/>
              <a:gd name="T29" fmla="*/ 24828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28"/>
                </a:lnTo>
                <a:lnTo>
                  <a:pt x="6662" y="51745"/>
                </a:lnTo>
                <a:lnTo>
                  <a:pt x="0" y="84670"/>
                </a:lnTo>
                <a:lnTo>
                  <a:pt x="6662" y="117603"/>
                </a:lnTo>
                <a:lnTo>
                  <a:pt x="24823" y="144524"/>
                </a:lnTo>
                <a:lnTo>
                  <a:pt x="51740" y="162689"/>
                </a:lnTo>
                <a:lnTo>
                  <a:pt x="84670" y="169354"/>
                </a:lnTo>
                <a:lnTo>
                  <a:pt x="117601" y="162689"/>
                </a:lnTo>
                <a:lnTo>
                  <a:pt x="144518" y="144524"/>
                </a:lnTo>
                <a:lnTo>
                  <a:pt x="162678" y="117603"/>
                </a:lnTo>
                <a:lnTo>
                  <a:pt x="169341" y="84670"/>
                </a:lnTo>
                <a:lnTo>
                  <a:pt x="162678" y="51745"/>
                </a:lnTo>
                <a:lnTo>
                  <a:pt x="144518" y="24828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14" name="object 46"/>
          <p:cNvSpPr>
            <a:spLocks/>
          </p:cNvSpPr>
          <p:nvPr/>
        </p:nvSpPr>
        <p:spPr bwMode="auto">
          <a:xfrm>
            <a:off x="7473467" y="1503048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66 w 297179"/>
              <a:gd name="T3" fmla="*/ 7571 h 148590"/>
              <a:gd name="T4" fmla="*/ 60767 w 297179"/>
              <a:gd name="T5" fmla="*/ 28645 h 148590"/>
              <a:gd name="T6" fmla="*/ 28648 w 297179"/>
              <a:gd name="T7" fmla="*/ 60761 h 148590"/>
              <a:gd name="T8" fmla="*/ 7572 w 297179"/>
              <a:gd name="T9" fmla="*/ 101461 h 148590"/>
              <a:gd name="T10" fmla="*/ 0 w 297179"/>
              <a:gd name="T11" fmla="*/ 148285 h 148590"/>
              <a:gd name="T12" fmla="*/ 296574 w 297179"/>
              <a:gd name="T13" fmla="*/ 148285 h 148590"/>
              <a:gd name="T14" fmla="*/ 289001 w 297179"/>
              <a:gd name="T15" fmla="*/ 101461 h 148590"/>
              <a:gd name="T16" fmla="*/ 267925 w 297179"/>
              <a:gd name="T17" fmla="*/ 60761 h 148590"/>
              <a:gd name="T18" fmla="*/ 235807 w 297179"/>
              <a:gd name="T19" fmla="*/ 28645 h 148590"/>
              <a:gd name="T20" fmla="*/ 195107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15" name="object 47"/>
          <p:cNvSpPr>
            <a:spLocks/>
          </p:cNvSpPr>
          <p:nvPr/>
        </p:nvSpPr>
        <p:spPr bwMode="auto">
          <a:xfrm>
            <a:off x="7899007" y="1327533"/>
            <a:ext cx="157237" cy="157077"/>
          </a:xfrm>
          <a:custGeom>
            <a:avLst/>
            <a:gdLst>
              <a:gd name="T0" fmla="*/ 84683 w 169545"/>
              <a:gd name="T1" fmla="*/ 0 h 169544"/>
              <a:gd name="T2" fmla="*/ 51751 w 169545"/>
              <a:gd name="T3" fmla="*/ 6664 h 169544"/>
              <a:gd name="T4" fmla="*/ 24830 w 169545"/>
              <a:gd name="T5" fmla="*/ 24828 h 169544"/>
              <a:gd name="T6" fmla="*/ 6664 w 169545"/>
              <a:gd name="T7" fmla="*/ 51745 h 169544"/>
              <a:gd name="T8" fmla="*/ 0 w 169545"/>
              <a:gd name="T9" fmla="*/ 84670 h 169544"/>
              <a:gd name="T10" fmla="*/ 6664 w 169545"/>
              <a:gd name="T11" fmla="*/ 117607 h 169544"/>
              <a:gd name="T12" fmla="*/ 24830 w 169545"/>
              <a:gd name="T13" fmla="*/ 144528 h 169544"/>
              <a:gd name="T14" fmla="*/ 51751 w 169545"/>
              <a:gd name="T15" fmla="*/ 162693 h 169544"/>
              <a:gd name="T16" fmla="*/ 84683 w 169545"/>
              <a:gd name="T17" fmla="*/ 169358 h 169544"/>
              <a:gd name="T18" fmla="*/ 117608 w 169545"/>
              <a:gd name="T19" fmla="*/ 162693 h 169544"/>
              <a:gd name="T20" fmla="*/ 144526 w 169545"/>
              <a:gd name="T21" fmla="*/ 144528 h 169544"/>
              <a:gd name="T22" fmla="*/ 162689 w 169545"/>
              <a:gd name="T23" fmla="*/ 117607 h 169544"/>
              <a:gd name="T24" fmla="*/ 169354 w 169545"/>
              <a:gd name="T25" fmla="*/ 84670 h 169544"/>
              <a:gd name="T26" fmla="*/ 162689 w 169545"/>
              <a:gd name="T27" fmla="*/ 51745 h 169544"/>
              <a:gd name="T28" fmla="*/ 144526 w 169545"/>
              <a:gd name="T29" fmla="*/ 24828 h 169544"/>
              <a:gd name="T30" fmla="*/ 117608 w 169545"/>
              <a:gd name="T31" fmla="*/ 6664 h 169544"/>
              <a:gd name="T32" fmla="*/ 84683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83" y="0"/>
                </a:moveTo>
                <a:lnTo>
                  <a:pt x="51751" y="6664"/>
                </a:lnTo>
                <a:lnTo>
                  <a:pt x="24830" y="24828"/>
                </a:lnTo>
                <a:lnTo>
                  <a:pt x="6664" y="51745"/>
                </a:lnTo>
                <a:lnTo>
                  <a:pt x="0" y="84670"/>
                </a:lnTo>
                <a:lnTo>
                  <a:pt x="6664" y="117603"/>
                </a:lnTo>
                <a:lnTo>
                  <a:pt x="24830" y="144524"/>
                </a:lnTo>
                <a:lnTo>
                  <a:pt x="51751" y="162689"/>
                </a:lnTo>
                <a:lnTo>
                  <a:pt x="84683" y="169354"/>
                </a:lnTo>
                <a:lnTo>
                  <a:pt x="117608" y="162689"/>
                </a:lnTo>
                <a:lnTo>
                  <a:pt x="144526" y="144524"/>
                </a:lnTo>
                <a:lnTo>
                  <a:pt x="162689" y="117603"/>
                </a:lnTo>
                <a:lnTo>
                  <a:pt x="169354" y="84670"/>
                </a:lnTo>
                <a:lnTo>
                  <a:pt x="162689" y="51745"/>
                </a:lnTo>
                <a:lnTo>
                  <a:pt x="144526" y="24828"/>
                </a:lnTo>
                <a:lnTo>
                  <a:pt x="117608" y="6664"/>
                </a:lnTo>
                <a:lnTo>
                  <a:pt x="84683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16" name="object 48"/>
          <p:cNvSpPr>
            <a:spLocks/>
          </p:cNvSpPr>
          <p:nvPr/>
        </p:nvSpPr>
        <p:spPr bwMode="auto">
          <a:xfrm>
            <a:off x="7840012" y="1503048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71 w 297179"/>
              <a:gd name="T3" fmla="*/ 7571 h 148590"/>
              <a:gd name="T4" fmla="*/ 60772 w 297179"/>
              <a:gd name="T5" fmla="*/ 28645 h 148590"/>
              <a:gd name="T6" fmla="*/ 28652 w 297179"/>
              <a:gd name="T7" fmla="*/ 60761 h 148590"/>
              <a:gd name="T8" fmla="*/ 7573 w 297179"/>
              <a:gd name="T9" fmla="*/ 101461 h 148590"/>
              <a:gd name="T10" fmla="*/ 0 w 297179"/>
              <a:gd name="T11" fmla="*/ 148285 h 148590"/>
              <a:gd name="T12" fmla="*/ 296587 w 297179"/>
              <a:gd name="T13" fmla="*/ 148285 h 148590"/>
              <a:gd name="T14" fmla="*/ 289013 w 297179"/>
              <a:gd name="T15" fmla="*/ 101461 h 148590"/>
              <a:gd name="T16" fmla="*/ 267933 w 297179"/>
              <a:gd name="T17" fmla="*/ 60761 h 148590"/>
              <a:gd name="T18" fmla="*/ 235811 w 297179"/>
              <a:gd name="T19" fmla="*/ 28645 h 148590"/>
              <a:gd name="T20" fmla="*/ 195109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71" y="7571"/>
                </a:lnTo>
                <a:lnTo>
                  <a:pt x="60772" y="28645"/>
                </a:lnTo>
                <a:lnTo>
                  <a:pt x="28652" y="60761"/>
                </a:lnTo>
                <a:lnTo>
                  <a:pt x="7573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17" name="object 49"/>
          <p:cNvSpPr>
            <a:spLocks/>
          </p:cNvSpPr>
          <p:nvPr/>
        </p:nvSpPr>
        <p:spPr bwMode="auto">
          <a:xfrm>
            <a:off x="8265564" y="1327533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28 h 169544"/>
              <a:gd name="T6" fmla="*/ 6662 w 169545"/>
              <a:gd name="T7" fmla="*/ 51745 h 169544"/>
              <a:gd name="T8" fmla="*/ 0 w 169545"/>
              <a:gd name="T9" fmla="*/ 84670 h 169544"/>
              <a:gd name="T10" fmla="*/ 6662 w 169545"/>
              <a:gd name="T11" fmla="*/ 117607 h 169544"/>
              <a:gd name="T12" fmla="*/ 24823 w 169545"/>
              <a:gd name="T13" fmla="*/ 144528 h 169544"/>
              <a:gd name="T14" fmla="*/ 51740 w 169545"/>
              <a:gd name="T15" fmla="*/ 162693 h 169544"/>
              <a:gd name="T16" fmla="*/ 84670 w 169545"/>
              <a:gd name="T17" fmla="*/ 169358 h 169544"/>
              <a:gd name="T18" fmla="*/ 117601 w 169545"/>
              <a:gd name="T19" fmla="*/ 162693 h 169544"/>
              <a:gd name="T20" fmla="*/ 144518 w 169545"/>
              <a:gd name="T21" fmla="*/ 144528 h 169544"/>
              <a:gd name="T22" fmla="*/ 162678 w 169545"/>
              <a:gd name="T23" fmla="*/ 117607 h 169544"/>
              <a:gd name="T24" fmla="*/ 169341 w 169545"/>
              <a:gd name="T25" fmla="*/ 84670 h 169544"/>
              <a:gd name="T26" fmla="*/ 162678 w 169545"/>
              <a:gd name="T27" fmla="*/ 51745 h 169544"/>
              <a:gd name="T28" fmla="*/ 144518 w 169545"/>
              <a:gd name="T29" fmla="*/ 24828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28"/>
                </a:lnTo>
                <a:lnTo>
                  <a:pt x="6662" y="51745"/>
                </a:lnTo>
                <a:lnTo>
                  <a:pt x="0" y="84670"/>
                </a:lnTo>
                <a:lnTo>
                  <a:pt x="6662" y="117603"/>
                </a:lnTo>
                <a:lnTo>
                  <a:pt x="24823" y="144524"/>
                </a:lnTo>
                <a:lnTo>
                  <a:pt x="51740" y="162689"/>
                </a:lnTo>
                <a:lnTo>
                  <a:pt x="84670" y="169354"/>
                </a:lnTo>
                <a:lnTo>
                  <a:pt x="117601" y="162689"/>
                </a:lnTo>
                <a:lnTo>
                  <a:pt x="144518" y="144524"/>
                </a:lnTo>
                <a:lnTo>
                  <a:pt x="162678" y="117603"/>
                </a:lnTo>
                <a:lnTo>
                  <a:pt x="169341" y="84670"/>
                </a:lnTo>
                <a:lnTo>
                  <a:pt x="162678" y="51745"/>
                </a:lnTo>
                <a:lnTo>
                  <a:pt x="144518" y="24828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18" name="object 50"/>
          <p:cNvSpPr>
            <a:spLocks/>
          </p:cNvSpPr>
          <p:nvPr/>
        </p:nvSpPr>
        <p:spPr bwMode="auto">
          <a:xfrm>
            <a:off x="8206567" y="1503048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66 w 297179"/>
              <a:gd name="T3" fmla="*/ 7571 h 148590"/>
              <a:gd name="T4" fmla="*/ 60767 w 297179"/>
              <a:gd name="T5" fmla="*/ 28645 h 148590"/>
              <a:gd name="T6" fmla="*/ 28648 w 297179"/>
              <a:gd name="T7" fmla="*/ 60761 h 148590"/>
              <a:gd name="T8" fmla="*/ 7572 w 297179"/>
              <a:gd name="T9" fmla="*/ 101461 h 148590"/>
              <a:gd name="T10" fmla="*/ 0 w 297179"/>
              <a:gd name="T11" fmla="*/ 148285 h 148590"/>
              <a:gd name="T12" fmla="*/ 296574 w 297179"/>
              <a:gd name="T13" fmla="*/ 148285 h 148590"/>
              <a:gd name="T14" fmla="*/ 289001 w 297179"/>
              <a:gd name="T15" fmla="*/ 101461 h 148590"/>
              <a:gd name="T16" fmla="*/ 267925 w 297179"/>
              <a:gd name="T17" fmla="*/ 60761 h 148590"/>
              <a:gd name="T18" fmla="*/ 235807 w 297179"/>
              <a:gd name="T19" fmla="*/ 28645 h 148590"/>
              <a:gd name="T20" fmla="*/ 195107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19" name="object 51"/>
          <p:cNvSpPr>
            <a:spLocks/>
          </p:cNvSpPr>
          <p:nvPr/>
        </p:nvSpPr>
        <p:spPr bwMode="auto">
          <a:xfrm>
            <a:off x="8632109" y="1327533"/>
            <a:ext cx="157237" cy="157077"/>
          </a:xfrm>
          <a:custGeom>
            <a:avLst/>
            <a:gdLst>
              <a:gd name="T0" fmla="*/ 84683 w 169545"/>
              <a:gd name="T1" fmla="*/ 0 h 169544"/>
              <a:gd name="T2" fmla="*/ 51751 w 169545"/>
              <a:gd name="T3" fmla="*/ 6664 h 169544"/>
              <a:gd name="T4" fmla="*/ 24830 w 169545"/>
              <a:gd name="T5" fmla="*/ 24828 h 169544"/>
              <a:gd name="T6" fmla="*/ 6664 w 169545"/>
              <a:gd name="T7" fmla="*/ 51745 h 169544"/>
              <a:gd name="T8" fmla="*/ 0 w 169545"/>
              <a:gd name="T9" fmla="*/ 84670 h 169544"/>
              <a:gd name="T10" fmla="*/ 6664 w 169545"/>
              <a:gd name="T11" fmla="*/ 117607 h 169544"/>
              <a:gd name="T12" fmla="*/ 24830 w 169545"/>
              <a:gd name="T13" fmla="*/ 144528 h 169544"/>
              <a:gd name="T14" fmla="*/ 51751 w 169545"/>
              <a:gd name="T15" fmla="*/ 162693 h 169544"/>
              <a:gd name="T16" fmla="*/ 84683 w 169545"/>
              <a:gd name="T17" fmla="*/ 169358 h 169544"/>
              <a:gd name="T18" fmla="*/ 117608 w 169545"/>
              <a:gd name="T19" fmla="*/ 162693 h 169544"/>
              <a:gd name="T20" fmla="*/ 144526 w 169545"/>
              <a:gd name="T21" fmla="*/ 144528 h 169544"/>
              <a:gd name="T22" fmla="*/ 162689 w 169545"/>
              <a:gd name="T23" fmla="*/ 117607 h 169544"/>
              <a:gd name="T24" fmla="*/ 169354 w 169545"/>
              <a:gd name="T25" fmla="*/ 84670 h 169544"/>
              <a:gd name="T26" fmla="*/ 162689 w 169545"/>
              <a:gd name="T27" fmla="*/ 51745 h 169544"/>
              <a:gd name="T28" fmla="*/ 144526 w 169545"/>
              <a:gd name="T29" fmla="*/ 24828 h 169544"/>
              <a:gd name="T30" fmla="*/ 117608 w 169545"/>
              <a:gd name="T31" fmla="*/ 6664 h 169544"/>
              <a:gd name="T32" fmla="*/ 84683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83" y="0"/>
                </a:moveTo>
                <a:lnTo>
                  <a:pt x="51751" y="6664"/>
                </a:lnTo>
                <a:lnTo>
                  <a:pt x="24830" y="24828"/>
                </a:lnTo>
                <a:lnTo>
                  <a:pt x="6664" y="51745"/>
                </a:lnTo>
                <a:lnTo>
                  <a:pt x="0" y="84670"/>
                </a:lnTo>
                <a:lnTo>
                  <a:pt x="6664" y="117603"/>
                </a:lnTo>
                <a:lnTo>
                  <a:pt x="24830" y="144524"/>
                </a:lnTo>
                <a:lnTo>
                  <a:pt x="51751" y="162689"/>
                </a:lnTo>
                <a:lnTo>
                  <a:pt x="84683" y="169354"/>
                </a:lnTo>
                <a:lnTo>
                  <a:pt x="117608" y="162689"/>
                </a:lnTo>
                <a:lnTo>
                  <a:pt x="144526" y="144524"/>
                </a:lnTo>
                <a:lnTo>
                  <a:pt x="162689" y="117603"/>
                </a:lnTo>
                <a:lnTo>
                  <a:pt x="169354" y="84670"/>
                </a:lnTo>
                <a:lnTo>
                  <a:pt x="162689" y="51745"/>
                </a:lnTo>
                <a:lnTo>
                  <a:pt x="144526" y="24828"/>
                </a:lnTo>
                <a:lnTo>
                  <a:pt x="117608" y="6664"/>
                </a:lnTo>
                <a:lnTo>
                  <a:pt x="84683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20" name="object 52"/>
          <p:cNvSpPr>
            <a:spLocks/>
          </p:cNvSpPr>
          <p:nvPr/>
        </p:nvSpPr>
        <p:spPr bwMode="auto">
          <a:xfrm>
            <a:off x="8573112" y="1503048"/>
            <a:ext cx="275606" cy="137663"/>
          </a:xfrm>
          <a:custGeom>
            <a:avLst/>
            <a:gdLst>
              <a:gd name="T0" fmla="*/ 148285 w 297179"/>
              <a:gd name="T1" fmla="*/ 0 h 148590"/>
              <a:gd name="T2" fmla="*/ 101471 w 297179"/>
              <a:gd name="T3" fmla="*/ 7571 h 148590"/>
              <a:gd name="T4" fmla="*/ 60772 w 297179"/>
              <a:gd name="T5" fmla="*/ 28645 h 148590"/>
              <a:gd name="T6" fmla="*/ 28652 w 297179"/>
              <a:gd name="T7" fmla="*/ 60761 h 148590"/>
              <a:gd name="T8" fmla="*/ 7573 w 297179"/>
              <a:gd name="T9" fmla="*/ 101461 h 148590"/>
              <a:gd name="T10" fmla="*/ 0 w 297179"/>
              <a:gd name="T11" fmla="*/ 148285 h 148590"/>
              <a:gd name="T12" fmla="*/ 296587 w 297179"/>
              <a:gd name="T13" fmla="*/ 148285 h 148590"/>
              <a:gd name="T14" fmla="*/ 289013 w 297179"/>
              <a:gd name="T15" fmla="*/ 101461 h 148590"/>
              <a:gd name="T16" fmla="*/ 267933 w 297179"/>
              <a:gd name="T17" fmla="*/ 60761 h 148590"/>
              <a:gd name="T18" fmla="*/ 235811 w 297179"/>
              <a:gd name="T19" fmla="*/ 28645 h 148590"/>
              <a:gd name="T20" fmla="*/ 195109 w 297179"/>
              <a:gd name="T21" fmla="*/ 7571 h 148590"/>
              <a:gd name="T22" fmla="*/ 148285 w 297179"/>
              <a:gd name="T23" fmla="*/ 0 h 1485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90">
                <a:moveTo>
                  <a:pt x="148285" y="0"/>
                </a:moveTo>
                <a:lnTo>
                  <a:pt x="101471" y="7571"/>
                </a:lnTo>
                <a:lnTo>
                  <a:pt x="60772" y="28645"/>
                </a:lnTo>
                <a:lnTo>
                  <a:pt x="28652" y="60761"/>
                </a:lnTo>
                <a:lnTo>
                  <a:pt x="7573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21" name="object 53"/>
          <p:cNvSpPr>
            <a:spLocks/>
          </p:cNvSpPr>
          <p:nvPr/>
        </p:nvSpPr>
        <p:spPr bwMode="auto">
          <a:xfrm>
            <a:off x="6432805" y="1731141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5 w 169545"/>
              <a:gd name="T3" fmla="*/ 6664 h 169544"/>
              <a:gd name="T4" fmla="*/ 24828 w 169545"/>
              <a:gd name="T5" fmla="*/ 24830 h 169544"/>
              <a:gd name="T6" fmla="*/ 6664 w 169545"/>
              <a:gd name="T7" fmla="*/ 51751 h 169544"/>
              <a:gd name="T8" fmla="*/ 0 w 169545"/>
              <a:gd name="T9" fmla="*/ 84683 h 169544"/>
              <a:gd name="T10" fmla="*/ 6664 w 169545"/>
              <a:gd name="T11" fmla="*/ 117612 h 169544"/>
              <a:gd name="T12" fmla="*/ 24828 w 169545"/>
              <a:gd name="T13" fmla="*/ 144530 h 169544"/>
              <a:gd name="T14" fmla="*/ 51745 w 169545"/>
              <a:gd name="T15" fmla="*/ 162693 h 169544"/>
              <a:gd name="T16" fmla="*/ 84670 w 169545"/>
              <a:gd name="T17" fmla="*/ 169358 h 169544"/>
              <a:gd name="T18" fmla="*/ 117603 w 169545"/>
              <a:gd name="T19" fmla="*/ 162693 h 169544"/>
              <a:gd name="T20" fmla="*/ 144524 w 169545"/>
              <a:gd name="T21" fmla="*/ 144530 h 169544"/>
              <a:gd name="T22" fmla="*/ 162689 w 169545"/>
              <a:gd name="T23" fmla="*/ 117612 h 169544"/>
              <a:gd name="T24" fmla="*/ 169354 w 169545"/>
              <a:gd name="T25" fmla="*/ 84683 h 169544"/>
              <a:gd name="T26" fmla="*/ 162689 w 169545"/>
              <a:gd name="T27" fmla="*/ 51751 h 169544"/>
              <a:gd name="T28" fmla="*/ 144524 w 169545"/>
              <a:gd name="T29" fmla="*/ 24830 h 169544"/>
              <a:gd name="T30" fmla="*/ 117603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5" y="6664"/>
                </a:lnTo>
                <a:lnTo>
                  <a:pt x="24828" y="24830"/>
                </a:lnTo>
                <a:lnTo>
                  <a:pt x="6664" y="51751"/>
                </a:lnTo>
                <a:lnTo>
                  <a:pt x="0" y="84683"/>
                </a:lnTo>
                <a:lnTo>
                  <a:pt x="6664" y="117608"/>
                </a:lnTo>
                <a:lnTo>
                  <a:pt x="24828" y="144526"/>
                </a:lnTo>
                <a:lnTo>
                  <a:pt x="51745" y="162689"/>
                </a:lnTo>
                <a:lnTo>
                  <a:pt x="84670" y="169354"/>
                </a:lnTo>
                <a:lnTo>
                  <a:pt x="117603" y="162689"/>
                </a:lnTo>
                <a:lnTo>
                  <a:pt x="144524" y="144526"/>
                </a:lnTo>
                <a:lnTo>
                  <a:pt x="162689" y="117608"/>
                </a:lnTo>
                <a:lnTo>
                  <a:pt x="169354" y="84683"/>
                </a:lnTo>
                <a:lnTo>
                  <a:pt x="162689" y="51751"/>
                </a:lnTo>
                <a:lnTo>
                  <a:pt x="144524" y="24830"/>
                </a:lnTo>
                <a:lnTo>
                  <a:pt x="117603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22" name="object 54"/>
          <p:cNvSpPr>
            <a:spLocks/>
          </p:cNvSpPr>
          <p:nvPr/>
        </p:nvSpPr>
        <p:spPr bwMode="auto">
          <a:xfrm>
            <a:off x="6373809" y="190665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66 w 297179"/>
              <a:gd name="T3" fmla="*/ 7571 h 148589"/>
              <a:gd name="T4" fmla="*/ 60767 w 297179"/>
              <a:gd name="T5" fmla="*/ 28645 h 148589"/>
              <a:gd name="T6" fmla="*/ 28648 w 297179"/>
              <a:gd name="T7" fmla="*/ 60761 h 148589"/>
              <a:gd name="T8" fmla="*/ 7572 w 297179"/>
              <a:gd name="T9" fmla="*/ 101465 h 148589"/>
              <a:gd name="T10" fmla="*/ 0 w 297179"/>
              <a:gd name="T11" fmla="*/ 148289 h 148589"/>
              <a:gd name="T12" fmla="*/ 296587 w 297179"/>
              <a:gd name="T13" fmla="*/ 148289 h 148589"/>
              <a:gd name="T14" fmla="*/ 289013 w 297179"/>
              <a:gd name="T15" fmla="*/ 101465 h 148589"/>
              <a:gd name="T16" fmla="*/ 267933 w 297179"/>
              <a:gd name="T17" fmla="*/ 60761 h 148589"/>
              <a:gd name="T18" fmla="*/ 235811 w 297179"/>
              <a:gd name="T19" fmla="*/ 28645 h 148589"/>
              <a:gd name="T20" fmla="*/ 195109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23" name="object 55"/>
          <p:cNvSpPr>
            <a:spLocks/>
          </p:cNvSpPr>
          <p:nvPr/>
        </p:nvSpPr>
        <p:spPr bwMode="auto">
          <a:xfrm>
            <a:off x="6799362" y="1731141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30 h 169544"/>
              <a:gd name="T6" fmla="*/ 6662 w 169545"/>
              <a:gd name="T7" fmla="*/ 51751 h 169544"/>
              <a:gd name="T8" fmla="*/ 0 w 169545"/>
              <a:gd name="T9" fmla="*/ 84683 h 169544"/>
              <a:gd name="T10" fmla="*/ 6662 w 169545"/>
              <a:gd name="T11" fmla="*/ 117612 h 169544"/>
              <a:gd name="T12" fmla="*/ 24823 w 169545"/>
              <a:gd name="T13" fmla="*/ 144530 h 169544"/>
              <a:gd name="T14" fmla="*/ 51740 w 169545"/>
              <a:gd name="T15" fmla="*/ 162693 h 169544"/>
              <a:gd name="T16" fmla="*/ 84670 w 169545"/>
              <a:gd name="T17" fmla="*/ 169358 h 169544"/>
              <a:gd name="T18" fmla="*/ 117601 w 169545"/>
              <a:gd name="T19" fmla="*/ 162693 h 169544"/>
              <a:gd name="T20" fmla="*/ 144518 w 169545"/>
              <a:gd name="T21" fmla="*/ 144530 h 169544"/>
              <a:gd name="T22" fmla="*/ 162678 w 169545"/>
              <a:gd name="T23" fmla="*/ 117612 h 169544"/>
              <a:gd name="T24" fmla="*/ 169341 w 169545"/>
              <a:gd name="T25" fmla="*/ 84683 h 169544"/>
              <a:gd name="T26" fmla="*/ 162678 w 169545"/>
              <a:gd name="T27" fmla="*/ 51751 h 169544"/>
              <a:gd name="T28" fmla="*/ 144518 w 169545"/>
              <a:gd name="T29" fmla="*/ 24830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30"/>
                </a:lnTo>
                <a:lnTo>
                  <a:pt x="6662" y="51751"/>
                </a:lnTo>
                <a:lnTo>
                  <a:pt x="0" y="84683"/>
                </a:lnTo>
                <a:lnTo>
                  <a:pt x="6662" y="117608"/>
                </a:lnTo>
                <a:lnTo>
                  <a:pt x="24823" y="144526"/>
                </a:lnTo>
                <a:lnTo>
                  <a:pt x="51740" y="162689"/>
                </a:lnTo>
                <a:lnTo>
                  <a:pt x="84670" y="169354"/>
                </a:lnTo>
                <a:lnTo>
                  <a:pt x="117601" y="162689"/>
                </a:lnTo>
                <a:lnTo>
                  <a:pt x="144518" y="144526"/>
                </a:lnTo>
                <a:lnTo>
                  <a:pt x="162678" y="117608"/>
                </a:lnTo>
                <a:lnTo>
                  <a:pt x="169341" y="84683"/>
                </a:lnTo>
                <a:lnTo>
                  <a:pt x="162678" y="51751"/>
                </a:lnTo>
                <a:lnTo>
                  <a:pt x="144518" y="24830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24" name="object 56"/>
          <p:cNvSpPr>
            <a:spLocks/>
          </p:cNvSpPr>
          <p:nvPr/>
        </p:nvSpPr>
        <p:spPr bwMode="auto">
          <a:xfrm>
            <a:off x="6740366" y="190665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66 w 297179"/>
              <a:gd name="T3" fmla="*/ 7571 h 148589"/>
              <a:gd name="T4" fmla="*/ 60767 w 297179"/>
              <a:gd name="T5" fmla="*/ 28645 h 148589"/>
              <a:gd name="T6" fmla="*/ 28648 w 297179"/>
              <a:gd name="T7" fmla="*/ 60761 h 148589"/>
              <a:gd name="T8" fmla="*/ 7572 w 297179"/>
              <a:gd name="T9" fmla="*/ 101465 h 148589"/>
              <a:gd name="T10" fmla="*/ 0 w 297179"/>
              <a:gd name="T11" fmla="*/ 148289 h 148589"/>
              <a:gd name="T12" fmla="*/ 296574 w 297179"/>
              <a:gd name="T13" fmla="*/ 148289 h 148589"/>
              <a:gd name="T14" fmla="*/ 289001 w 297179"/>
              <a:gd name="T15" fmla="*/ 101465 h 148589"/>
              <a:gd name="T16" fmla="*/ 267925 w 297179"/>
              <a:gd name="T17" fmla="*/ 60761 h 148589"/>
              <a:gd name="T18" fmla="*/ 235807 w 297179"/>
              <a:gd name="T19" fmla="*/ 28645 h 148589"/>
              <a:gd name="T20" fmla="*/ 195107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25" name="object 57"/>
          <p:cNvSpPr>
            <a:spLocks/>
          </p:cNvSpPr>
          <p:nvPr/>
        </p:nvSpPr>
        <p:spPr bwMode="auto">
          <a:xfrm>
            <a:off x="7165906" y="1731141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5 w 169545"/>
              <a:gd name="T3" fmla="*/ 6664 h 169544"/>
              <a:gd name="T4" fmla="*/ 24828 w 169545"/>
              <a:gd name="T5" fmla="*/ 24830 h 169544"/>
              <a:gd name="T6" fmla="*/ 6664 w 169545"/>
              <a:gd name="T7" fmla="*/ 51751 h 169544"/>
              <a:gd name="T8" fmla="*/ 0 w 169545"/>
              <a:gd name="T9" fmla="*/ 84683 h 169544"/>
              <a:gd name="T10" fmla="*/ 6664 w 169545"/>
              <a:gd name="T11" fmla="*/ 117612 h 169544"/>
              <a:gd name="T12" fmla="*/ 24828 w 169545"/>
              <a:gd name="T13" fmla="*/ 144530 h 169544"/>
              <a:gd name="T14" fmla="*/ 51745 w 169545"/>
              <a:gd name="T15" fmla="*/ 162693 h 169544"/>
              <a:gd name="T16" fmla="*/ 84670 w 169545"/>
              <a:gd name="T17" fmla="*/ 169358 h 169544"/>
              <a:gd name="T18" fmla="*/ 117603 w 169545"/>
              <a:gd name="T19" fmla="*/ 162693 h 169544"/>
              <a:gd name="T20" fmla="*/ 144524 w 169545"/>
              <a:gd name="T21" fmla="*/ 144530 h 169544"/>
              <a:gd name="T22" fmla="*/ 162689 w 169545"/>
              <a:gd name="T23" fmla="*/ 117612 h 169544"/>
              <a:gd name="T24" fmla="*/ 169354 w 169545"/>
              <a:gd name="T25" fmla="*/ 84683 h 169544"/>
              <a:gd name="T26" fmla="*/ 162689 w 169545"/>
              <a:gd name="T27" fmla="*/ 51751 h 169544"/>
              <a:gd name="T28" fmla="*/ 144524 w 169545"/>
              <a:gd name="T29" fmla="*/ 24830 h 169544"/>
              <a:gd name="T30" fmla="*/ 117603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5" y="6664"/>
                </a:lnTo>
                <a:lnTo>
                  <a:pt x="24828" y="24830"/>
                </a:lnTo>
                <a:lnTo>
                  <a:pt x="6664" y="51751"/>
                </a:lnTo>
                <a:lnTo>
                  <a:pt x="0" y="84683"/>
                </a:lnTo>
                <a:lnTo>
                  <a:pt x="6664" y="117608"/>
                </a:lnTo>
                <a:lnTo>
                  <a:pt x="24828" y="144526"/>
                </a:lnTo>
                <a:lnTo>
                  <a:pt x="51745" y="162689"/>
                </a:lnTo>
                <a:lnTo>
                  <a:pt x="84670" y="169354"/>
                </a:lnTo>
                <a:lnTo>
                  <a:pt x="117603" y="162689"/>
                </a:lnTo>
                <a:lnTo>
                  <a:pt x="144524" y="144526"/>
                </a:lnTo>
                <a:lnTo>
                  <a:pt x="162689" y="117608"/>
                </a:lnTo>
                <a:lnTo>
                  <a:pt x="169354" y="84683"/>
                </a:lnTo>
                <a:lnTo>
                  <a:pt x="162689" y="51751"/>
                </a:lnTo>
                <a:lnTo>
                  <a:pt x="144524" y="24830"/>
                </a:lnTo>
                <a:lnTo>
                  <a:pt x="117603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26" name="object 58"/>
          <p:cNvSpPr>
            <a:spLocks/>
          </p:cNvSpPr>
          <p:nvPr/>
        </p:nvSpPr>
        <p:spPr bwMode="auto">
          <a:xfrm>
            <a:off x="7106911" y="190665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66 w 297179"/>
              <a:gd name="T3" fmla="*/ 7571 h 148589"/>
              <a:gd name="T4" fmla="*/ 60767 w 297179"/>
              <a:gd name="T5" fmla="*/ 28645 h 148589"/>
              <a:gd name="T6" fmla="*/ 28648 w 297179"/>
              <a:gd name="T7" fmla="*/ 60761 h 148589"/>
              <a:gd name="T8" fmla="*/ 7572 w 297179"/>
              <a:gd name="T9" fmla="*/ 101465 h 148589"/>
              <a:gd name="T10" fmla="*/ 0 w 297179"/>
              <a:gd name="T11" fmla="*/ 148289 h 148589"/>
              <a:gd name="T12" fmla="*/ 296587 w 297179"/>
              <a:gd name="T13" fmla="*/ 148289 h 148589"/>
              <a:gd name="T14" fmla="*/ 289013 w 297179"/>
              <a:gd name="T15" fmla="*/ 101465 h 148589"/>
              <a:gd name="T16" fmla="*/ 267933 w 297179"/>
              <a:gd name="T17" fmla="*/ 60761 h 148589"/>
              <a:gd name="T18" fmla="*/ 235811 w 297179"/>
              <a:gd name="T19" fmla="*/ 28645 h 148589"/>
              <a:gd name="T20" fmla="*/ 195109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27" name="object 59"/>
          <p:cNvSpPr>
            <a:spLocks/>
          </p:cNvSpPr>
          <p:nvPr/>
        </p:nvSpPr>
        <p:spPr bwMode="auto">
          <a:xfrm>
            <a:off x="7532464" y="1731141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30 h 169544"/>
              <a:gd name="T6" fmla="*/ 6662 w 169545"/>
              <a:gd name="T7" fmla="*/ 51751 h 169544"/>
              <a:gd name="T8" fmla="*/ 0 w 169545"/>
              <a:gd name="T9" fmla="*/ 84683 h 169544"/>
              <a:gd name="T10" fmla="*/ 6662 w 169545"/>
              <a:gd name="T11" fmla="*/ 117612 h 169544"/>
              <a:gd name="T12" fmla="*/ 24823 w 169545"/>
              <a:gd name="T13" fmla="*/ 144530 h 169544"/>
              <a:gd name="T14" fmla="*/ 51740 w 169545"/>
              <a:gd name="T15" fmla="*/ 162693 h 169544"/>
              <a:gd name="T16" fmla="*/ 84670 w 169545"/>
              <a:gd name="T17" fmla="*/ 169358 h 169544"/>
              <a:gd name="T18" fmla="*/ 117601 w 169545"/>
              <a:gd name="T19" fmla="*/ 162693 h 169544"/>
              <a:gd name="T20" fmla="*/ 144518 w 169545"/>
              <a:gd name="T21" fmla="*/ 144530 h 169544"/>
              <a:gd name="T22" fmla="*/ 162678 w 169545"/>
              <a:gd name="T23" fmla="*/ 117612 h 169544"/>
              <a:gd name="T24" fmla="*/ 169341 w 169545"/>
              <a:gd name="T25" fmla="*/ 84683 h 169544"/>
              <a:gd name="T26" fmla="*/ 162678 w 169545"/>
              <a:gd name="T27" fmla="*/ 51751 h 169544"/>
              <a:gd name="T28" fmla="*/ 144518 w 169545"/>
              <a:gd name="T29" fmla="*/ 24830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30"/>
                </a:lnTo>
                <a:lnTo>
                  <a:pt x="6662" y="51751"/>
                </a:lnTo>
                <a:lnTo>
                  <a:pt x="0" y="84683"/>
                </a:lnTo>
                <a:lnTo>
                  <a:pt x="6662" y="117608"/>
                </a:lnTo>
                <a:lnTo>
                  <a:pt x="24823" y="144526"/>
                </a:lnTo>
                <a:lnTo>
                  <a:pt x="51740" y="162689"/>
                </a:lnTo>
                <a:lnTo>
                  <a:pt x="84670" y="169354"/>
                </a:lnTo>
                <a:lnTo>
                  <a:pt x="117601" y="162689"/>
                </a:lnTo>
                <a:lnTo>
                  <a:pt x="144518" y="144526"/>
                </a:lnTo>
                <a:lnTo>
                  <a:pt x="162678" y="117608"/>
                </a:lnTo>
                <a:lnTo>
                  <a:pt x="169341" y="84683"/>
                </a:lnTo>
                <a:lnTo>
                  <a:pt x="162678" y="51751"/>
                </a:lnTo>
                <a:lnTo>
                  <a:pt x="144518" y="24830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28" name="object 60"/>
          <p:cNvSpPr>
            <a:spLocks/>
          </p:cNvSpPr>
          <p:nvPr/>
        </p:nvSpPr>
        <p:spPr bwMode="auto">
          <a:xfrm>
            <a:off x="7473467" y="190665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66 w 297179"/>
              <a:gd name="T3" fmla="*/ 7571 h 148589"/>
              <a:gd name="T4" fmla="*/ 60767 w 297179"/>
              <a:gd name="T5" fmla="*/ 28645 h 148589"/>
              <a:gd name="T6" fmla="*/ 28648 w 297179"/>
              <a:gd name="T7" fmla="*/ 60761 h 148589"/>
              <a:gd name="T8" fmla="*/ 7572 w 297179"/>
              <a:gd name="T9" fmla="*/ 101465 h 148589"/>
              <a:gd name="T10" fmla="*/ 0 w 297179"/>
              <a:gd name="T11" fmla="*/ 148289 h 148589"/>
              <a:gd name="T12" fmla="*/ 296574 w 297179"/>
              <a:gd name="T13" fmla="*/ 148289 h 148589"/>
              <a:gd name="T14" fmla="*/ 289001 w 297179"/>
              <a:gd name="T15" fmla="*/ 101465 h 148589"/>
              <a:gd name="T16" fmla="*/ 267925 w 297179"/>
              <a:gd name="T17" fmla="*/ 60761 h 148589"/>
              <a:gd name="T18" fmla="*/ 235807 w 297179"/>
              <a:gd name="T19" fmla="*/ 28645 h 148589"/>
              <a:gd name="T20" fmla="*/ 195107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29" name="object 61"/>
          <p:cNvSpPr>
            <a:spLocks/>
          </p:cNvSpPr>
          <p:nvPr/>
        </p:nvSpPr>
        <p:spPr bwMode="auto">
          <a:xfrm>
            <a:off x="7899007" y="1731141"/>
            <a:ext cx="157237" cy="157077"/>
          </a:xfrm>
          <a:custGeom>
            <a:avLst/>
            <a:gdLst>
              <a:gd name="T0" fmla="*/ 84683 w 169545"/>
              <a:gd name="T1" fmla="*/ 0 h 169544"/>
              <a:gd name="T2" fmla="*/ 51751 w 169545"/>
              <a:gd name="T3" fmla="*/ 6664 h 169544"/>
              <a:gd name="T4" fmla="*/ 24830 w 169545"/>
              <a:gd name="T5" fmla="*/ 24830 h 169544"/>
              <a:gd name="T6" fmla="*/ 6664 w 169545"/>
              <a:gd name="T7" fmla="*/ 51751 h 169544"/>
              <a:gd name="T8" fmla="*/ 0 w 169545"/>
              <a:gd name="T9" fmla="*/ 84683 h 169544"/>
              <a:gd name="T10" fmla="*/ 6664 w 169545"/>
              <a:gd name="T11" fmla="*/ 117612 h 169544"/>
              <a:gd name="T12" fmla="*/ 24830 w 169545"/>
              <a:gd name="T13" fmla="*/ 144530 h 169544"/>
              <a:gd name="T14" fmla="*/ 51751 w 169545"/>
              <a:gd name="T15" fmla="*/ 162693 h 169544"/>
              <a:gd name="T16" fmla="*/ 84683 w 169545"/>
              <a:gd name="T17" fmla="*/ 169358 h 169544"/>
              <a:gd name="T18" fmla="*/ 117608 w 169545"/>
              <a:gd name="T19" fmla="*/ 162693 h 169544"/>
              <a:gd name="T20" fmla="*/ 144526 w 169545"/>
              <a:gd name="T21" fmla="*/ 144530 h 169544"/>
              <a:gd name="T22" fmla="*/ 162689 w 169545"/>
              <a:gd name="T23" fmla="*/ 117612 h 169544"/>
              <a:gd name="T24" fmla="*/ 169354 w 169545"/>
              <a:gd name="T25" fmla="*/ 84683 h 169544"/>
              <a:gd name="T26" fmla="*/ 162689 w 169545"/>
              <a:gd name="T27" fmla="*/ 51751 h 169544"/>
              <a:gd name="T28" fmla="*/ 144526 w 169545"/>
              <a:gd name="T29" fmla="*/ 24830 h 169544"/>
              <a:gd name="T30" fmla="*/ 117608 w 169545"/>
              <a:gd name="T31" fmla="*/ 6664 h 169544"/>
              <a:gd name="T32" fmla="*/ 84683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83" y="0"/>
                </a:moveTo>
                <a:lnTo>
                  <a:pt x="51751" y="6664"/>
                </a:lnTo>
                <a:lnTo>
                  <a:pt x="24830" y="24830"/>
                </a:lnTo>
                <a:lnTo>
                  <a:pt x="6664" y="51751"/>
                </a:lnTo>
                <a:lnTo>
                  <a:pt x="0" y="84683"/>
                </a:lnTo>
                <a:lnTo>
                  <a:pt x="6664" y="117608"/>
                </a:lnTo>
                <a:lnTo>
                  <a:pt x="24830" y="144526"/>
                </a:lnTo>
                <a:lnTo>
                  <a:pt x="51751" y="162689"/>
                </a:lnTo>
                <a:lnTo>
                  <a:pt x="84683" y="169354"/>
                </a:lnTo>
                <a:lnTo>
                  <a:pt x="117608" y="162689"/>
                </a:lnTo>
                <a:lnTo>
                  <a:pt x="144526" y="144526"/>
                </a:lnTo>
                <a:lnTo>
                  <a:pt x="162689" y="117608"/>
                </a:lnTo>
                <a:lnTo>
                  <a:pt x="169354" y="84683"/>
                </a:lnTo>
                <a:lnTo>
                  <a:pt x="162689" y="51751"/>
                </a:lnTo>
                <a:lnTo>
                  <a:pt x="144526" y="24830"/>
                </a:lnTo>
                <a:lnTo>
                  <a:pt x="117608" y="6664"/>
                </a:lnTo>
                <a:lnTo>
                  <a:pt x="84683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30" name="object 62"/>
          <p:cNvSpPr>
            <a:spLocks/>
          </p:cNvSpPr>
          <p:nvPr/>
        </p:nvSpPr>
        <p:spPr bwMode="auto">
          <a:xfrm>
            <a:off x="7840012" y="190665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71 w 297179"/>
              <a:gd name="T3" fmla="*/ 7571 h 148589"/>
              <a:gd name="T4" fmla="*/ 60772 w 297179"/>
              <a:gd name="T5" fmla="*/ 28645 h 148589"/>
              <a:gd name="T6" fmla="*/ 28652 w 297179"/>
              <a:gd name="T7" fmla="*/ 60761 h 148589"/>
              <a:gd name="T8" fmla="*/ 7573 w 297179"/>
              <a:gd name="T9" fmla="*/ 101465 h 148589"/>
              <a:gd name="T10" fmla="*/ 0 w 297179"/>
              <a:gd name="T11" fmla="*/ 148289 h 148589"/>
              <a:gd name="T12" fmla="*/ 296587 w 297179"/>
              <a:gd name="T13" fmla="*/ 148289 h 148589"/>
              <a:gd name="T14" fmla="*/ 289013 w 297179"/>
              <a:gd name="T15" fmla="*/ 101465 h 148589"/>
              <a:gd name="T16" fmla="*/ 267933 w 297179"/>
              <a:gd name="T17" fmla="*/ 60761 h 148589"/>
              <a:gd name="T18" fmla="*/ 235811 w 297179"/>
              <a:gd name="T19" fmla="*/ 28645 h 148589"/>
              <a:gd name="T20" fmla="*/ 195109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71" y="7571"/>
                </a:lnTo>
                <a:lnTo>
                  <a:pt x="60772" y="28645"/>
                </a:lnTo>
                <a:lnTo>
                  <a:pt x="28652" y="60761"/>
                </a:lnTo>
                <a:lnTo>
                  <a:pt x="7573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31" name="object 63"/>
          <p:cNvSpPr>
            <a:spLocks/>
          </p:cNvSpPr>
          <p:nvPr/>
        </p:nvSpPr>
        <p:spPr bwMode="auto">
          <a:xfrm>
            <a:off x="8265564" y="1731141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30 h 169544"/>
              <a:gd name="T6" fmla="*/ 6662 w 169545"/>
              <a:gd name="T7" fmla="*/ 51751 h 169544"/>
              <a:gd name="T8" fmla="*/ 0 w 169545"/>
              <a:gd name="T9" fmla="*/ 84683 h 169544"/>
              <a:gd name="T10" fmla="*/ 6662 w 169545"/>
              <a:gd name="T11" fmla="*/ 117612 h 169544"/>
              <a:gd name="T12" fmla="*/ 24823 w 169545"/>
              <a:gd name="T13" fmla="*/ 144530 h 169544"/>
              <a:gd name="T14" fmla="*/ 51740 w 169545"/>
              <a:gd name="T15" fmla="*/ 162693 h 169544"/>
              <a:gd name="T16" fmla="*/ 84670 w 169545"/>
              <a:gd name="T17" fmla="*/ 169358 h 169544"/>
              <a:gd name="T18" fmla="*/ 117601 w 169545"/>
              <a:gd name="T19" fmla="*/ 162693 h 169544"/>
              <a:gd name="T20" fmla="*/ 144518 w 169545"/>
              <a:gd name="T21" fmla="*/ 144530 h 169544"/>
              <a:gd name="T22" fmla="*/ 162678 w 169545"/>
              <a:gd name="T23" fmla="*/ 117612 h 169544"/>
              <a:gd name="T24" fmla="*/ 169341 w 169545"/>
              <a:gd name="T25" fmla="*/ 84683 h 169544"/>
              <a:gd name="T26" fmla="*/ 162678 w 169545"/>
              <a:gd name="T27" fmla="*/ 51751 h 169544"/>
              <a:gd name="T28" fmla="*/ 144518 w 169545"/>
              <a:gd name="T29" fmla="*/ 24830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30"/>
                </a:lnTo>
                <a:lnTo>
                  <a:pt x="6662" y="51751"/>
                </a:lnTo>
                <a:lnTo>
                  <a:pt x="0" y="84683"/>
                </a:lnTo>
                <a:lnTo>
                  <a:pt x="6662" y="117608"/>
                </a:lnTo>
                <a:lnTo>
                  <a:pt x="24823" y="144526"/>
                </a:lnTo>
                <a:lnTo>
                  <a:pt x="51740" y="162689"/>
                </a:lnTo>
                <a:lnTo>
                  <a:pt x="84670" y="169354"/>
                </a:lnTo>
                <a:lnTo>
                  <a:pt x="117601" y="162689"/>
                </a:lnTo>
                <a:lnTo>
                  <a:pt x="144518" y="144526"/>
                </a:lnTo>
                <a:lnTo>
                  <a:pt x="162678" y="117608"/>
                </a:lnTo>
                <a:lnTo>
                  <a:pt x="169341" y="84683"/>
                </a:lnTo>
                <a:lnTo>
                  <a:pt x="162678" y="51751"/>
                </a:lnTo>
                <a:lnTo>
                  <a:pt x="144518" y="24830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32" name="object 64"/>
          <p:cNvSpPr>
            <a:spLocks/>
          </p:cNvSpPr>
          <p:nvPr/>
        </p:nvSpPr>
        <p:spPr bwMode="auto">
          <a:xfrm>
            <a:off x="8206567" y="190665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66 w 297179"/>
              <a:gd name="T3" fmla="*/ 7571 h 148589"/>
              <a:gd name="T4" fmla="*/ 60767 w 297179"/>
              <a:gd name="T5" fmla="*/ 28645 h 148589"/>
              <a:gd name="T6" fmla="*/ 28648 w 297179"/>
              <a:gd name="T7" fmla="*/ 60761 h 148589"/>
              <a:gd name="T8" fmla="*/ 7572 w 297179"/>
              <a:gd name="T9" fmla="*/ 101465 h 148589"/>
              <a:gd name="T10" fmla="*/ 0 w 297179"/>
              <a:gd name="T11" fmla="*/ 148289 h 148589"/>
              <a:gd name="T12" fmla="*/ 296574 w 297179"/>
              <a:gd name="T13" fmla="*/ 148289 h 148589"/>
              <a:gd name="T14" fmla="*/ 289001 w 297179"/>
              <a:gd name="T15" fmla="*/ 101465 h 148589"/>
              <a:gd name="T16" fmla="*/ 267925 w 297179"/>
              <a:gd name="T17" fmla="*/ 60761 h 148589"/>
              <a:gd name="T18" fmla="*/ 235807 w 297179"/>
              <a:gd name="T19" fmla="*/ 28645 h 148589"/>
              <a:gd name="T20" fmla="*/ 195107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33" name="object 65"/>
          <p:cNvSpPr>
            <a:spLocks/>
          </p:cNvSpPr>
          <p:nvPr/>
        </p:nvSpPr>
        <p:spPr bwMode="auto">
          <a:xfrm>
            <a:off x="8632109" y="1731141"/>
            <a:ext cx="157237" cy="157077"/>
          </a:xfrm>
          <a:custGeom>
            <a:avLst/>
            <a:gdLst>
              <a:gd name="T0" fmla="*/ 84683 w 169545"/>
              <a:gd name="T1" fmla="*/ 0 h 169544"/>
              <a:gd name="T2" fmla="*/ 51751 w 169545"/>
              <a:gd name="T3" fmla="*/ 6664 h 169544"/>
              <a:gd name="T4" fmla="*/ 24830 w 169545"/>
              <a:gd name="T5" fmla="*/ 24830 h 169544"/>
              <a:gd name="T6" fmla="*/ 6664 w 169545"/>
              <a:gd name="T7" fmla="*/ 51751 h 169544"/>
              <a:gd name="T8" fmla="*/ 0 w 169545"/>
              <a:gd name="T9" fmla="*/ 84683 h 169544"/>
              <a:gd name="T10" fmla="*/ 6664 w 169545"/>
              <a:gd name="T11" fmla="*/ 117612 h 169544"/>
              <a:gd name="T12" fmla="*/ 24830 w 169545"/>
              <a:gd name="T13" fmla="*/ 144530 h 169544"/>
              <a:gd name="T14" fmla="*/ 51751 w 169545"/>
              <a:gd name="T15" fmla="*/ 162693 h 169544"/>
              <a:gd name="T16" fmla="*/ 84683 w 169545"/>
              <a:gd name="T17" fmla="*/ 169358 h 169544"/>
              <a:gd name="T18" fmla="*/ 117608 w 169545"/>
              <a:gd name="T19" fmla="*/ 162693 h 169544"/>
              <a:gd name="T20" fmla="*/ 144526 w 169545"/>
              <a:gd name="T21" fmla="*/ 144530 h 169544"/>
              <a:gd name="T22" fmla="*/ 162689 w 169545"/>
              <a:gd name="T23" fmla="*/ 117612 h 169544"/>
              <a:gd name="T24" fmla="*/ 169354 w 169545"/>
              <a:gd name="T25" fmla="*/ 84683 h 169544"/>
              <a:gd name="T26" fmla="*/ 162689 w 169545"/>
              <a:gd name="T27" fmla="*/ 51751 h 169544"/>
              <a:gd name="T28" fmla="*/ 144526 w 169545"/>
              <a:gd name="T29" fmla="*/ 24830 h 169544"/>
              <a:gd name="T30" fmla="*/ 117608 w 169545"/>
              <a:gd name="T31" fmla="*/ 6664 h 169544"/>
              <a:gd name="T32" fmla="*/ 84683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83" y="0"/>
                </a:moveTo>
                <a:lnTo>
                  <a:pt x="51751" y="6664"/>
                </a:lnTo>
                <a:lnTo>
                  <a:pt x="24830" y="24830"/>
                </a:lnTo>
                <a:lnTo>
                  <a:pt x="6664" y="51751"/>
                </a:lnTo>
                <a:lnTo>
                  <a:pt x="0" y="84683"/>
                </a:lnTo>
                <a:lnTo>
                  <a:pt x="6664" y="117608"/>
                </a:lnTo>
                <a:lnTo>
                  <a:pt x="24830" y="144526"/>
                </a:lnTo>
                <a:lnTo>
                  <a:pt x="51751" y="162689"/>
                </a:lnTo>
                <a:lnTo>
                  <a:pt x="84683" y="169354"/>
                </a:lnTo>
                <a:lnTo>
                  <a:pt x="117608" y="162689"/>
                </a:lnTo>
                <a:lnTo>
                  <a:pt x="144526" y="144526"/>
                </a:lnTo>
                <a:lnTo>
                  <a:pt x="162689" y="117608"/>
                </a:lnTo>
                <a:lnTo>
                  <a:pt x="169354" y="84683"/>
                </a:lnTo>
                <a:lnTo>
                  <a:pt x="162689" y="51751"/>
                </a:lnTo>
                <a:lnTo>
                  <a:pt x="144526" y="24830"/>
                </a:lnTo>
                <a:lnTo>
                  <a:pt x="117608" y="6664"/>
                </a:lnTo>
                <a:lnTo>
                  <a:pt x="84683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34" name="object 66"/>
          <p:cNvSpPr>
            <a:spLocks/>
          </p:cNvSpPr>
          <p:nvPr/>
        </p:nvSpPr>
        <p:spPr bwMode="auto">
          <a:xfrm>
            <a:off x="8573112" y="190665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71 w 297179"/>
              <a:gd name="T3" fmla="*/ 7571 h 148589"/>
              <a:gd name="T4" fmla="*/ 60772 w 297179"/>
              <a:gd name="T5" fmla="*/ 28645 h 148589"/>
              <a:gd name="T6" fmla="*/ 28652 w 297179"/>
              <a:gd name="T7" fmla="*/ 60761 h 148589"/>
              <a:gd name="T8" fmla="*/ 7573 w 297179"/>
              <a:gd name="T9" fmla="*/ 101465 h 148589"/>
              <a:gd name="T10" fmla="*/ 0 w 297179"/>
              <a:gd name="T11" fmla="*/ 148289 h 148589"/>
              <a:gd name="T12" fmla="*/ 296587 w 297179"/>
              <a:gd name="T13" fmla="*/ 148289 h 148589"/>
              <a:gd name="T14" fmla="*/ 289013 w 297179"/>
              <a:gd name="T15" fmla="*/ 101465 h 148589"/>
              <a:gd name="T16" fmla="*/ 267933 w 297179"/>
              <a:gd name="T17" fmla="*/ 60761 h 148589"/>
              <a:gd name="T18" fmla="*/ 235811 w 297179"/>
              <a:gd name="T19" fmla="*/ 28645 h 148589"/>
              <a:gd name="T20" fmla="*/ 195109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71" y="7571"/>
                </a:lnTo>
                <a:lnTo>
                  <a:pt x="60772" y="28645"/>
                </a:lnTo>
                <a:lnTo>
                  <a:pt x="28652" y="60761"/>
                </a:lnTo>
                <a:lnTo>
                  <a:pt x="7573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35" name="object 67"/>
          <p:cNvSpPr>
            <a:spLocks/>
          </p:cNvSpPr>
          <p:nvPr/>
        </p:nvSpPr>
        <p:spPr bwMode="auto">
          <a:xfrm>
            <a:off x="6432805" y="2134751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5 w 169545"/>
              <a:gd name="T3" fmla="*/ 6664 h 169544"/>
              <a:gd name="T4" fmla="*/ 24828 w 169545"/>
              <a:gd name="T5" fmla="*/ 24830 h 169544"/>
              <a:gd name="T6" fmla="*/ 6664 w 169545"/>
              <a:gd name="T7" fmla="*/ 51751 h 169544"/>
              <a:gd name="T8" fmla="*/ 0 w 169545"/>
              <a:gd name="T9" fmla="*/ 84683 h 169544"/>
              <a:gd name="T10" fmla="*/ 6664 w 169545"/>
              <a:gd name="T11" fmla="*/ 117612 h 169544"/>
              <a:gd name="T12" fmla="*/ 24828 w 169545"/>
              <a:gd name="T13" fmla="*/ 144530 h 169544"/>
              <a:gd name="T14" fmla="*/ 51745 w 169545"/>
              <a:gd name="T15" fmla="*/ 162693 h 169544"/>
              <a:gd name="T16" fmla="*/ 84670 w 169545"/>
              <a:gd name="T17" fmla="*/ 169358 h 169544"/>
              <a:gd name="T18" fmla="*/ 117603 w 169545"/>
              <a:gd name="T19" fmla="*/ 162693 h 169544"/>
              <a:gd name="T20" fmla="*/ 144524 w 169545"/>
              <a:gd name="T21" fmla="*/ 144530 h 169544"/>
              <a:gd name="T22" fmla="*/ 162689 w 169545"/>
              <a:gd name="T23" fmla="*/ 117612 h 169544"/>
              <a:gd name="T24" fmla="*/ 169354 w 169545"/>
              <a:gd name="T25" fmla="*/ 84683 h 169544"/>
              <a:gd name="T26" fmla="*/ 162689 w 169545"/>
              <a:gd name="T27" fmla="*/ 51751 h 169544"/>
              <a:gd name="T28" fmla="*/ 144524 w 169545"/>
              <a:gd name="T29" fmla="*/ 24830 h 169544"/>
              <a:gd name="T30" fmla="*/ 117603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5" y="6664"/>
                </a:lnTo>
                <a:lnTo>
                  <a:pt x="24828" y="24830"/>
                </a:lnTo>
                <a:lnTo>
                  <a:pt x="6664" y="51751"/>
                </a:lnTo>
                <a:lnTo>
                  <a:pt x="0" y="84683"/>
                </a:lnTo>
                <a:lnTo>
                  <a:pt x="6664" y="117608"/>
                </a:lnTo>
                <a:lnTo>
                  <a:pt x="24828" y="144526"/>
                </a:lnTo>
                <a:lnTo>
                  <a:pt x="51745" y="162689"/>
                </a:lnTo>
                <a:lnTo>
                  <a:pt x="84670" y="169354"/>
                </a:lnTo>
                <a:lnTo>
                  <a:pt x="117603" y="162689"/>
                </a:lnTo>
                <a:lnTo>
                  <a:pt x="144524" y="144526"/>
                </a:lnTo>
                <a:lnTo>
                  <a:pt x="162689" y="117608"/>
                </a:lnTo>
                <a:lnTo>
                  <a:pt x="169354" y="84683"/>
                </a:lnTo>
                <a:lnTo>
                  <a:pt x="162689" y="51751"/>
                </a:lnTo>
                <a:lnTo>
                  <a:pt x="144524" y="24830"/>
                </a:lnTo>
                <a:lnTo>
                  <a:pt x="117603" y="6664"/>
                </a:lnTo>
                <a:lnTo>
                  <a:pt x="84670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36" name="object 68"/>
          <p:cNvSpPr>
            <a:spLocks/>
          </p:cNvSpPr>
          <p:nvPr/>
        </p:nvSpPr>
        <p:spPr bwMode="auto">
          <a:xfrm>
            <a:off x="6373809" y="231026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66 w 297179"/>
              <a:gd name="T3" fmla="*/ 7571 h 148589"/>
              <a:gd name="T4" fmla="*/ 60767 w 297179"/>
              <a:gd name="T5" fmla="*/ 28645 h 148589"/>
              <a:gd name="T6" fmla="*/ 28648 w 297179"/>
              <a:gd name="T7" fmla="*/ 60761 h 148589"/>
              <a:gd name="T8" fmla="*/ 7572 w 297179"/>
              <a:gd name="T9" fmla="*/ 101465 h 148589"/>
              <a:gd name="T10" fmla="*/ 0 w 297179"/>
              <a:gd name="T11" fmla="*/ 148289 h 148589"/>
              <a:gd name="T12" fmla="*/ 296587 w 297179"/>
              <a:gd name="T13" fmla="*/ 148289 h 148589"/>
              <a:gd name="T14" fmla="*/ 289013 w 297179"/>
              <a:gd name="T15" fmla="*/ 101465 h 148589"/>
              <a:gd name="T16" fmla="*/ 267933 w 297179"/>
              <a:gd name="T17" fmla="*/ 60761 h 148589"/>
              <a:gd name="T18" fmla="*/ 235811 w 297179"/>
              <a:gd name="T19" fmla="*/ 28645 h 148589"/>
              <a:gd name="T20" fmla="*/ 195109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37" name="object 69"/>
          <p:cNvSpPr>
            <a:spLocks/>
          </p:cNvSpPr>
          <p:nvPr/>
        </p:nvSpPr>
        <p:spPr bwMode="auto">
          <a:xfrm>
            <a:off x="6799362" y="2134751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30 h 169544"/>
              <a:gd name="T6" fmla="*/ 6662 w 169545"/>
              <a:gd name="T7" fmla="*/ 51751 h 169544"/>
              <a:gd name="T8" fmla="*/ 0 w 169545"/>
              <a:gd name="T9" fmla="*/ 84683 h 169544"/>
              <a:gd name="T10" fmla="*/ 6662 w 169545"/>
              <a:gd name="T11" fmla="*/ 117612 h 169544"/>
              <a:gd name="T12" fmla="*/ 24823 w 169545"/>
              <a:gd name="T13" fmla="*/ 144530 h 169544"/>
              <a:gd name="T14" fmla="*/ 51740 w 169545"/>
              <a:gd name="T15" fmla="*/ 162693 h 169544"/>
              <a:gd name="T16" fmla="*/ 84670 w 169545"/>
              <a:gd name="T17" fmla="*/ 169358 h 169544"/>
              <a:gd name="T18" fmla="*/ 117601 w 169545"/>
              <a:gd name="T19" fmla="*/ 162693 h 169544"/>
              <a:gd name="T20" fmla="*/ 144518 w 169545"/>
              <a:gd name="T21" fmla="*/ 144530 h 169544"/>
              <a:gd name="T22" fmla="*/ 162678 w 169545"/>
              <a:gd name="T23" fmla="*/ 117612 h 169544"/>
              <a:gd name="T24" fmla="*/ 169341 w 169545"/>
              <a:gd name="T25" fmla="*/ 84683 h 169544"/>
              <a:gd name="T26" fmla="*/ 162678 w 169545"/>
              <a:gd name="T27" fmla="*/ 51751 h 169544"/>
              <a:gd name="T28" fmla="*/ 144518 w 169545"/>
              <a:gd name="T29" fmla="*/ 24830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30"/>
                </a:lnTo>
                <a:lnTo>
                  <a:pt x="6662" y="51751"/>
                </a:lnTo>
                <a:lnTo>
                  <a:pt x="0" y="84683"/>
                </a:lnTo>
                <a:lnTo>
                  <a:pt x="6662" y="117608"/>
                </a:lnTo>
                <a:lnTo>
                  <a:pt x="24823" y="144526"/>
                </a:lnTo>
                <a:lnTo>
                  <a:pt x="51740" y="162689"/>
                </a:lnTo>
                <a:lnTo>
                  <a:pt x="84670" y="169354"/>
                </a:lnTo>
                <a:lnTo>
                  <a:pt x="117601" y="162689"/>
                </a:lnTo>
                <a:lnTo>
                  <a:pt x="144518" y="144526"/>
                </a:lnTo>
                <a:lnTo>
                  <a:pt x="162678" y="117608"/>
                </a:lnTo>
                <a:lnTo>
                  <a:pt x="169341" y="84683"/>
                </a:lnTo>
                <a:lnTo>
                  <a:pt x="162678" y="51751"/>
                </a:lnTo>
                <a:lnTo>
                  <a:pt x="144518" y="24830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38" name="object 70"/>
          <p:cNvSpPr>
            <a:spLocks/>
          </p:cNvSpPr>
          <p:nvPr/>
        </p:nvSpPr>
        <p:spPr bwMode="auto">
          <a:xfrm>
            <a:off x="6740366" y="231026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66 w 297179"/>
              <a:gd name="T3" fmla="*/ 7571 h 148589"/>
              <a:gd name="T4" fmla="*/ 60767 w 297179"/>
              <a:gd name="T5" fmla="*/ 28645 h 148589"/>
              <a:gd name="T6" fmla="*/ 28648 w 297179"/>
              <a:gd name="T7" fmla="*/ 60761 h 148589"/>
              <a:gd name="T8" fmla="*/ 7572 w 297179"/>
              <a:gd name="T9" fmla="*/ 101465 h 148589"/>
              <a:gd name="T10" fmla="*/ 0 w 297179"/>
              <a:gd name="T11" fmla="*/ 148289 h 148589"/>
              <a:gd name="T12" fmla="*/ 296574 w 297179"/>
              <a:gd name="T13" fmla="*/ 148289 h 148589"/>
              <a:gd name="T14" fmla="*/ 289001 w 297179"/>
              <a:gd name="T15" fmla="*/ 101465 h 148589"/>
              <a:gd name="T16" fmla="*/ 267925 w 297179"/>
              <a:gd name="T17" fmla="*/ 60761 h 148589"/>
              <a:gd name="T18" fmla="*/ 235807 w 297179"/>
              <a:gd name="T19" fmla="*/ 28645 h 148589"/>
              <a:gd name="T20" fmla="*/ 195107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39" name="object 71"/>
          <p:cNvSpPr>
            <a:spLocks/>
          </p:cNvSpPr>
          <p:nvPr/>
        </p:nvSpPr>
        <p:spPr bwMode="auto">
          <a:xfrm>
            <a:off x="7165906" y="2134751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5 w 169545"/>
              <a:gd name="T3" fmla="*/ 6664 h 169544"/>
              <a:gd name="T4" fmla="*/ 24828 w 169545"/>
              <a:gd name="T5" fmla="*/ 24830 h 169544"/>
              <a:gd name="T6" fmla="*/ 6664 w 169545"/>
              <a:gd name="T7" fmla="*/ 51751 h 169544"/>
              <a:gd name="T8" fmla="*/ 0 w 169545"/>
              <a:gd name="T9" fmla="*/ 84683 h 169544"/>
              <a:gd name="T10" fmla="*/ 6664 w 169545"/>
              <a:gd name="T11" fmla="*/ 117612 h 169544"/>
              <a:gd name="T12" fmla="*/ 24828 w 169545"/>
              <a:gd name="T13" fmla="*/ 144530 h 169544"/>
              <a:gd name="T14" fmla="*/ 51745 w 169545"/>
              <a:gd name="T15" fmla="*/ 162693 h 169544"/>
              <a:gd name="T16" fmla="*/ 84670 w 169545"/>
              <a:gd name="T17" fmla="*/ 169358 h 169544"/>
              <a:gd name="T18" fmla="*/ 117603 w 169545"/>
              <a:gd name="T19" fmla="*/ 162693 h 169544"/>
              <a:gd name="T20" fmla="*/ 144524 w 169545"/>
              <a:gd name="T21" fmla="*/ 144530 h 169544"/>
              <a:gd name="T22" fmla="*/ 162689 w 169545"/>
              <a:gd name="T23" fmla="*/ 117612 h 169544"/>
              <a:gd name="T24" fmla="*/ 169354 w 169545"/>
              <a:gd name="T25" fmla="*/ 84683 h 169544"/>
              <a:gd name="T26" fmla="*/ 162689 w 169545"/>
              <a:gd name="T27" fmla="*/ 51751 h 169544"/>
              <a:gd name="T28" fmla="*/ 144524 w 169545"/>
              <a:gd name="T29" fmla="*/ 24830 h 169544"/>
              <a:gd name="T30" fmla="*/ 117603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5" y="6664"/>
                </a:lnTo>
                <a:lnTo>
                  <a:pt x="24828" y="24830"/>
                </a:lnTo>
                <a:lnTo>
                  <a:pt x="6664" y="51751"/>
                </a:lnTo>
                <a:lnTo>
                  <a:pt x="0" y="84683"/>
                </a:lnTo>
                <a:lnTo>
                  <a:pt x="6664" y="117608"/>
                </a:lnTo>
                <a:lnTo>
                  <a:pt x="24828" y="144526"/>
                </a:lnTo>
                <a:lnTo>
                  <a:pt x="51745" y="162689"/>
                </a:lnTo>
                <a:lnTo>
                  <a:pt x="84670" y="169354"/>
                </a:lnTo>
                <a:lnTo>
                  <a:pt x="117603" y="162689"/>
                </a:lnTo>
                <a:lnTo>
                  <a:pt x="144524" y="144526"/>
                </a:lnTo>
                <a:lnTo>
                  <a:pt x="162689" y="117608"/>
                </a:lnTo>
                <a:lnTo>
                  <a:pt x="169354" y="84683"/>
                </a:lnTo>
                <a:lnTo>
                  <a:pt x="162689" y="51751"/>
                </a:lnTo>
                <a:lnTo>
                  <a:pt x="144524" y="24830"/>
                </a:lnTo>
                <a:lnTo>
                  <a:pt x="117603" y="6664"/>
                </a:lnTo>
                <a:lnTo>
                  <a:pt x="84670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40" name="object 72"/>
          <p:cNvSpPr>
            <a:spLocks/>
          </p:cNvSpPr>
          <p:nvPr/>
        </p:nvSpPr>
        <p:spPr bwMode="auto">
          <a:xfrm>
            <a:off x="7106911" y="231026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66 w 297179"/>
              <a:gd name="T3" fmla="*/ 7571 h 148589"/>
              <a:gd name="T4" fmla="*/ 60767 w 297179"/>
              <a:gd name="T5" fmla="*/ 28645 h 148589"/>
              <a:gd name="T6" fmla="*/ 28648 w 297179"/>
              <a:gd name="T7" fmla="*/ 60761 h 148589"/>
              <a:gd name="T8" fmla="*/ 7572 w 297179"/>
              <a:gd name="T9" fmla="*/ 101465 h 148589"/>
              <a:gd name="T10" fmla="*/ 0 w 297179"/>
              <a:gd name="T11" fmla="*/ 148289 h 148589"/>
              <a:gd name="T12" fmla="*/ 296587 w 297179"/>
              <a:gd name="T13" fmla="*/ 148289 h 148589"/>
              <a:gd name="T14" fmla="*/ 289013 w 297179"/>
              <a:gd name="T15" fmla="*/ 101465 h 148589"/>
              <a:gd name="T16" fmla="*/ 267933 w 297179"/>
              <a:gd name="T17" fmla="*/ 60761 h 148589"/>
              <a:gd name="T18" fmla="*/ 235811 w 297179"/>
              <a:gd name="T19" fmla="*/ 28645 h 148589"/>
              <a:gd name="T20" fmla="*/ 195109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41" name="object 73"/>
          <p:cNvSpPr>
            <a:spLocks/>
          </p:cNvSpPr>
          <p:nvPr/>
        </p:nvSpPr>
        <p:spPr bwMode="auto">
          <a:xfrm>
            <a:off x="7532464" y="2134751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30 h 169544"/>
              <a:gd name="T6" fmla="*/ 6662 w 169545"/>
              <a:gd name="T7" fmla="*/ 51751 h 169544"/>
              <a:gd name="T8" fmla="*/ 0 w 169545"/>
              <a:gd name="T9" fmla="*/ 84683 h 169544"/>
              <a:gd name="T10" fmla="*/ 6662 w 169545"/>
              <a:gd name="T11" fmla="*/ 117612 h 169544"/>
              <a:gd name="T12" fmla="*/ 24823 w 169545"/>
              <a:gd name="T13" fmla="*/ 144530 h 169544"/>
              <a:gd name="T14" fmla="*/ 51740 w 169545"/>
              <a:gd name="T15" fmla="*/ 162693 h 169544"/>
              <a:gd name="T16" fmla="*/ 84670 w 169545"/>
              <a:gd name="T17" fmla="*/ 169358 h 169544"/>
              <a:gd name="T18" fmla="*/ 117601 w 169545"/>
              <a:gd name="T19" fmla="*/ 162693 h 169544"/>
              <a:gd name="T20" fmla="*/ 144518 w 169545"/>
              <a:gd name="T21" fmla="*/ 144530 h 169544"/>
              <a:gd name="T22" fmla="*/ 162678 w 169545"/>
              <a:gd name="T23" fmla="*/ 117612 h 169544"/>
              <a:gd name="T24" fmla="*/ 169341 w 169545"/>
              <a:gd name="T25" fmla="*/ 84683 h 169544"/>
              <a:gd name="T26" fmla="*/ 162678 w 169545"/>
              <a:gd name="T27" fmla="*/ 51751 h 169544"/>
              <a:gd name="T28" fmla="*/ 144518 w 169545"/>
              <a:gd name="T29" fmla="*/ 24830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30"/>
                </a:lnTo>
                <a:lnTo>
                  <a:pt x="6662" y="51751"/>
                </a:lnTo>
                <a:lnTo>
                  <a:pt x="0" y="84683"/>
                </a:lnTo>
                <a:lnTo>
                  <a:pt x="6662" y="117608"/>
                </a:lnTo>
                <a:lnTo>
                  <a:pt x="24823" y="144526"/>
                </a:lnTo>
                <a:lnTo>
                  <a:pt x="51740" y="162689"/>
                </a:lnTo>
                <a:lnTo>
                  <a:pt x="84670" y="169354"/>
                </a:lnTo>
                <a:lnTo>
                  <a:pt x="117601" y="162689"/>
                </a:lnTo>
                <a:lnTo>
                  <a:pt x="144518" y="144526"/>
                </a:lnTo>
                <a:lnTo>
                  <a:pt x="162678" y="117608"/>
                </a:lnTo>
                <a:lnTo>
                  <a:pt x="169341" y="84683"/>
                </a:lnTo>
                <a:lnTo>
                  <a:pt x="162678" y="51751"/>
                </a:lnTo>
                <a:lnTo>
                  <a:pt x="144518" y="24830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42" name="object 74"/>
          <p:cNvSpPr>
            <a:spLocks/>
          </p:cNvSpPr>
          <p:nvPr/>
        </p:nvSpPr>
        <p:spPr bwMode="auto">
          <a:xfrm>
            <a:off x="7473467" y="231026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66 w 297179"/>
              <a:gd name="T3" fmla="*/ 7571 h 148589"/>
              <a:gd name="T4" fmla="*/ 60767 w 297179"/>
              <a:gd name="T5" fmla="*/ 28645 h 148589"/>
              <a:gd name="T6" fmla="*/ 28648 w 297179"/>
              <a:gd name="T7" fmla="*/ 60761 h 148589"/>
              <a:gd name="T8" fmla="*/ 7572 w 297179"/>
              <a:gd name="T9" fmla="*/ 101465 h 148589"/>
              <a:gd name="T10" fmla="*/ 0 w 297179"/>
              <a:gd name="T11" fmla="*/ 148289 h 148589"/>
              <a:gd name="T12" fmla="*/ 296574 w 297179"/>
              <a:gd name="T13" fmla="*/ 148289 h 148589"/>
              <a:gd name="T14" fmla="*/ 289001 w 297179"/>
              <a:gd name="T15" fmla="*/ 101465 h 148589"/>
              <a:gd name="T16" fmla="*/ 267925 w 297179"/>
              <a:gd name="T17" fmla="*/ 60761 h 148589"/>
              <a:gd name="T18" fmla="*/ 235807 w 297179"/>
              <a:gd name="T19" fmla="*/ 28645 h 148589"/>
              <a:gd name="T20" fmla="*/ 195107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43" name="object 75"/>
          <p:cNvSpPr>
            <a:spLocks/>
          </p:cNvSpPr>
          <p:nvPr/>
        </p:nvSpPr>
        <p:spPr bwMode="auto">
          <a:xfrm>
            <a:off x="7899007" y="2134751"/>
            <a:ext cx="157237" cy="157077"/>
          </a:xfrm>
          <a:custGeom>
            <a:avLst/>
            <a:gdLst>
              <a:gd name="T0" fmla="*/ 84683 w 169545"/>
              <a:gd name="T1" fmla="*/ 0 h 169544"/>
              <a:gd name="T2" fmla="*/ 51751 w 169545"/>
              <a:gd name="T3" fmla="*/ 6664 h 169544"/>
              <a:gd name="T4" fmla="*/ 24830 w 169545"/>
              <a:gd name="T5" fmla="*/ 24830 h 169544"/>
              <a:gd name="T6" fmla="*/ 6664 w 169545"/>
              <a:gd name="T7" fmla="*/ 51751 h 169544"/>
              <a:gd name="T8" fmla="*/ 0 w 169545"/>
              <a:gd name="T9" fmla="*/ 84683 h 169544"/>
              <a:gd name="T10" fmla="*/ 6664 w 169545"/>
              <a:gd name="T11" fmla="*/ 117612 h 169544"/>
              <a:gd name="T12" fmla="*/ 24830 w 169545"/>
              <a:gd name="T13" fmla="*/ 144530 h 169544"/>
              <a:gd name="T14" fmla="*/ 51751 w 169545"/>
              <a:gd name="T15" fmla="*/ 162693 h 169544"/>
              <a:gd name="T16" fmla="*/ 84683 w 169545"/>
              <a:gd name="T17" fmla="*/ 169358 h 169544"/>
              <a:gd name="T18" fmla="*/ 117608 w 169545"/>
              <a:gd name="T19" fmla="*/ 162693 h 169544"/>
              <a:gd name="T20" fmla="*/ 144526 w 169545"/>
              <a:gd name="T21" fmla="*/ 144530 h 169544"/>
              <a:gd name="T22" fmla="*/ 162689 w 169545"/>
              <a:gd name="T23" fmla="*/ 117612 h 169544"/>
              <a:gd name="T24" fmla="*/ 169354 w 169545"/>
              <a:gd name="T25" fmla="*/ 84683 h 169544"/>
              <a:gd name="T26" fmla="*/ 162689 w 169545"/>
              <a:gd name="T27" fmla="*/ 51751 h 169544"/>
              <a:gd name="T28" fmla="*/ 144526 w 169545"/>
              <a:gd name="T29" fmla="*/ 24830 h 169544"/>
              <a:gd name="T30" fmla="*/ 117608 w 169545"/>
              <a:gd name="T31" fmla="*/ 6664 h 169544"/>
              <a:gd name="T32" fmla="*/ 84683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83" y="0"/>
                </a:moveTo>
                <a:lnTo>
                  <a:pt x="51751" y="6664"/>
                </a:lnTo>
                <a:lnTo>
                  <a:pt x="24830" y="24830"/>
                </a:lnTo>
                <a:lnTo>
                  <a:pt x="6664" y="51751"/>
                </a:lnTo>
                <a:lnTo>
                  <a:pt x="0" y="84683"/>
                </a:lnTo>
                <a:lnTo>
                  <a:pt x="6664" y="117608"/>
                </a:lnTo>
                <a:lnTo>
                  <a:pt x="24830" y="144526"/>
                </a:lnTo>
                <a:lnTo>
                  <a:pt x="51751" y="162689"/>
                </a:lnTo>
                <a:lnTo>
                  <a:pt x="84683" y="169354"/>
                </a:lnTo>
                <a:lnTo>
                  <a:pt x="117608" y="162689"/>
                </a:lnTo>
                <a:lnTo>
                  <a:pt x="144526" y="144526"/>
                </a:lnTo>
                <a:lnTo>
                  <a:pt x="162689" y="117608"/>
                </a:lnTo>
                <a:lnTo>
                  <a:pt x="169354" y="84683"/>
                </a:lnTo>
                <a:lnTo>
                  <a:pt x="162689" y="51751"/>
                </a:lnTo>
                <a:lnTo>
                  <a:pt x="144526" y="24830"/>
                </a:lnTo>
                <a:lnTo>
                  <a:pt x="117608" y="6664"/>
                </a:lnTo>
                <a:lnTo>
                  <a:pt x="84683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44" name="object 76"/>
          <p:cNvSpPr>
            <a:spLocks/>
          </p:cNvSpPr>
          <p:nvPr/>
        </p:nvSpPr>
        <p:spPr bwMode="auto">
          <a:xfrm>
            <a:off x="7840012" y="231026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71 w 297179"/>
              <a:gd name="T3" fmla="*/ 7571 h 148589"/>
              <a:gd name="T4" fmla="*/ 60772 w 297179"/>
              <a:gd name="T5" fmla="*/ 28645 h 148589"/>
              <a:gd name="T6" fmla="*/ 28652 w 297179"/>
              <a:gd name="T7" fmla="*/ 60761 h 148589"/>
              <a:gd name="T8" fmla="*/ 7573 w 297179"/>
              <a:gd name="T9" fmla="*/ 101465 h 148589"/>
              <a:gd name="T10" fmla="*/ 0 w 297179"/>
              <a:gd name="T11" fmla="*/ 148289 h 148589"/>
              <a:gd name="T12" fmla="*/ 296587 w 297179"/>
              <a:gd name="T13" fmla="*/ 148289 h 148589"/>
              <a:gd name="T14" fmla="*/ 289013 w 297179"/>
              <a:gd name="T15" fmla="*/ 101465 h 148589"/>
              <a:gd name="T16" fmla="*/ 267933 w 297179"/>
              <a:gd name="T17" fmla="*/ 60761 h 148589"/>
              <a:gd name="T18" fmla="*/ 235811 w 297179"/>
              <a:gd name="T19" fmla="*/ 28645 h 148589"/>
              <a:gd name="T20" fmla="*/ 195109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71" y="7571"/>
                </a:lnTo>
                <a:lnTo>
                  <a:pt x="60772" y="28645"/>
                </a:lnTo>
                <a:lnTo>
                  <a:pt x="28652" y="60761"/>
                </a:lnTo>
                <a:lnTo>
                  <a:pt x="7573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45" name="object 77"/>
          <p:cNvSpPr>
            <a:spLocks/>
          </p:cNvSpPr>
          <p:nvPr/>
        </p:nvSpPr>
        <p:spPr bwMode="auto">
          <a:xfrm>
            <a:off x="8265564" y="2134751"/>
            <a:ext cx="157237" cy="157077"/>
          </a:xfrm>
          <a:custGeom>
            <a:avLst/>
            <a:gdLst>
              <a:gd name="T0" fmla="*/ 84670 w 169545"/>
              <a:gd name="T1" fmla="*/ 0 h 169544"/>
              <a:gd name="T2" fmla="*/ 51740 w 169545"/>
              <a:gd name="T3" fmla="*/ 6664 h 169544"/>
              <a:gd name="T4" fmla="*/ 24823 w 169545"/>
              <a:gd name="T5" fmla="*/ 24830 h 169544"/>
              <a:gd name="T6" fmla="*/ 6662 w 169545"/>
              <a:gd name="T7" fmla="*/ 51751 h 169544"/>
              <a:gd name="T8" fmla="*/ 0 w 169545"/>
              <a:gd name="T9" fmla="*/ 84683 h 169544"/>
              <a:gd name="T10" fmla="*/ 6662 w 169545"/>
              <a:gd name="T11" fmla="*/ 117612 h 169544"/>
              <a:gd name="T12" fmla="*/ 24823 w 169545"/>
              <a:gd name="T13" fmla="*/ 144530 h 169544"/>
              <a:gd name="T14" fmla="*/ 51740 w 169545"/>
              <a:gd name="T15" fmla="*/ 162693 h 169544"/>
              <a:gd name="T16" fmla="*/ 84670 w 169545"/>
              <a:gd name="T17" fmla="*/ 169358 h 169544"/>
              <a:gd name="T18" fmla="*/ 117601 w 169545"/>
              <a:gd name="T19" fmla="*/ 162693 h 169544"/>
              <a:gd name="T20" fmla="*/ 144518 w 169545"/>
              <a:gd name="T21" fmla="*/ 144530 h 169544"/>
              <a:gd name="T22" fmla="*/ 162678 w 169545"/>
              <a:gd name="T23" fmla="*/ 117612 h 169544"/>
              <a:gd name="T24" fmla="*/ 169341 w 169545"/>
              <a:gd name="T25" fmla="*/ 84683 h 169544"/>
              <a:gd name="T26" fmla="*/ 162678 w 169545"/>
              <a:gd name="T27" fmla="*/ 51751 h 169544"/>
              <a:gd name="T28" fmla="*/ 144518 w 169545"/>
              <a:gd name="T29" fmla="*/ 24830 h 169544"/>
              <a:gd name="T30" fmla="*/ 117601 w 169545"/>
              <a:gd name="T31" fmla="*/ 6664 h 169544"/>
              <a:gd name="T32" fmla="*/ 84670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70" y="0"/>
                </a:moveTo>
                <a:lnTo>
                  <a:pt x="51740" y="6664"/>
                </a:lnTo>
                <a:lnTo>
                  <a:pt x="24823" y="24830"/>
                </a:lnTo>
                <a:lnTo>
                  <a:pt x="6662" y="51751"/>
                </a:lnTo>
                <a:lnTo>
                  <a:pt x="0" y="84683"/>
                </a:lnTo>
                <a:lnTo>
                  <a:pt x="6662" y="117608"/>
                </a:lnTo>
                <a:lnTo>
                  <a:pt x="24823" y="144526"/>
                </a:lnTo>
                <a:lnTo>
                  <a:pt x="51740" y="162689"/>
                </a:lnTo>
                <a:lnTo>
                  <a:pt x="84670" y="169354"/>
                </a:lnTo>
                <a:lnTo>
                  <a:pt x="117601" y="162689"/>
                </a:lnTo>
                <a:lnTo>
                  <a:pt x="144518" y="144526"/>
                </a:lnTo>
                <a:lnTo>
                  <a:pt x="162678" y="117608"/>
                </a:lnTo>
                <a:lnTo>
                  <a:pt x="169341" y="84683"/>
                </a:lnTo>
                <a:lnTo>
                  <a:pt x="162678" y="51751"/>
                </a:lnTo>
                <a:lnTo>
                  <a:pt x="144518" y="24830"/>
                </a:lnTo>
                <a:lnTo>
                  <a:pt x="117601" y="6664"/>
                </a:lnTo>
                <a:lnTo>
                  <a:pt x="84670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46" name="object 78"/>
          <p:cNvSpPr>
            <a:spLocks/>
          </p:cNvSpPr>
          <p:nvPr/>
        </p:nvSpPr>
        <p:spPr bwMode="auto">
          <a:xfrm>
            <a:off x="8206567" y="231026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66 w 297179"/>
              <a:gd name="T3" fmla="*/ 7571 h 148589"/>
              <a:gd name="T4" fmla="*/ 60767 w 297179"/>
              <a:gd name="T5" fmla="*/ 28645 h 148589"/>
              <a:gd name="T6" fmla="*/ 28648 w 297179"/>
              <a:gd name="T7" fmla="*/ 60761 h 148589"/>
              <a:gd name="T8" fmla="*/ 7572 w 297179"/>
              <a:gd name="T9" fmla="*/ 101465 h 148589"/>
              <a:gd name="T10" fmla="*/ 0 w 297179"/>
              <a:gd name="T11" fmla="*/ 148289 h 148589"/>
              <a:gd name="T12" fmla="*/ 296574 w 297179"/>
              <a:gd name="T13" fmla="*/ 148289 h 148589"/>
              <a:gd name="T14" fmla="*/ 289001 w 297179"/>
              <a:gd name="T15" fmla="*/ 101465 h 148589"/>
              <a:gd name="T16" fmla="*/ 267925 w 297179"/>
              <a:gd name="T17" fmla="*/ 60761 h 148589"/>
              <a:gd name="T18" fmla="*/ 235807 w 297179"/>
              <a:gd name="T19" fmla="*/ 28645 h 148589"/>
              <a:gd name="T20" fmla="*/ 195107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66" y="7571"/>
                </a:lnTo>
                <a:lnTo>
                  <a:pt x="60767" y="28645"/>
                </a:lnTo>
                <a:lnTo>
                  <a:pt x="28648" y="60761"/>
                </a:lnTo>
                <a:lnTo>
                  <a:pt x="7572" y="101461"/>
                </a:lnTo>
                <a:lnTo>
                  <a:pt x="0" y="148285"/>
                </a:lnTo>
                <a:lnTo>
                  <a:pt x="296570" y="148285"/>
                </a:lnTo>
                <a:lnTo>
                  <a:pt x="288997" y="101461"/>
                </a:lnTo>
                <a:lnTo>
                  <a:pt x="267921" y="60761"/>
                </a:lnTo>
                <a:lnTo>
                  <a:pt x="235803" y="28645"/>
                </a:lnTo>
                <a:lnTo>
                  <a:pt x="195103" y="7571"/>
                </a:lnTo>
                <a:lnTo>
                  <a:pt x="148285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47" name="object 79"/>
          <p:cNvSpPr>
            <a:spLocks/>
          </p:cNvSpPr>
          <p:nvPr/>
        </p:nvSpPr>
        <p:spPr bwMode="auto">
          <a:xfrm>
            <a:off x="8632109" y="2134751"/>
            <a:ext cx="157237" cy="157077"/>
          </a:xfrm>
          <a:custGeom>
            <a:avLst/>
            <a:gdLst>
              <a:gd name="T0" fmla="*/ 84683 w 169545"/>
              <a:gd name="T1" fmla="*/ 0 h 169544"/>
              <a:gd name="T2" fmla="*/ 51751 w 169545"/>
              <a:gd name="T3" fmla="*/ 6664 h 169544"/>
              <a:gd name="T4" fmla="*/ 24830 w 169545"/>
              <a:gd name="T5" fmla="*/ 24830 h 169544"/>
              <a:gd name="T6" fmla="*/ 6664 w 169545"/>
              <a:gd name="T7" fmla="*/ 51751 h 169544"/>
              <a:gd name="T8" fmla="*/ 0 w 169545"/>
              <a:gd name="T9" fmla="*/ 84683 h 169544"/>
              <a:gd name="T10" fmla="*/ 6664 w 169545"/>
              <a:gd name="T11" fmla="*/ 117612 h 169544"/>
              <a:gd name="T12" fmla="*/ 24830 w 169545"/>
              <a:gd name="T13" fmla="*/ 144530 h 169544"/>
              <a:gd name="T14" fmla="*/ 51751 w 169545"/>
              <a:gd name="T15" fmla="*/ 162693 h 169544"/>
              <a:gd name="T16" fmla="*/ 84683 w 169545"/>
              <a:gd name="T17" fmla="*/ 169358 h 169544"/>
              <a:gd name="T18" fmla="*/ 117608 w 169545"/>
              <a:gd name="T19" fmla="*/ 162693 h 169544"/>
              <a:gd name="T20" fmla="*/ 144526 w 169545"/>
              <a:gd name="T21" fmla="*/ 144530 h 169544"/>
              <a:gd name="T22" fmla="*/ 162689 w 169545"/>
              <a:gd name="T23" fmla="*/ 117612 h 169544"/>
              <a:gd name="T24" fmla="*/ 169354 w 169545"/>
              <a:gd name="T25" fmla="*/ 84683 h 169544"/>
              <a:gd name="T26" fmla="*/ 162689 w 169545"/>
              <a:gd name="T27" fmla="*/ 51751 h 169544"/>
              <a:gd name="T28" fmla="*/ 144526 w 169545"/>
              <a:gd name="T29" fmla="*/ 24830 h 169544"/>
              <a:gd name="T30" fmla="*/ 117608 w 169545"/>
              <a:gd name="T31" fmla="*/ 6664 h 169544"/>
              <a:gd name="T32" fmla="*/ 84683 w 169545"/>
              <a:gd name="T33" fmla="*/ 0 h 1695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545" h="169544">
                <a:moveTo>
                  <a:pt x="84683" y="0"/>
                </a:moveTo>
                <a:lnTo>
                  <a:pt x="51751" y="6664"/>
                </a:lnTo>
                <a:lnTo>
                  <a:pt x="24830" y="24830"/>
                </a:lnTo>
                <a:lnTo>
                  <a:pt x="6664" y="51751"/>
                </a:lnTo>
                <a:lnTo>
                  <a:pt x="0" y="84683"/>
                </a:lnTo>
                <a:lnTo>
                  <a:pt x="6664" y="117608"/>
                </a:lnTo>
                <a:lnTo>
                  <a:pt x="24830" y="144526"/>
                </a:lnTo>
                <a:lnTo>
                  <a:pt x="51751" y="162689"/>
                </a:lnTo>
                <a:lnTo>
                  <a:pt x="84683" y="169354"/>
                </a:lnTo>
                <a:lnTo>
                  <a:pt x="117608" y="162689"/>
                </a:lnTo>
                <a:lnTo>
                  <a:pt x="144526" y="144526"/>
                </a:lnTo>
                <a:lnTo>
                  <a:pt x="162689" y="117608"/>
                </a:lnTo>
                <a:lnTo>
                  <a:pt x="169354" y="84683"/>
                </a:lnTo>
                <a:lnTo>
                  <a:pt x="162689" y="51751"/>
                </a:lnTo>
                <a:lnTo>
                  <a:pt x="144526" y="24830"/>
                </a:lnTo>
                <a:lnTo>
                  <a:pt x="117608" y="6664"/>
                </a:lnTo>
                <a:lnTo>
                  <a:pt x="84683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48" name="object 80"/>
          <p:cNvSpPr>
            <a:spLocks/>
          </p:cNvSpPr>
          <p:nvPr/>
        </p:nvSpPr>
        <p:spPr bwMode="auto">
          <a:xfrm>
            <a:off x="8573112" y="2310266"/>
            <a:ext cx="275606" cy="137663"/>
          </a:xfrm>
          <a:custGeom>
            <a:avLst/>
            <a:gdLst>
              <a:gd name="T0" fmla="*/ 148285 w 297179"/>
              <a:gd name="T1" fmla="*/ 0 h 148589"/>
              <a:gd name="T2" fmla="*/ 101471 w 297179"/>
              <a:gd name="T3" fmla="*/ 7571 h 148589"/>
              <a:gd name="T4" fmla="*/ 60772 w 297179"/>
              <a:gd name="T5" fmla="*/ 28645 h 148589"/>
              <a:gd name="T6" fmla="*/ 28652 w 297179"/>
              <a:gd name="T7" fmla="*/ 60761 h 148589"/>
              <a:gd name="T8" fmla="*/ 7573 w 297179"/>
              <a:gd name="T9" fmla="*/ 101465 h 148589"/>
              <a:gd name="T10" fmla="*/ 0 w 297179"/>
              <a:gd name="T11" fmla="*/ 148289 h 148589"/>
              <a:gd name="T12" fmla="*/ 296587 w 297179"/>
              <a:gd name="T13" fmla="*/ 148289 h 148589"/>
              <a:gd name="T14" fmla="*/ 289013 w 297179"/>
              <a:gd name="T15" fmla="*/ 101465 h 148589"/>
              <a:gd name="T16" fmla="*/ 267933 w 297179"/>
              <a:gd name="T17" fmla="*/ 60761 h 148589"/>
              <a:gd name="T18" fmla="*/ 235811 w 297179"/>
              <a:gd name="T19" fmla="*/ 28645 h 148589"/>
              <a:gd name="T20" fmla="*/ 195109 w 297179"/>
              <a:gd name="T21" fmla="*/ 7571 h 148589"/>
              <a:gd name="T22" fmla="*/ 148285 w 297179"/>
              <a:gd name="T23" fmla="*/ 0 h 148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7179" h="148589">
                <a:moveTo>
                  <a:pt x="148285" y="0"/>
                </a:moveTo>
                <a:lnTo>
                  <a:pt x="101471" y="7571"/>
                </a:lnTo>
                <a:lnTo>
                  <a:pt x="60772" y="28645"/>
                </a:lnTo>
                <a:lnTo>
                  <a:pt x="28652" y="60761"/>
                </a:lnTo>
                <a:lnTo>
                  <a:pt x="7573" y="101461"/>
                </a:lnTo>
                <a:lnTo>
                  <a:pt x="0" y="148285"/>
                </a:lnTo>
                <a:lnTo>
                  <a:pt x="296583" y="148285"/>
                </a:lnTo>
                <a:lnTo>
                  <a:pt x="289009" y="101461"/>
                </a:lnTo>
                <a:lnTo>
                  <a:pt x="267929" y="60761"/>
                </a:lnTo>
                <a:lnTo>
                  <a:pt x="235807" y="28645"/>
                </a:lnTo>
                <a:lnTo>
                  <a:pt x="195105" y="7571"/>
                </a:lnTo>
                <a:lnTo>
                  <a:pt x="148285" y="0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20" name="object 81"/>
          <p:cNvSpPr txBox="1">
            <a:spLocks/>
          </p:cNvSpPr>
          <p:nvPr/>
        </p:nvSpPr>
        <p:spPr>
          <a:xfrm>
            <a:off x="355600" y="1553226"/>
            <a:ext cx="151765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algn="l">
              <a:spcBef>
                <a:spcPts val="180"/>
              </a:spcBef>
              <a:defRPr/>
            </a:pPr>
            <a:r>
              <a:rPr lang="en-US" sz="1600" b="1" spc="-30" dirty="0" smtClean="0">
                <a:solidFill>
                  <a:srgbClr val="00DEA5"/>
                </a:solidFill>
                <a:latin typeface="Calibri" pitchFamily="34" charset="0"/>
                <a:ea typeface="Rubik" charset="0"/>
                <a:cs typeface="Calibri" pitchFamily="34" charset="0"/>
              </a:rPr>
              <a:t>ANALYSTS </a:t>
            </a:r>
            <a:endParaRPr lang="en-US" sz="1600" b="1" dirty="0">
              <a:solidFill>
                <a:srgbClr val="00DEA5"/>
              </a:solidFill>
              <a:latin typeface="Calibri" panose="020F0502020204030204" pitchFamily="34" charset="0"/>
              <a:ea typeface="Rubik" charset="0"/>
              <a:cs typeface="Calibri" pitchFamily="34" charset="0"/>
            </a:endParaRPr>
          </a:p>
        </p:txBody>
      </p:sp>
      <p:sp>
        <p:nvSpPr>
          <p:cNvPr id="321" name="object 82"/>
          <p:cNvSpPr txBox="1">
            <a:spLocks noChangeArrowheads="1"/>
          </p:cNvSpPr>
          <p:nvPr/>
        </p:nvSpPr>
        <p:spPr bwMode="auto">
          <a:xfrm>
            <a:off x="6383338" y="2703792"/>
            <a:ext cx="24495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68737B"/>
                </a:solidFill>
                <a:latin typeface="Calibri" pitchFamily="34" charset="0"/>
                <a:cs typeface="Calibri" pitchFamily="34" charset="0"/>
              </a:rPr>
              <a:t>500+ INFLUENCERS AND OPINION LEADERS  </a:t>
            </a:r>
            <a:endParaRPr lang="en-US" sz="1400" b="1" dirty="0">
              <a:solidFill>
                <a:srgbClr val="68737B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22" name="object 83"/>
          <p:cNvSpPr txBox="1">
            <a:spLocks noChangeArrowheads="1"/>
          </p:cNvSpPr>
          <p:nvPr/>
        </p:nvSpPr>
        <p:spPr bwMode="auto">
          <a:xfrm>
            <a:off x="3374464" y="942979"/>
            <a:ext cx="26146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583471"/>
                </a:solidFill>
                <a:latin typeface="Calibri" panose="020F0502020204030204" pitchFamily="34" charset="0"/>
                <a:cs typeface="Calibri" pitchFamily="34" charset="0"/>
              </a:rPr>
              <a:t>START UPS </a:t>
            </a:r>
            <a:endParaRPr lang="en-US" sz="1600" b="1" dirty="0">
              <a:solidFill>
                <a:srgbClr val="58347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23" name="object 84"/>
          <p:cNvSpPr/>
          <p:nvPr/>
        </p:nvSpPr>
        <p:spPr>
          <a:xfrm>
            <a:off x="1338263" y="2338392"/>
            <a:ext cx="581025" cy="327025"/>
          </a:xfrm>
          <a:custGeom>
            <a:avLst/>
            <a:gdLst/>
            <a:ahLst/>
            <a:cxnLst/>
            <a:rect l="l" t="t" r="r" b="b"/>
            <a:pathLst>
              <a:path w="580389" h="327025">
                <a:moveTo>
                  <a:pt x="293255" y="0"/>
                </a:moveTo>
                <a:lnTo>
                  <a:pt x="286727" y="0"/>
                </a:lnTo>
                <a:lnTo>
                  <a:pt x="281470" y="2882"/>
                </a:lnTo>
                <a:lnTo>
                  <a:pt x="9613" y="147878"/>
                </a:lnTo>
                <a:lnTo>
                  <a:pt x="3632" y="150952"/>
                </a:lnTo>
                <a:lnTo>
                  <a:pt x="0" y="157124"/>
                </a:lnTo>
                <a:lnTo>
                  <a:pt x="0" y="170535"/>
                </a:lnTo>
                <a:lnTo>
                  <a:pt x="3632" y="176707"/>
                </a:lnTo>
                <a:lnTo>
                  <a:pt x="9613" y="179781"/>
                </a:lnTo>
                <a:lnTo>
                  <a:pt x="284187" y="326224"/>
                </a:lnTo>
                <a:lnTo>
                  <a:pt x="287083" y="326948"/>
                </a:lnTo>
                <a:lnTo>
                  <a:pt x="292887" y="326948"/>
                </a:lnTo>
                <a:lnTo>
                  <a:pt x="295783" y="326224"/>
                </a:lnTo>
                <a:lnTo>
                  <a:pt x="366816" y="288340"/>
                </a:lnTo>
                <a:lnTo>
                  <a:pt x="289991" y="288340"/>
                </a:lnTo>
                <a:lnTo>
                  <a:pt x="56553" y="163829"/>
                </a:lnTo>
                <a:lnTo>
                  <a:pt x="289991" y="39319"/>
                </a:lnTo>
                <a:lnTo>
                  <a:pt x="366819" y="39319"/>
                </a:lnTo>
                <a:lnTo>
                  <a:pt x="298500" y="2882"/>
                </a:lnTo>
                <a:lnTo>
                  <a:pt x="293255" y="0"/>
                </a:lnTo>
                <a:close/>
              </a:path>
              <a:path w="580389" h="327025">
                <a:moveTo>
                  <a:pt x="366819" y="39319"/>
                </a:moveTo>
                <a:lnTo>
                  <a:pt x="289991" y="39319"/>
                </a:lnTo>
                <a:lnTo>
                  <a:pt x="523417" y="163829"/>
                </a:lnTo>
                <a:lnTo>
                  <a:pt x="289991" y="288340"/>
                </a:lnTo>
                <a:lnTo>
                  <a:pt x="366816" y="288340"/>
                </a:lnTo>
                <a:lnTo>
                  <a:pt x="570369" y="179781"/>
                </a:lnTo>
                <a:lnTo>
                  <a:pt x="576351" y="176707"/>
                </a:lnTo>
                <a:lnTo>
                  <a:pt x="579970" y="170535"/>
                </a:lnTo>
                <a:lnTo>
                  <a:pt x="579970" y="157124"/>
                </a:lnTo>
                <a:lnTo>
                  <a:pt x="576351" y="150952"/>
                </a:lnTo>
                <a:lnTo>
                  <a:pt x="570369" y="147878"/>
                </a:lnTo>
                <a:lnTo>
                  <a:pt x="366819" y="39319"/>
                </a:lnTo>
                <a:close/>
              </a:path>
            </a:pathLst>
          </a:custGeom>
          <a:solidFill>
            <a:schemeClr val="accent5"/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srgbClr val="00DEA5">
                  <a:lumMod val="75000"/>
                </a:srgbClr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24" name="object 85"/>
          <p:cNvSpPr/>
          <p:nvPr/>
        </p:nvSpPr>
        <p:spPr>
          <a:xfrm>
            <a:off x="1611315" y="2484438"/>
            <a:ext cx="180975" cy="361950"/>
          </a:xfrm>
          <a:custGeom>
            <a:avLst/>
            <a:gdLst/>
            <a:ahLst/>
            <a:cxnLst/>
            <a:rect l="l" t="t" r="r" b="b"/>
            <a:pathLst>
              <a:path w="181610" h="362585">
                <a:moveTo>
                  <a:pt x="18770" y="0"/>
                </a:moveTo>
                <a:lnTo>
                  <a:pt x="11885" y="1067"/>
                </a:lnTo>
                <a:lnTo>
                  <a:pt x="5919" y="4650"/>
                </a:lnTo>
                <a:lnTo>
                  <a:pt x="1671" y="10440"/>
                </a:lnTo>
                <a:lnTo>
                  <a:pt x="0" y="17446"/>
                </a:lnTo>
                <a:lnTo>
                  <a:pt x="1063" y="24332"/>
                </a:lnTo>
                <a:lnTo>
                  <a:pt x="4605" y="30302"/>
                </a:lnTo>
                <a:lnTo>
                  <a:pt x="10370" y="34557"/>
                </a:lnTo>
                <a:lnTo>
                  <a:pt x="144851" y="97613"/>
                </a:lnTo>
                <a:lnTo>
                  <a:pt x="144851" y="344285"/>
                </a:lnTo>
                <a:lnTo>
                  <a:pt x="146280" y="351323"/>
                </a:lnTo>
                <a:lnTo>
                  <a:pt x="150174" y="357085"/>
                </a:lnTo>
                <a:lnTo>
                  <a:pt x="155936" y="360978"/>
                </a:lnTo>
                <a:lnTo>
                  <a:pt x="162974" y="362408"/>
                </a:lnTo>
                <a:lnTo>
                  <a:pt x="170014" y="360978"/>
                </a:lnTo>
                <a:lnTo>
                  <a:pt x="175796" y="357085"/>
                </a:lnTo>
                <a:lnTo>
                  <a:pt x="179742" y="351323"/>
                </a:lnTo>
                <a:lnTo>
                  <a:pt x="181274" y="344285"/>
                </a:lnTo>
                <a:lnTo>
                  <a:pt x="181274" y="79134"/>
                </a:lnTo>
                <a:lnTo>
                  <a:pt x="177109" y="72619"/>
                </a:lnTo>
                <a:lnTo>
                  <a:pt x="25776" y="1753"/>
                </a:lnTo>
                <a:lnTo>
                  <a:pt x="1877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srgbClr val="00DEA5">
                  <a:lumMod val="75000"/>
                </a:srgbClr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25" name="object 86"/>
          <p:cNvSpPr/>
          <p:nvPr/>
        </p:nvSpPr>
        <p:spPr>
          <a:xfrm>
            <a:off x="1465263" y="2628904"/>
            <a:ext cx="273050" cy="182563"/>
          </a:xfrm>
          <a:custGeom>
            <a:avLst/>
            <a:gdLst/>
            <a:ahLst/>
            <a:cxnLst/>
            <a:rect l="l" t="t" r="r" b="b"/>
            <a:pathLst>
              <a:path w="272414" h="181610">
                <a:moveTo>
                  <a:pt x="18122" y="0"/>
                </a:moveTo>
                <a:lnTo>
                  <a:pt x="11085" y="1429"/>
                </a:lnTo>
                <a:lnTo>
                  <a:pt x="5322" y="5322"/>
                </a:lnTo>
                <a:lnTo>
                  <a:pt x="1429" y="11085"/>
                </a:lnTo>
                <a:lnTo>
                  <a:pt x="0" y="18122"/>
                </a:lnTo>
                <a:lnTo>
                  <a:pt x="0" y="113639"/>
                </a:lnTo>
                <a:lnTo>
                  <a:pt x="48779" y="152309"/>
                </a:lnTo>
                <a:lnTo>
                  <a:pt x="97903" y="172255"/>
                </a:lnTo>
                <a:lnTo>
                  <a:pt x="163118" y="181241"/>
                </a:lnTo>
                <a:lnTo>
                  <a:pt x="190343" y="180032"/>
                </a:lnTo>
                <a:lnTo>
                  <a:pt x="239906" y="170611"/>
                </a:lnTo>
                <a:lnTo>
                  <a:pt x="272207" y="145643"/>
                </a:lnTo>
                <a:lnTo>
                  <a:pt x="272057" y="144995"/>
                </a:lnTo>
                <a:lnTo>
                  <a:pt x="163118" y="144995"/>
                </a:lnTo>
                <a:lnTo>
                  <a:pt x="117400" y="139763"/>
                </a:lnTo>
                <a:lnTo>
                  <a:pt x="80379" y="127342"/>
                </a:lnTo>
                <a:lnTo>
                  <a:pt x="53010" y="112645"/>
                </a:lnTo>
                <a:lnTo>
                  <a:pt x="36245" y="100584"/>
                </a:lnTo>
                <a:lnTo>
                  <a:pt x="36245" y="18122"/>
                </a:lnTo>
                <a:lnTo>
                  <a:pt x="34816" y="11085"/>
                </a:lnTo>
                <a:lnTo>
                  <a:pt x="30922" y="5322"/>
                </a:lnTo>
                <a:lnTo>
                  <a:pt x="25160" y="1429"/>
                </a:lnTo>
                <a:lnTo>
                  <a:pt x="18122" y="0"/>
                </a:lnTo>
                <a:close/>
              </a:path>
              <a:path w="272414" h="181610">
                <a:moveTo>
                  <a:pt x="253723" y="127969"/>
                </a:moveTo>
                <a:lnTo>
                  <a:pt x="246672" y="129590"/>
                </a:lnTo>
                <a:lnTo>
                  <a:pt x="228644" y="136273"/>
                </a:lnTo>
                <a:lnTo>
                  <a:pt x="208495" y="141093"/>
                </a:lnTo>
                <a:lnTo>
                  <a:pt x="186546" y="144014"/>
                </a:lnTo>
                <a:lnTo>
                  <a:pt x="163118" y="144995"/>
                </a:lnTo>
                <a:lnTo>
                  <a:pt x="272057" y="144995"/>
                </a:lnTo>
                <a:lnTo>
                  <a:pt x="270586" y="138645"/>
                </a:lnTo>
                <a:lnTo>
                  <a:pt x="266392" y="132823"/>
                </a:lnTo>
                <a:lnTo>
                  <a:pt x="260534" y="129155"/>
                </a:lnTo>
                <a:lnTo>
                  <a:pt x="253723" y="127969"/>
                </a:lnTo>
                <a:close/>
              </a:path>
            </a:pathLst>
          </a:custGeom>
          <a:solidFill>
            <a:schemeClr val="accent5"/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srgbClr val="00DEA5">
                  <a:lumMod val="75000"/>
                </a:srgbClr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grpSp>
        <p:nvGrpSpPr>
          <p:cNvPr id="326" name="object 102"/>
          <p:cNvGrpSpPr>
            <a:grpSpLocks/>
          </p:cNvGrpSpPr>
          <p:nvPr/>
        </p:nvGrpSpPr>
        <p:grpSpPr bwMode="auto">
          <a:xfrm>
            <a:off x="2309813" y="2328867"/>
            <a:ext cx="493712" cy="542925"/>
            <a:chOff x="1455" y="1467"/>
            <a:chExt cx="311" cy="342"/>
          </a:xfrm>
        </p:grpSpPr>
        <p:pic>
          <p:nvPicPr>
            <p:cNvPr id="391" name="object 102"/>
            <p:cNvPicPr>
              <a:picLocks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" y="1467"/>
              <a:ext cx="311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" name="Text Box 34"/>
            <p:cNvSpPr txBox="1">
              <a:spLocks noChangeArrowheads="1"/>
            </p:cNvSpPr>
            <p:nvPr/>
          </p:nvSpPr>
          <p:spPr bwMode="auto">
            <a:xfrm>
              <a:off x="1459" y="1468"/>
              <a:ext cx="304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00A67C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27" name="Group 157"/>
          <p:cNvGrpSpPr>
            <a:grpSpLocks/>
          </p:cNvGrpSpPr>
          <p:nvPr/>
        </p:nvGrpSpPr>
        <p:grpSpPr bwMode="auto">
          <a:xfrm>
            <a:off x="6381752" y="3540130"/>
            <a:ext cx="1001713" cy="1000126"/>
            <a:chOff x="6434482" y="4106200"/>
            <a:chExt cx="1001073" cy="1000514"/>
          </a:xfrm>
          <a:solidFill>
            <a:schemeClr val="accent6"/>
          </a:solidFill>
        </p:grpSpPr>
        <p:sp>
          <p:nvSpPr>
            <p:cNvPr id="378" name="object 110"/>
            <p:cNvSpPr>
              <a:spLocks/>
            </p:cNvSpPr>
            <p:nvPr/>
          </p:nvSpPr>
          <p:spPr bwMode="auto">
            <a:xfrm>
              <a:off x="6715878" y="4387570"/>
              <a:ext cx="438150" cy="438150"/>
            </a:xfrm>
            <a:custGeom>
              <a:avLst/>
              <a:gdLst>
                <a:gd name="T0" fmla="*/ 218871 w 438150"/>
                <a:gd name="T1" fmla="*/ 0 h 438150"/>
                <a:gd name="T2" fmla="*/ 168742 w 438150"/>
                <a:gd name="T3" fmla="*/ 5791 h 438150"/>
                <a:gd name="T4" fmla="*/ 122695 w 438150"/>
                <a:gd name="T5" fmla="*/ 22282 h 438150"/>
                <a:gd name="T6" fmla="*/ 82053 w 438150"/>
                <a:gd name="T7" fmla="*/ 48147 h 438150"/>
                <a:gd name="T8" fmla="*/ 48139 w 438150"/>
                <a:gd name="T9" fmla="*/ 82064 h 438150"/>
                <a:gd name="T10" fmla="*/ 22277 w 438150"/>
                <a:gd name="T11" fmla="*/ 122706 h 438150"/>
                <a:gd name="T12" fmla="*/ 5789 w 438150"/>
                <a:gd name="T13" fmla="*/ 168750 h 438150"/>
                <a:gd name="T14" fmla="*/ 0 w 438150"/>
                <a:gd name="T15" fmla="*/ 218871 h 438150"/>
                <a:gd name="T16" fmla="*/ 5789 w 438150"/>
                <a:gd name="T17" fmla="*/ 268996 h 438150"/>
                <a:gd name="T18" fmla="*/ 22277 w 438150"/>
                <a:gd name="T19" fmla="*/ 315042 h 438150"/>
                <a:gd name="T20" fmla="*/ 48139 w 438150"/>
                <a:gd name="T21" fmla="*/ 355684 h 438150"/>
                <a:gd name="T22" fmla="*/ 82053 w 438150"/>
                <a:gd name="T23" fmla="*/ 389599 h 438150"/>
                <a:gd name="T24" fmla="*/ 122695 w 438150"/>
                <a:gd name="T25" fmla="*/ 415463 h 438150"/>
                <a:gd name="T26" fmla="*/ 168742 w 438150"/>
                <a:gd name="T27" fmla="*/ 431952 h 438150"/>
                <a:gd name="T28" fmla="*/ 218871 w 438150"/>
                <a:gd name="T29" fmla="*/ 437743 h 438150"/>
                <a:gd name="T30" fmla="*/ 268996 w 438150"/>
                <a:gd name="T31" fmla="*/ 431952 h 438150"/>
                <a:gd name="T32" fmla="*/ 315039 w 438150"/>
                <a:gd name="T33" fmla="*/ 415463 h 438150"/>
                <a:gd name="T34" fmla="*/ 329161 w 438150"/>
                <a:gd name="T35" fmla="*/ 406476 h 438150"/>
                <a:gd name="T36" fmla="*/ 218871 w 438150"/>
                <a:gd name="T37" fmla="*/ 406476 h 438150"/>
                <a:gd name="T38" fmla="*/ 168934 w 438150"/>
                <a:gd name="T39" fmla="*/ 399787 h 438150"/>
                <a:gd name="T40" fmla="*/ 124101 w 438150"/>
                <a:gd name="T41" fmla="*/ 380904 h 438150"/>
                <a:gd name="T42" fmla="*/ 86145 w 438150"/>
                <a:gd name="T43" fmla="*/ 351597 h 438150"/>
                <a:gd name="T44" fmla="*/ 56839 w 438150"/>
                <a:gd name="T45" fmla="*/ 313642 h 438150"/>
                <a:gd name="T46" fmla="*/ 37955 w 438150"/>
                <a:gd name="T47" fmla="*/ 268809 h 438150"/>
                <a:gd name="T48" fmla="*/ 31267 w 438150"/>
                <a:gd name="T49" fmla="*/ 218871 h 438150"/>
                <a:gd name="T50" fmla="*/ 37955 w 438150"/>
                <a:gd name="T51" fmla="*/ 168939 h 438150"/>
                <a:gd name="T52" fmla="*/ 56839 w 438150"/>
                <a:gd name="T53" fmla="*/ 124110 h 438150"/>
                <a:gd name="T54" fmla="*/ 86145 w 438150"/>
                <a:gd name="T55" fmla="*/ 86156 h 438150"/>
                <a:gd name="T56" fmla="*/ 124101 w 438150"/>
                <a:gd name="T57" fmla="*/ 56851 h 438150"/>
                <a:gd name="T58" fmla="*/ 168934 w 438150"/>
                <a:gd name="T59" fmla="*/ 37968 h 438150"/>
                <a:gd name="T60" fmla="*/ 218871 w 438150"/>
                <a:gd name="T61" fmla="*/ 31280 h 438150"/>
                <a:gd name="T62" fmla="*/ 329177 w 438150"/>
                <a:gd name="T63" fmla="*/ 31280 h 438150"/>
                <a:gd name="T64" fmla="*/ 315039 w 438150"/>
                <a:gd name="T65" fmla="*/ 22282 h 438150"/>
                <a:gd name="T66" fmla="*/ 268996 w 438150"/>
                <a:gd name="T67" fmla="*/ 5791 h 438150"/>
                <a:gd name="T68" fmla="*/ 218871 w 438150"/>
                <a:gd name="T69" fmla="*/ 0 h 438150"/>
                <a:gd name="T70" fmla="*/ 329177 w 438150"/>
                <a:gd name="T71" fmla="*/ 31280 h 438150"/>
                <a:gd name="T72" fmla="*/ 218871 w 438150"/>
                <a:gd name="T73" fmla="*/ 31280 h 438150"/>
                <a:gd name="T74" fmla="*/ 268803 w 438150"/>
                <a:gd name="T75" fmla="*/ 37968 h 438150"/>
                <a:gd name="T76" fmla="*/ 313633 w 438150"/>
                <a:gd name="T77" fmla="*/ 56851 h 438150"/>
                <a:gd name="T78" fmla="*/ 351586 w 438150"/>
                <a:gd name="T79" fmla="*/ 86156 h 438150"/>
                <a:gd name="T80" fmla="*/ 380891 w 438150"/>
                <a:gd name="T81" fmla="*/ 124110 h 438150"/>
                <a:gd name="T82" fmla="*/ 399775 w 438150"/>
                <a:gd name="T83" fmla="*/ 168939 h 438150"/>
                <a:gd name="T84" fmla="*/ 406463 w 438150"/>
                <a:gd name="T85" fmla="*/ 218871 h 438150"/>
                <a:gd name="T86" fmla="*/ 399775 w 438150"/>
                <a:gd name="T87" fmla="*/ 268809 h 438150"/>
                <a:gd name="T88" fmla="*/ 380891 w 438150"/>
                <a:gd name="T89" fmla="*/ 313642 h 438150"/>
                <a:gd name="T90" fmla="*/ 351586 w 438150"/>
                <a:gd name="T91" fmla="*/ 351597 h 438150"/>
                <a:gd name="T92" fmla="*/ 313633 w 438150"/>
                <a:gd name="T93" fmla="*/ 380904 h 438150"/>
                <a:gd name="T94" fmla="*/ 268803 w 438150"/>
                <a:gd name="T95" fmla="*/ 399787 h 438150"/>
                <a:gd name="T96" fmla="*/ 218871 w 438150"/>
                <a:gd name="T97" fmla="*/ 406476 h 438150"/>
                <a:gd name="T98" fmla="*/ 329161 w 438150"/>
                <a:gd name="T99" fmla="*/ 406476 h 438150"/>
                <a:gd name="T100" fmla="*/ 389591 w 438150"/>
                <a:gd name="T101" fmla="*/ 355684 h 438150"/>
                <a:gd name="T102" fmla="*/ 415453 w 438150"/>
                <a:gd name="T103" fmla="*/ 315042 h 438150"/>
                <a:gd name="T104" fmla="*/ 431940 w 438150"/>
                <a:gd name="T105" fmla="*/ 268996 h 438150"/>
                <a:gd name="T106" fmla="*/ 437730 w 438150"/>
                <a:gd name="T107" fmla="*/ 218871 h 438150"/>
                <a:gd name="T108" fmla="*/ 431940 w 438150"/>
                <a:gd name="T109" fmla="*/ 168750 h 438150"/>
                <a:gd name="T110" fmla="*/ 415453 w 438150"/>
                <a:gd name="T111" fmla="*/ 122706 h 438150"/>
                <a:gd name="T112" fmla="*/ 389591 w 438150"/>
                <a:gd name="T113" fmla="*/ 82064 h 438150"/>
                <a:gd name="T114" fmla="*/ 355679 w 438150"/>
                <a:gd name="T115" fmla="*/ 48147 h 438150"/>
                <a:gd name="T116" fmla="*/ 329177 w 438150"/>
                <a:gd name="T117" fmla="*/ 31280 h 43815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38150" h="438150">
                  <a:moveTo>
                    <a:pt x="218871" y="0"/>
                  </a:moveTo>
                  <a:lnTo>
                    <a:pt x="168742" y="5791"/>
                  </a:lnTo>
                  <a:lnTo>
                    <a:pt x="122695" y="22282"/>
                  </a:lnTo>
                  <a:lnTo>
                    <a:pt x="82053" y="48147"/>
                  </a:lnTo>
                  <a:lnTo>
                    <a:pt x="48139" y="82064"/>
                  </a:lnTo>
                  <a:lnTo>
                    <a:pt x="22277" y="122706"/>
                  </a:lnTo>
                  <a:lnTo>
                    <a:pt x="5789" y="168750"/>
                  </a:lnTo>
                  <a:lnTo>
                    <a:pt x="0" y="218871"/>
                  </a:lnTo>
                  <a:lnTo>
                    <a:pt x="5789" y="268996"/>
                  </a:lnTo>
                  <a:lnTo>
                    <a:pt x="22277" y="315042"/>
                  </a:lnTo>
                  <a:lnTo>
                    <a:pt x="48139" y="355684"/>
                  </a:lnTo>
                  <a:lnTo>
                    <a:pt x="82053" y="389599"/>
                  </a:lnTo>
                  <a:lnTo>
                    <a:pt x="122695" y="415463"/>
                  </a:lnTo>
                  <a:lnTo>
                    <a:pt x="168742" y="431952"/>
                  </a:lnTo>
                  <a:lnTo>
                    <a:pt x="218871" y="437743"/>
                  </a:lnTo>
                  <a:lnTo>
                    <a:pt x="268996" y="431952"/>
                  </a:lnTo>
                  <a:lnTo>
                    <a:pt x="315039" y="415463"/>
                  </a:lnTo>
                  <a:lnTo>
                    <a:pt x="329161" y="406476"/>
                  </a:lnTo>
                  <a:lnTo>
                    <a:pt x="218871" y="406476"/>
                  </a:lnTo>
                  <a:lnTo>
                    <a:pt x="168934" y="399787"/>
                  </a:lnTo>
                  <a:lnTo>
                    <a:pt x="124101" y="380904"/>
                  </a:lnTo>
                  <a:lnTo>
                    <a:pt x="86145" y="351597"/>
                  </a:lnTo>
                  <a:lnTo>
                    <a:pt x="56839" y="313642"/>
                  </a:lnTo>
                  <a:lnTo>
                    <a:pt x="37955" y="268809"/>
                  </a:lnTo>
                  <a:lnTo>
                    <a:pt x="31267" y="218871"/>
                  </a:lnTo>
                  <a:lnTo>
                    <a:pt x="37955" y="168939"/>
                  </a:lnTo>
                  <a:lnTo>
                    <a:pt x="56839" y="124110"/>
                  </a:lnTo>
                  <a:lnTo>
                    <a:pt x="86145" y="86156"/>
                  </a:lnTo>
                  <a:lnTo>
                    <a:pt x="124101" y="56851"/>
                  </a:lnTo>
                  <a:lnTo>
                    <a:pt x="168934" y="37968"/>
                  </a:lnTo>
                  <a:lnTo>
                    <a:pt x="218871" y="31280"/>
                  </a:lnTo>
                  <a:lnTo>
                    <a:pt x="329177" y="31280"/>
                  </a:lnTo>
                  <a:lnTo>
                    <a:pt x="315039" y="22282"/>
                  </a:lnTo>
                  <a:lnTo>
                    <a:pt x="268996" y="5791"/>
                  </a:lnTo>
                  <a:lnTo>
                    <a:pt x="218871" y="0"/>
                  </a:lnTo>
                  <a:close/>
                </a:path>
                <a:path w="438150" h="438150">
                  <a:moveTo>
                    <a:pt x="329177" y="31280"/>
                  </a:moveTo>
                  <a:lnTo>
                    <a:pt x="218871" y="31280"/>
                  </a:lnTo>
                  <a:lnTo>
                    <a:pt x="268803" y="37968"/>
                  </a:lnTo>
                  <a:lnTo>
                    <a:pt x="313633" y="56851"/>
                  </a:lnTo>
                  <a:lnTo>
                    <a:pt x="351586" y="86156"/>
                  </a:lnTo>
                  <a:lnTo>
                    <a:pt x="380891" y="124110"/>
                  </a:lnTo>
                  <a:lnTo>
                    <a:pt x="399775" y="168939"/>
                  </a:lnTo>
                  <a:lnTo>
                    <a:pt x="406463" y="218871"/>
                  </a:lnTo>
                  <a:lnTo>
                    <a:pt x="399775" y="268809"/>
                  </a:lnTo>
                  <a:lnTo>
                    <a:pt x="380891" y="313642"/>
                  </a:lnTo>
                  <a:lnTo>
                    <a:pt x="351586" y="351597"/>
                  </a:lnTo>
                  <a:lnTo>
                    <a:pt x="313633" y="380904"/>
                  </a:lnTo>
                  <a:lnTo>
                    <a:pt x="268803" y="399787"/>
                  </a:lnTo>
                  <a:lnTo>
                    <a:pt x="218871" y="406476"/>
                  </a:lnTo>
                  <a:lnTo>
                    <a:pt x="329161" y="406476"/>
                  </a:lnTo>
                  <a:lnTo>
                    <a:pt x="389591" y="355684"/>
                  </a:lnTo>
                  <a:lnTo>
                    <a:pt x="415453" y="315042"/>
                  </a:lnTo>
                  <a:lnTo>
                    <a:pt x="431940" y="268996"/>
                  </a:lnTo>
                  <a:lnTo>
                    <a:pt x="437730" y="218871"/>
                  </a:lnTo>
                  <a:lnTo>
                    <a:pt x="431940" y="168750"/>
                  </a:lnTo>
                  <a:lnTo>
                    <a:pt x="415453" y="122706"/>
                  </a:lnTo>
                  <a:lnTo>
                    <a:pt x="389591" y="82064"/>
                  </a:lnTo>
                  <a:lnTo>
                    <a:pt x="355679" y="48147"/>
                  </a:lnTo>
                  <a:lnTo>
                    <a:pt x="329177" y="31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79" name="object 111"/>
            <p:cNvSpPr>
              <a:spLocks/>
            </p:cNvSpPr>
            <p:nvPr/>
          </p:nvSpPr>
          <p:spPr bwMode="auto">
            <a:xfrm>
              <a:off x="6934745" y="4403214"/>
              <a:ext cx="0" cy="407034"/>
            </a:xfrm>
            <a:custGeom>
              <a:avLst/>
              <a:gdLst>
                <a:gd name="T0" fmla="*/ 0 h 407035"/>
                <a:gd name="T1" fmla="*/ 406472 h 40703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407035">
                  <a:moveTo>
                    <a:pt x="0" y="0"/>
                  </a:moveTo>
                  <a:lnTo>
                    <a:pt x="0" y="406476"/>
                  </a:lnTo>
                </a:path>
              </a:pathLst>
            </a:custGeom>
            <a:grpFill/>
            <a:ln w="31267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80" name="object 112"/>
            <p:cNvSpPr>
              <a:spLocks/>
            </p:cNvSpPr>
            <p:nvPr/>
          </p:nvSpPr>
          <p:spPr bwMode="auto">
            <a:xfrm>
              <a:off x="6809667" y="4387570"/>
              <a:ext cx="250190" cy="438150"/>
            </a:xfrm>
            <a:custGeom>
              <a:avLst/>
              <a:gdLst>
                <a:gd name="T0" fmla="*/ 125082 w 250190"/>
                <a:gd name="T1" fmla="*/ 0 h 438150"/>
                <a:gd name="T2" fmla="*/ 73231 w 250190"/>
                <a:gd name="T3" fmla="*/ 19008 h 438150"/>
                <a:gd name="T4" fmla="*/ 33896 w 250190"/>
                <a:gd name="T5" fmla="*/ 67792 h 438150"/>
                <a:gd name="T6" fmla="*/ 8932 w 250190"/>
                <a:gd name="T7" fmla="*/ 136326 h 438150"/>
                <a:gd name="T8" fmla="*/ 2290 w 250190"/>
                <a:gd name="T9" fmla="*/ 176218 h 438150"/>
                <a:gd name="T10" fmla="*/ 0 w 250190"/>
                <a:gd name="T11" fmla="*/ 218871 h 438150"/>
                <a:gd name="T12" fmla="*/ 2290 w 250190"/>
                <a:gd name="T13" fmla="*/ 261542 h 438150"/>
                <a:gd name="T14" fmla="*/ 8932 w 250190"/>
                <a:gd name="T15" fmla="*/ 301459 h 438150"/>
                <a:gd name="T16" fmla="*/ 33896 w 250190"/>
                <a:gd name="T17" fmla="*/ 370027 h 438150"/>
                <a:gd name="T18" fmla="*/ 73231 w 250190"/>
                <a:gd name="T19" fmla="*/ 418772 h 438150"/>
                <a:gd name="T20" fmla="*/ 125082 w 250190"/>
                <a:gd name="T21" fmla="*/ 437743 h 438150"/>
                <a:gd name="T22" fmla="*/ 152377 w 250190"/>
                <a:gd name="T23" fmla="*/ 432745 h 438150"/>
                <a:gd name="T24" fmla="*/ 176922 w 250190"/>
                <a:gd name="T25" fmla="*/ 418772 h 438150"/>
                <a:gd name="T26" fmla="*/ 189219 w 250190"/>
                <a:gd name="T27" fmla="*/ 406476 h 438150"/>
                <a:gd name="T28" fmla="*/ 125082 w 250190"/>
                <a:gd name="T29" fmla="*/ 406476 h 438150"/>
                <a:gd name="T30" fmla="*/ 108262 w 250190"/>
                <a:gd name="T31" fmla="*/ 403222 h 438150"/>
                <a:gd name="T32" fmla="*/ 75933 w 250190"/>
                <a:gd name="T33" fmla="*/ 377479 h 438150"/>
                <a:gd name="T34" fmla="*/ 49039 w 250190"/>
                <a:gd name="T35" fmla="*/ 327172 h 438150"/>
                <a:gd name="T36" fmla="*/ 33419 w 250190"/>
                <a:gd name="T37" fmla="*/ 258131 h 438150"/>
                <a:gd name="T38" fmla="*/ 31267 w 250190"/>
                <a:gd name="T39" fmla="*/ 218871 h 438150"/>
                <a:gd name="T40" fmla="*/ 33419 w 250190"/>
                <a:gd name="T41" fmla="*/ 179627 h 438150"/>
                <a:gd name="T42" fmla="*/ 49039 w 250190"/>
                <a:gd name="T43" fmla="*/ 110631 h 438150"/>
                <a:gd name="T44" fmla="*/ 75933 w 250190"/>
                <a:gd name="T45" fmla="*/ 60330 h 438150"/>
                <a:gd name="T46" fmla="*/ 108262 w 250190"/>
                <a:gd name="T47" fmla="*/ 34543 h 438150"/>
                <a:gd name="T48" fmla="*/ 125082 w 250190"/>
                <a:gd name="T49" fmla="*/ 31280 h 438150"/>
                <a:gd name="T50" fmla="*/ 189179 w 250190"/>
                <a:gd name="T51" fmla="*/ 31280 h 438150"/>
                <a:gd name="T52" fmla="*/ 176922 w 250190"/>
                <a:gd name="T53" fmla="*/ 19008 h 438150"/>
                <a:gd name="T54" fmla="*/ 152377 w 250190"/>
                <a:gd name="T55" fmla="*/ 5009 h 438150"/>
                <a:gd name="T56" fmla="*/ 125082 w 250190"/>
                <a:gd name="T57" fmla="*/ 0 h 438150"/>
                <a:gd name="T58" fmla="*/ 189179 w 250190"/>
                <a:gd name="T59" fmla="*/ 31280 h 438150"/>
                <a:gd name="T60" fmla="*/ 125082 w 250190"/>
                <a:gd name="T61" fmla="*/ 31280 h 438150"/>
                <a:gd name="T62" fmla="*/ 141899 w 250190"/>
                <a:gd name="T63" fmla="*/ 34543 h 438150"/>
                <a:gd name="T64" fmla="*/ 158448 w 250190"/>
                <a:gd name="T65" fmla="*/ 44262 h 438150"/>
                <a:gd name="T66" fmla="*/ 188709 w 250190"/>
                <a:gd name="T67" fmla="*/ 82638 h 438150"/>
                <a:gd name="T68" fmla="*/ 210631 w 250190"/>
                <a:gd name="T69" fmla="*/ 143254 h 438150"/>
                <a:gd name="T70" fmla="*/ 218884 w 250190"/>
                <a:gd name="T71" fmla="*/ 218871 h 438150"/>
                <a:gd name="T72" fmla="*/ 216732 w 250190"/>
                <a:gd name="T73" fmla="*/ 258131 h 438150"/>
                <a:gd name="T74" fmla="*/ 201112 w 250190"/>
                <a:gd name="T75" fmla="*/ 327172 h 438150"/>
                <a:gd name="T76" fmla="*/ 174220 w 250190"/>
                <a:gd name="T77" fmla="*/ 377479 h 438150"/>
                <a:gd name="T78" fmla="*/ 141899 w 250190"/>
                <a:gd name="T79" fmla="*/ 403222 h 438150"/>
                <a:gd name="T80" fmla="*/ 125082 w 250190"/>
                <a:gd name="T81" fmla="*/ 406476 h 438150"/>
                <a:gd name="T82" fmla="*/ 189219 w 250190"/>
                <a:gd name="T83" fmla="*/ 406476 h 438150"/>
                <a:gd name="T84" fmla="*/ 216255 w 250190"/>
                <a:gd name="T85" fmla="*/ 370027 h 438150"/>
                <a:gd name="T86" fmla="*/ 241219 w 250190"/>
                <a:gd name="T87" fmla="*/ 301459 h 438150"/>
                <a:gd name="T88" fmla="*/ 247861 w 250190"/>
                <a:gd name="T89" fmla="*/ 261542 h 438150"/>
                <a:gd name="T90" fmla="*/ 250151 w 250190"/>
                <a:gd name="T91" fmla="*/ 218871 h 438150"/>
                <a:gd name="T92" fmla="*/ 247860 w 250190"/>
                <a:gd name="T93" fmla="*/ 176213 h 438150"/>
                <a:gd name="T94" fmla="*/ 241217 w 250190"/>
                <a:gd name="T95" fmla="*/ 136321 h 438150"/>
                <a:gd name="T96" fmla="*/ 230568 w 250190"/>
                <a:gd name="T97" fmla="*/ 99935 h 438150"/>
                <a:gd name="T98" fmla="*/ 216255 w 250190"/>
                <a:gd name="T99" fmla="*/ 67792 h 438150"/>
                <a:gd name="T100" fmla="*/ 198339 w 250190"/>
                <a:gd name="T101" fmla="*/ 40451 h 438150"/>
                <a:gd name="T102" fmla="*/ 189179 w 250190"/>
                <a:gd name="T103" fmla="*/ 31280 h 4381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0190" h="438150">
                  <a:moveTo>
                    <a:pt x="125082" y="0"/>
                  </a:moveTo>
                  <a:lnTo>
                    <a:pt x="73231" y="19008"/>
                  </a:lnTo>
                  <a:lnTo>
                    <a:pt x="33896" y="67792"/>
                  </a:lnTo>
                  <a:lnTo>
                    <a:pt x="8932" y="136326"/>
                  </a:lnTo>
                  <a:lnTo>
                    <a:pt x="2290" y="176218"/>
                  </a:lnTo>
                  <a:lnTo>
                    <a:pt x="0" y="218871"/>
                  </a:lnTo>
                  <a:lnTo>
                    <a:pt x="2290" y="261542"/>
                  </a:lnTo>
                  <a:lnTo>
                    <a:pt x="8932" y="301459"/>
                  </a:lnTo>
                  <a:lnTo>
                    <a:pt x="33896" y="370027"/>
                  </a:lnTo>
                  <a:lnTo>
                    <a:pt x="73231" y="418772"/>
                  </a:lnTo>
                  <a:lnTo>
                    <a:pt x="125082" y="437743"/>
                  </a:lnTo>
                  <a:lnTo>
                    <a:pt x="152377" y="432745"/>
                  </a:lnTo>
                  <a:lnTo>
                    <a:pt x="176922" y="418772"/>
                  </a:lnTo>
                  <a:lnTo>
                    <a:pt x="189219" y="406476"/>
                  </a:lnTo>
                  <a:lnTo>
                    <a:pt x="125082" y="406476"/>
                  </a:lnTo>
                  <a:lnTo>
                    <a:pt x="108262" y="403222"/>
                  </a:lnTo>
                  <a:lnTo>
                    <a:pt x="75933" y="377479"/>
                  </a:lnTo>
                  <a:lnTo>
                    <a:pt x="49039" y="327172"/>
                  </a:lnTo>
                  <a:lnTo>
                    <a:pt x="33419" y="258131"/>
                  </a:lnTo>
                  <a:lnTo>
                    <a:pt x="31267" y="218871"/>
                  </a:lnTo>
                  <a:lnTo>
                    <a:pt x="33419" y="179627"/>
                  </a:lnTo>
                  <a:lnTo>
                    <a:pt x="49039" y="110631"/>
                  </a:lnTo>
                  <a:lnTo>
                    <a:pt x="75933" y="60330"/>
                  </a:lnTo>
                  <a:lnTo>
                    <a:pt x="108262" y="34543"/>
                  </a:lnTo>
                  <a:lnTo>
                    <a:pt x="125082" y="31280"/>
                  </a:lnTo>
                  <a:lnTo>
                    <a:pt x="189179" y="31280"/>
                  </a:lnTo>
                  <a:lnTo>
                    <a:pt x="176922" y="19008"/>
                  </a:lnTo>
                  <a:lnTo>
                    <a:pt x="152377" y="5009"/>
                  </a:lnTo>
                  <a:lnTo>
                    <a:pt x="125082" y="0"/>
                  </a:lnTo>
                  <a:close/>
                </a:path>
                <a:path w="250190" h="438150">
                  <a:moveTo>
                    <a:pt x="189179" y="31280"/>
                  </a:moveTo>
                  <a:lnTo>
                    <a:pt x="125082" y="31280"/>
                  </a:lnTo>
                  <a:lnTo>
                    <a:pt x="141899" y="34543"/>
                  </a:lnTo>
                  <a:lnTo>
                    <a:pt x="158448" y="44262"/>
                  </a:lnTo>
                  <a:lnTo>
                    <a:pt x="188709" y="82638"/>
                  </a:lnTo>
                  <a:lnTo>
                    <a:pt x="210631" y="143254"/>
                  </a:lnTo>
                  <a:lnTo>
                    <a:pt x="218884" y="218871"/>
                  </a:lnTo>
                  <a:lnTo>
                    <a:pt x="216732" y="258131"/>
                  </a:lnTo>
                  <a:lnTo>
                    <a:pt x="201112" y="327172"/>
                  </a:lnTo>
                  <a:lnTo>
                    <a:pt x="174220" y="377479"/>
                  </a:lnTo>
                  <a:lnTo>
                    <a:pt x="141899" y="403222"/>
                  </a:lnTo>
                  <a:lnTo>
                    <a:pt x="125082" y="406476"/>
                  </a:lnTo>
                  <a:lnTo>
                    <a:pt x="189219" y="406476"/>
                  </a:lnTo>
                  <a:lnTo>
                    <a:pt x="216255" y="370027"/>
                  </a:lnTo>
                  <a:lnTo>
                    <a:pt x="241219" y="301459"/>
                  </a:lnTo>
                  <a:lnTo>
                    <a:pt x="247861" y="261542"/>
                  </a:lnTo>
                  <a:lnTo>
                    <a:pt x="250151" y="218871"/>
                  </a:lnTo>
                  <a:lnTo>
                    <a:pt x="247860" y="176213"/>
                  </a:lnTo>
                  <a:lnTo>
                    <a:pt x="241217" y="136321"/>
                  </a:lnTo>
                  <a:lnTo>
                    <a:pt x="230568" y="99935"/>
                  </a:lnTo>
                  <a:lnTo>
                    <a:pt x="216255" y="67792"/>
                  </a:lnTo>
                  <a:lnTo>
                    <a:pt x="198339" y="40451"/>
                  </a:lnTo>
                  <a:lnTo>
                    <a:pt x="189179" y="31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81" name="object 113"/>
            <p:cNvSpPr>
              <a:spLocks/>
            </p:cNvSpPr>
            <p:nvPr/>
          </p:nvSpPr>
          <p:spPr bwMode="auto">
            <a:xfrm>
              <a:off x="6747140" y="4536095"/>
              <a:ext cx="375285" cy="0"/>
            </a:xfrm>
            <a:custGeom>
              <a:avLst/>
              <a:gdLst>
                <a:gd name="T0" fmla="*/ 0 w 375284"/>
                <a:gd name="T1" fmla="*/ 375212 w 37528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375284">
                  <a:moveTo>
                    <a:pt x="0" y="0"/>
                  </a:moveTo>
                  <a:lnTo>
                    <a:pt x="375208" y="0"/>
                  </a:lnTo>
                </a:path>
              </a:pathLst>
            </a:custGeom>
            <a:grpFill/>
            <a:ln w="31267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82" name="object 114"/>
            <p:cNvSpPr>
              <a:spLocks/>
            </p:cNvSpPr>
            <p:nvPr/>
          </p:nvSpPr>
          <p:spPr bwMode="auto">
            <a:xfrm>
              <a:off x="6747140" y="4676798"/>
              <a:ext cx="375285" cy="0"/>
            </a:xfrm>
            <a:custGeom>
              <a:avLst/>
              <a:gdLst>
                <a:gd name="T0" fmla="*/ 0 w 375284"/>
                <a:gd name="T1" fmla="*/ 375212 w 37528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375284">
                  <a:moveTo>
                    <a:pt x="0" y="0"/>
                  </a:moveTo>
                  <a:lnTo>
                    <a:pt x="375208" y="0"/>
                  </a:lnTo>
                </a:path>
              </a:pathLst>
            </a:custGeom>
            <a:grpFill/>
            <a:ln w="31267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83" name="object 115"/>
            <p:cNvSpPr>
              <a:spLocks/>
            </p:cNvSpPr>
            <p:nvPr/>
          </p:nvSpPr>
          <p:spPr bwMode="auto">
            <a:xfrm>
              <a:off x="6434482" y="4778419"/>
              <a:ext cx="125730" cy="328295"/>
            </a:xfrm>
            <a:custGeom>
              <a:avLst/>
              <a:gdLst>
                <a:gd name="T0" fmla="*/ 118063 w 125729"/>
                <a:gd name="T1" fmla="*/ 0 h 328295"/>
                <a:gd name="T2" fmla="*/ 6985 w 125729"/>
                <a:gd name="T3" fmla="*/ 0 h 328295"/>
                <a:gd name="T4" fmla="*/ 0 w 125729"/>
                <a:gd name="T5" fmla="*/ 6997 h 328295"/>
                <a:gd name="T6" fmla="*/ 0 w 125729"/>
                <a:gd name="T7" fmla="*/ 321297 h 328295"/>
                <a:gd name="T8" fmla="*/ 6985 w 125729"/>
                <a:gd name="T9" fmla="*/ 328307 h 328295"/>
                <a:gd name="T10" fmla="*/ 118063 w 125729"/>
                <a:gd name="T11" fmla="*/ 328307 h 328295"/>
                <a:gd name="T12" fmla="*/ 125060 w 125729"/>
                <a:gd name="T13" fmla="*/ 321297 h 328295"/>
                <a:gd name="T14" fmla="*/ 125085 w 125729"/>
                <a:gd name="T15" fmla="*/ 297040 h 328295"/>
                <a:gd name="T16" fmla="*/ 31254 w 125729"/>
                <a:gd name="T17" fmla="*/ 297040 h 328295"/>
                <a:gd name="T18" fmla="*/ 31254 w 125729"/>
                <a:gd name="T19" fmla="*/ 31267 h 328295"/>
                <a:gd name="T20" fmla="*/ 125060 w 125729"/>
                <a:gd name="T21" fmla="*/ 31267 h 328295"/>
                <a:gd name="T22" fmla="*/ 125060 w 125729"/>
                <a:gd name="T23" fmla="*/ 6997 h 328295"/>
                <a:gd name="T24" fmla="*/ 118063 w 125729"/>
                <a:gd name="T25" fmla="*/ 0 h 328295"/>
                <a:gd name="T26" fmla="*/ 101019 w 125729"/>
                <a:gd name="T27" fmla="*/ 187248 h 328295"/>
                <a:gd name="T28" fmla="*/ 93920 w 125729"/>
                <a:gd name="T29" fmla="*/ 194157 h 328295"/>
                <a:gd name="T30" fmla="*/ 93793 w 125729"/>
                <a:gd name="T31" fmla="*/ 297040 h 328295"/>
                <a:gd name="T32" fmla="*/ 125085 w 125729"/>
                <a:gd name="T33" fmla="*/ 297040 h 328295"/>
                <a:gd name="T34" fmla="*/ 125187 w 125729"/>
                <a:gd name="T35" fmla="*/ 194589 h 328295"/>
                <a:gd name="T36" fmla="*/ 118279 w 125729"/>
                <a:gd name="T37" fmla="*/ 187502 h 328295"/>
                <a:gd name="T38" fmla="*/ 101019 w 125729"/>
                <a:gd name="T39" fmla="*/ 187248 h 328295"/>
                <a:gd name="T40" fmla="*/ 125060 w 125729"/>
                <a:gd name="T41" fmla="*/ 31267 h 328295"/>
                <a:gd name="T42" fmla="*/ 93793 w 125729"/>
                <a:gd name="T43" fmla="*/ 31267 h 328295"/>
                <a:gd name="T44" fmla="*/ 93679 w 125729"/>
                <a:gd name="T45" fmla="*/ 102425 h 328295"/>
                <a:gd name="T46" fmla="*/ 100562 w 125729"/>
                <a:gd name="T47" fmla="*/ 109524 h 328295"/>
                <a:gd name="T48" fmla="*/ 117847 w 125729"/>
                <a:gd name="T49" fmla="*/ 109778 h 328295"/>
                <a:gd name="T50" fmla="*/ 124933 w 125729"/>
                <a:gd name="T51" fmla="*/ 102882 h 328295"/>
                <a:gd name="T52" fmla="*/ 125060 w 125729"/>
                <a:gd name="T53" fmla="*/ 31267 h 32829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25729" h="328295">
                  <a:moveTo>
                    <a:pt x="118059" y="0"/>
                  </a:moveTo>
                  <a:lnTo>
                    <a:pt x="6985" y="0"/>
                  </a:lnTo>
                  <a:lnTo>
                    <a:pt x="0" y="6997"/>
                  </a:lnTo>
                  <a:lnTo>
                    <a:pt x="0" y="321297"/>
                  </a:lnTo>
                  <a:lnTo>
                    <a:pt x="6985" y="328307"/>
                  </a:lnTo>
                  <a:lnTo>
                    <a:pt x="118059" y="328307"/>
                  </a:lnTo>
                  <a:lnTo>
                    <a:pt x="125056" y="321297"/>
                  </a:lnTo>
                  <a:lnTo>
                    <a:pt x="125081" y="297040"/>
                  </a:lnTo>
                  <a:lnTo>
                    <a:pt x="31254" y="297040"/>
                  </a:lnTo>
                  <a:lnTo>
                    <a:pt x="31254" y="31267"/>
                  </a:lnTo>
                  <a:lnTo>
                    <a:pt x="125056" y="31267"/>
                  </a:lnTo>
                  <a:lnTo>
                    <a:pt x="125056" y="6997"/>
                  </a:lnTo>
                  <a:lnTo>
                    <a:pt x="118059" y="0"/>
                  </a:lnTo>
                  <a:close/>
                </a:path>
                <a:path w="125729" h="328295">
                  <a:moveTo>
                    <a:pt x="101015" y="187248"/>
                  </a:moveTo>
                  <a:lnTo>
                    <a:pt x="93916" y="194157"/>
                  </a:lnTo>
                  <a:lnTo>
                    <a:pt x="93789" y="297040"/>
                  </a:lnTo>
                  <a:lnTo>
                    <a:pt x="125081" y="297040"/>
                  </a:lnTo>
                  <a:lnTo>
                    <a:pt x="125183" y="194589"/>
                  </a:lnTo>
                  <a:lnTo>
                    <a:pt x="118275" y="187502"/>
                  </a:lnTo>
                  <a:lnTo>
                    <a:pt x="101015" y="187248"/>
                  </a:lnTo>
                  <a:close/>
                </a:path>
                <a:path w="125729" h="328295">
                  <a:moveTo>
                    <a:pt x="125056" y="31267"/>
                  </a:moveTo>
                  <a:lnTo>
                    <a:pt x="93789" y="31267"/>
                  </a:lnTo>
                  <a:lnTo>
                    <a:pt x="93675" y="102425"/>
                  </a:lnTo>
                  <a:lnTo>
                    <a:pt x="100558" y="109524"/>
                  </a:lnTo>
                  <a:lnTo>
                    <a:pt x="117843" y="109778"/>
                  </a:lnTo>
                  <a:lnTo>
                    <a:pt x="124929" y="102882"/>
                  </a:lnTo>
                  <a:lnTo>
                    <a:pt x="125056" y="31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84" name="object 116"/>
            <p:cNvSpPr>
              <a:spLocks/>
            </p:cNvSpPr>
            <p:nvPr/>
          </p:nvSpPr>
          <p:spPr bwMode="auto">
            <a:xfrm>
              <a:off x="6547447" y="4798695"/>
              <a:ext cx="490220" cy="214629"/>
            </a:xfrm>
            <a:custGeom>
              <a:avLst/>
              <a:gdLst>
                <a:gd name="T0" fmla="*/ 234060 w 490220"/>
                <a:gd name="T1" fmla="*/ 31251 h 214629"/>
                <a:gd name="T2" fmla="*/ 139086 w 490220"/>
                <a:gd name="T3" fmla="*/ 31251 h 214629"/>
                <a:gd name="T4" fmla="*/ 161248 w 490220"/>
                <a:gd name="T5" fmla="*/ 33877 h 214629"/>
                <a:gd name="T6" fmla="*/ 182711 w 490220"/>
                <a:gd name="T7" fmla="*/ 40019 h 214629"/>
                <a:gd name="T8" fmla="*/ 203047 w 490220"/>
                <a:gd name="T9" fmla="*/ 49591 h 214629"/>
                <a:gd name="T10" fmla="*/ 305346 w 490220"/>
                <a:gd name="T11" fmla="*/ 108214 h 214629"/>
                <a:gd name="T12" fmla="*/ 427050 w 490220"/>
                <a:gd name="T13" fmla="*/ 108214 h 214629"/>
                <a:gd name="T14" fmla="*/ 458508 w 490220"/>
                <a:gd name="T15" fmla="*/ 139355 h 214629"/>
                <a:gd name="T16" fmla="*/ 458622 w 490220"/>
                <a:gd name="T17" fmla="*/ 152182 h 214629"/>
                <a:gd name="T18" fmla="*/ 456377 w 490220"/>
                <a:gd name="T19" fmla="*/ 164228 h 214629"/>
                <a:gd name="T20" fmla="*/ 449949 w 490220"/>
                <a:gd name="T21" fmla="*/ 174002 h 214629"/>
                <a:gd name="T22" fmla="*/ 440286 w 490220"/>
                <a:gd name="T23" fmla="*/ 180559 h 214629"/>
                <a:gd name="T24" fmla="*/ 428332 w 490220"/>
                <a:gd name="T25" fmla="*/ 182954 h 214629"/>
                <a:gd name="T26" fmla="*/ 249275 w 490220"/>
                <a:gd name="T27" fmla="*/ 182954 h 214629"/>
                <a:gd name="T28" fmla="*/ 249275 w 490220"/>
                <a:gd name="T29" fmla="*/ 214209 h 214629"/>
                <a:gd name="T30" fmla="*/ 428332 w 490220"/>
                <a:gd name="T31" fmla="*/ 214209 h 214629"/>
                <a:gd name="T32" fmla="*/ 452406 w 490220"/>
                <a:gd name="T33" fmla="*/ 209262 h 214629"/>
                <a:gd name="T34" fmla="*/ 472065 w 490220"/>
                <a:gd name="T35" fmla="*/ 195816 h 214629"/>
                <a:gd name="T36" fmla="*/ 485247 w 490220"/>
                <a:gd name="T37" fmla="*/ 175965 h 214629"/>
                <a:gd name="T38" fmla="*/ 489816 w 490220"/>
                <a:gd name="T39" fmla="*/ 152182 h 214629"/>
                <a:gd name="T40" fmla="*/ 489775 w 490220"/>
                <a:gd name="T41" fmla="*/ 138987 h 214629"/>
                <a:gd name="T42" fmla="*/ 484600 w 490220"/>
                <a:gd name="T43" fmla="*/ 114857 h 214629"/>
                <a:gd name="T44" fmla="*/ 471071 w 490220"/>
                <a:gd name="T45" fmla="*/ 95130 h 214629"/>
                <a:gd name="T46" fmla="*/ 451213 w 490220"/>
                <a:gd name="T47" fmla="*/ 81819 h 214629"/>
                <a:gd name="T48" fmla="*/ 427050 w 490220"/>
                <a:gd name="T49" fmla="*/ 76934 h 214629"/>
                <a:gd name="T50" fmla="*/ 313702 w 490220"/>
                <a:gd name="T51" fmla="*/ 76934 h 214629"/>
                <a:gd name="T52" fmla="*/ 234060 w 490220"/>
                <a:gd name="T53" fmla="*/ 31251 h 214629"/>
                <a:gd name="T54" fmla="*/ 140281 w 490220"/>
                <a:gd name="T55" fmla="*/ 0 h 214629"/>
                <a:gd name="T56" fmla="*/ 112788 w 490220"/>
                <a:gd name="T57" fmla="*/ 1204 h 214629"/>
                <a:gd name="T58" fmla="*/ 0 w 490220"/>
                <a:gd name="T59" fmla="*/ 15314 h 214629"/>
                <a:gd name="T60" fmla="*/ 3911 w 490220"/>
                <a:gd name="T61" fmla="*/ 46353 h 214629"/>
                <a:gd name="T62" fmla="*/ 116649 w 490220"/>
                <a:gd name="T63" fmla="*/ 32230 h 214629"/>
                <a:gd name="T64" fmla="*/ 139086 w 490220"/>
                <a:gd name="T65" fmla="*/ 31251 h 214629"/>
                <a:gd name="T66" fmla="*/ 234060 w 490220"/>
                <a:gd name="T67" fmla="*/ 31251 h 214629"/>
                <a:gd name="T68" fmla="*/ 218630 w 490220"/>
                <a:gd name="T69" fmla="*/ 22401 h 214629"/>
                <a:gd name="T70" fmla="*/ 193723 w 490220"/>
                <a:gd name="T71" fmla="*/ 10696 h 214629"/>
                <a:gd name="T72" fmla="*/ 167433 w 490220"/>
                <a:gd name="T73" fmla="*/ 3197 h 214629"/>
                <a:gd name="T74" fmla="*/ 140281 w 490220"/>
                <a:gd name="T75" fmla="*/ 0 h 2146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0220" h="214629">
                  <a:moveTo>
                    <a:pt x="234060" y="31251"/>
                  </a:moveTo>
                  <a:lnTo>
                    <a:pt x="139086" y="31251"/>
                  </a:lnTo>
                  <a:lnTo>
                    <a:pt x="161248" y="33877"/>
                  </a:lnTo>
                  <a:lnTo>
                    <a:pt x="182711" y="40019"/>
                  </a:lnTo>
                  <a:lnTo>
                    <a:pt x="203047" y="49591"/>
                  </a:lnTo>
                  <a:lnTo>
                    <a:pt x="305346" y="108214"/>
                  </a:lnTo>
                  <a:lnTo>
                    <a:pt x="427050" y="108214"/>
                  </a:lnTo>
                  <a:lnTo>
                    <a:pt x="458508" y="139355"/>
                  </a:lnTo>
                  <a:lnTo>
                    <a:pt x="458622" y="152182"/>
                  </a:lnTo>
                  <a:lnTo>
                    <a:pt x="456377" y="164228"/>
                  </a:lnTo>
                  <a:lnTo>
                    <a:pt x="449949" y="174002"/>
                  </a:lnTo>
                  <a:lnTo>
                    <a:pt x="440286" y="180559"/>
                  </a:lnTo>
                  <a:lnTo>
                    <a:pt x="428332" y="182954"/>
                  </a:lnTo>
                  <a:lnTo>
                    <a:pt x="249275" y="182954"/>
                  </a:lnTo>
                  <a:lnTo>
                    <a:pt x="249275" y="214209"/>
                  </a:lnTo>
                  <a:lnTo>
                    <a:pt x="428332" y="214209"/>
                  </a:lnTo>
                  <a:lnTo>
                    <a:pt x="452406" y="209262"/>
                  </a:lnTo>
                  <a:lnTo>
                    <a:pt x="472065" y="195816"/>
                  </a:lnTo>
                  <a:lnTo>
                    <a:pt x="485247" y="175965"/>
                  </a:lnTo>
                  <a:lnTo>
                    <a:pt x="489816" y="152182"/>
                  </a:lnTo>
                  <a:lnTo>
                    <a:pt x="489775" y="138987"/>
                  </a:lnTo>
                  <a:lnTo>
                    <a:pt x="484600" y="114857"/>
                  </a:lnTo>
                  <a:lnTo>
                    <a:pt x="471071" y="95130"/>
                  </a:lnTo>
                  <a:lnTo>
                    <a:pt x="451213" y="81819"/>
                  </a:lnTo>
                  <a:lnTo>
                    <a:pt x="427050" y="76934"/>
                  </a:lnTo>
                  <a:lnTo>
                    <a:pt x="313702" y="76934"/>
                  </a:lnTo>
                  <a:lnTo>
                    <a:pt x="234060" y="31251"/>
                  </a:lnTo>
                  <a:close/>
                </a:path>
                <a:path w="490220" h="214629">
                  <a:moveTo>
                    <a:pt x="140281" y="0"/>
                  </a:moveTo>
                  <a:lnTo>
                    <a:pt x="112788" y="1204"/>
                  </a:lnTo>
                  <a:lnTo>
                    <a:pt x="0" y="15314"/>
                  </a:lnTo>
                  <a:lnTo>
                    <a:pt x="3911" y="46353"/>
                  </a:lnTo>
                  <a:lnTo>
                    <a:pt x="116649" y="32230"/>
                  </a:lnTo>
                  <a:lnTo>
                    <a:pt x="139086" y="31251"/>
                  </a:lnTo>
                  <a:lnTo>
                    <a:pt x="234060" y="31251"/>
                  </a:lnTo>
                  <a:lnTo>
                    <a:pt x="218630" y="22401"/>
                  </a:lnTo>
                  <a:lnTo>
                    <a:pt x="193723" y="10696"/>
                  </a:lnTo>
                  <a:lnTo>
                    <a:pt x="167433" y="3197"/>
                  </a:lnTo>
                  <a:lnTo>
                    <a:pt x="1402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85" name="object 117"/>
            <p:cNvSpPr>
              <a:spLocks/>
            </p:cNvSpPr>
            <p:nvPr/>
          </p:nvSpPr>
          <p:spPr bwMode="auto">
            <a:xfrm>
              <a:off x="6543909" y="4856643"/>
              <a:ext cx="719455" cy="249554"/>
            </a:xfrm>
            <a:custGeom>
              <a:avLst/>
              <a:gdLst>
                <a:gd name="T0" fmla="*/ 4813 w 719454"/>
                <a:gd name="T1" fmla="*/ 173975 h 249554"/>
                <a:gd name="T2" fmla="*/ 0 w 719454"/>
                <a:gd name="T3" fmla="*/ 204887 h 249554"/>
                <a:gd name="T4" fmla="*/ 249466 w 719454"/>
                <a:gd name="T5" fmla="*/ 243901 h 249554"/>
                <a:gd name="T6" fmla="*/ 301133 w 719454"/>
                <a:gd name="T7" fmla="*/ 249465 h 249554"/>
                <a:gd name="T8" fmla="*/ 353020 w 719454"/>
                <a:gd name="T9" fmla="*/ 249045 h 249554"/>
                <a:gd name="T10" fmla="*/ 404337 w 719454"/>
                <a:gd name="T11" fmla="*/ 241062 h 249554"/>
                <a:gd name="T12" fmla="*/ 454283 w 719454"/>
                <a:gd name="T13" fmla="*/ 223937 h 249554"/>
                <a:gd name="T14" fmla="*/ 466842 w 719454"/>
                <a:gd name="T15" fmla="*/ 218244 h 249554"/>
                <a:gd name="T16" fmla="*/ 302740 w 719454"/>
                <a:gd name="T17" fmla="*/ 218244 h 249554"/>
                <a:gd name="T18" fmla="*/ 254292 w 719454"/>
                <a:gd name="T19" fmla="*/ 213015 h 249554"/>
                <a:gd name="T20" fmla="*/ 4813 w 719454"/>
                <a:gd name="T21" fmla="*/ 173975 h 249554"/>
                <a:gd name="T22" fmla="*/ 710331 w 719454"/>
                <a:gd name="T23" fmla="*/ 31145 h 249554"/>
                <a:gd name="T24" fmla="*/ 657096 w 719454"/>
                <a:gd name="T25" fmla="*/ 31145 h 249554"/>
                <a:gd name="T26" fmla="*/ 667933 w 719454"/>
                <a:gd name="T27" fmla="*/ 33148 h 249554"/>
                <a:gd name="T28" fmla="*/ 677368 w 719454"/>
                <a:gd name="T29" fmla="*/ 39052 h 249554"/>
                <a:gd name="T30" fmla="*/ 684394 w 719454"/>
                <a:gd name="T31" fmla="*/ 48487 h 249554"/>
                <a:gd name="T32" fmla="*/ 684648 w 719454"/>
                <a:gd name="T33" fmla="*/ 48931 h 249554"/>
                <a:gd name="T34" fmla="*/ 687942 w 719454"/>
                <a:gd name="T35" fmla="*/ 61538 h 249554"/>
                <a:gd name="T36" fmla="*/ 686169 w 719454"/>
                <a:gd name="T37" fmla="*/ 73885 h 249554"/>
                <a:gd name="T38" fmla="*/ 441392 w 719454"/>
                <a:gd name="T39" fmla="*/ 195502 h 249554"/>
                <a:gd name="T40" fmla="*/ 396894 w 719454"/>
                <a:gd name="T41" fmla="*/ 210718 h 249554"/>
                <a:gd name="T42" fmla="*/ 350473 w 719454"/>
                <a:gd name="T43" fmla="*/ 217889 h 249554"/>
                <a:gd name="T44" fmla="*/ 302740 w 719454"/>
                <a:gd name="T45" fmla="*/ 218244 h 249554"/>
                <a:gd name="T46" fmla="*/ 466842 w 719454"/>
                <a:gd name="T47" fmla="*/ 218244 h 249554"/>
                <a:gd name="T48" fmla="*/ 682502 w 719454"/>
                <a:gd name="T49" fmla="*/ 120483 h 249554"/>
                <a:gd name="T50" fmla="*/ 702961 w 719454"/>
                <a:gd name="T51" fmla="*/ 105477 h 249554"/>
                <a:gd name="T52" fmla="*/ 715477 w 719454"/>
                <a:gd name="T53" fmla="*/ 84283 h 249554"/>
                <a:gd name="T54" fmla="*/ 719049 w 719454"/>
                <a:gd name="T55" fmla="*/ 59863 h 249554"/>
                <a:gd name="T56" fmla="*/ 712677 w 719454"/>
                <a:gd name="T57" fmla="*/ 35177 h 249554"/>
                <a:gd name="T58" fmla="*/ 712613 w 719454"/>
                <a:gd name="T59" fmla="*/ 34859 h 249554"/>
                <a:gd name="T60" fmla="*/ 710331 w 719454"/>
                <a:gd name="T61" fmla="*/ 31145 h 249554"/>
                <a:gd name="T62" fmla="*/ 656948 w 719454"/>
                <a:gd name="T63" fmla="*/ 0 h 249554"/>
                <a:gd name="T64" fmla="*/ 645443 w 719454"/>
                <a:gd name="T65" fmla="*/ 1105 h 249554"/>
                <a:gd name="T66" fmla="*/ 634076 w 719454"/>
                <a:gd name="T67" fmla="*/ 4519 h 249554"/>
                <a:gd name="T68" fmla="*/ 469980 w 719454"/>
                <a:gd name="T69" fmla="*/ 63523 h 249554"/>
                <a:gd name="T70" fmla="*/ 480546 w 719454"/>
                <a:gd name="T71" fmla="*/ 92949 h 249554"/>
                <a:gd name="T72" fmla="*/ 645252 w 719454"/>
                <a:gd name="T73" fmla="*/ 33716 h 249554"/>
                <a:gd name="T74" fmla="*/ 645862 w 719454"/>
                <a:gd name="T75" fmla="*/ 33412 h 249554"/>
                <a:gd name="T76" fmla="*/ 657096 w 719454"/>
                <a:gd name="T77" fmla="*/ 31145 h 249554"/>
                <a:gd name="T78" fmla="*/ 710331 w 719454"/>
                <a:gd name="T79" fmla="*/ 31145 h 249554"/>
                <a:gd name="T80" fmla="*/ 706378 w 719454"/>
                <a:gd name="T81" fmla="*/ 24713 h 249554"/>
                <a:gd name="T82" fmla="*/ 698535 w 719454"/>
                <a:gd name="T83" fmla="*/ 16144 h 249554"/>
                <a:gd name="T84" fmla="*/ 689378 w 719454"/>
                <a:gd name="T85" fmla="*/ 9269 h 249554"/>
                <a:gd name="T86" fmla="*/ 679225 w 719454"/>
                <a:gd name="T87" fmla="*/ 4214 h 249554"/>
                <a:gd name="T88" fmla="*/ 668297 w 719454"/>
                <a:gd name="T89" fmla="*/ 1078 h 249554"/>
                <a:gd name="T90" fmla="*/ 656948 w 719454"/>
                <a:gd name="T91" fmla="*/ 0 h 249554"/>
                <a:gd name="T92" fmla="*/ 712748 w 719454"/>
                <a:gd name="T93" fmla="*/ 35177 h 249554"/>
                <a:gd name="T94" fmla="*/ 713223 w 719454"/>
                <a:gd name="T95" fmla="*/ 36396 h 249554"/>
                <a:gd name="T96" fmla="*/ 713045 w 719454"/>
                <a:gd name="T97" fmla="*/ 35875 h 249554"/>
                <a:gd name="T98" fmla="*/ 712748 w 719454"/>
                <a:gd name="T99" fmla="*/ 35177 h 249554"/>
                <a:gd name="T100" fmla="*/ 679200 w 719454"/>
                <a:gd name="T101" fmla="*/ 4202 h 24955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9454" h="249554">
                  <a:moveTo>
                    <a:pt x="4813" y="173975"/>
                  </a:moveTo>
                  <a:lnTo>
                    <a:pt x="0" y="204887"/>
                  </a:lnTo>
                  <a:lnTo>
                    <a:pt x="249466" y="243901"/>
                  </a:lnTo>
                  <a:lnTo>
                    <a:pt x="301133" y="249465"/>
                  </a:lnTo>
                  <a:lnTo>
                    <a:pt x="353020" y="249045"/>
                  </a:lnTo>
                  <a:lnTo>
                    <a:pt x="404333" y="241062"/>
                  </a:lnTo>
                  <a:lnTo>
                    <a:pt x="454279" y="223937"/>
                  </a:lnTo>
                  <a:lnTo>
                    <a:pt x="466838" y="218244"/>
                  </a:lnTo>
                  <a:lnTo>
                    <a:pt x="302740" y="218244"/>
                  </a:lnTo>
                  <a:lnTo>
                    <a:pt x="254292" y="213015"/>
                  </a:lnTo>
                  <a:lnTo>
                    <a:pt x="4813" y="173975"/>
                  </a:lnTo>
                  <a:close/>
                </a:path>
                <a:path w="719454" h="249554">
                  <a:moveTo>
                    <a:pt x="710327" y="31145"/>
                  </a:moveTo>
                  <a:lnTo>
                    <a:pt x="657092" y="31145"/>
                  </a:lnTo>
                  <a:lnTo>
                    <a:pt x="667929" y="33148"/>
                  </a:lnTo>
                  <a:lnTo>
                    <a:pt x="677364" y="39052"/>
                  </a:lnTo>
                  <a:lnTo>
                    <a:pt x="684390" y="48487"/>
                  </a:lnTo>
                  <a:lnTo>
                    <a:pt x="684644" y="48931"/>
                  </a:lnTo>
                  <a:lnTo>
                    <a:pt x="687938" y="61538"/>
                  </a:lnTo>
                  <a:lnTo>
                    <a:pt x="686165" y="73885"/>
                  </a:lnTo>
                  <a:lnTo>
                    <a:pt x="441388" y="195502"/>
                  </a:lnTo>
                  <a:lnTo>
                    <a:pt x="396890" y="210718"/>
                  </a:lnTo>
                  <a:lnTo>
                    <a:pt x="350473" y="217889"/>
                  </a:lnTo>
                  <a:lnTo>
                    <a:pt x="302740" y="218244"/>
                  </a:lnTo>
                  <a:lnTo>
                    <a:pt x="466838" y="218244"/>
                  </a:lnTo>
                  <a:lnTo>
                    <a:pt x="682498" y="120483"/>
                  </a:lnTo>
                  <a:lnTo>
                    <a:pt x="702957" y="105477"/>
                  </a:lnTo>
                  <a:lnTo>
                    <a:pt x="715473" y="84283"/>
                  </a:lnTo>
                  <a:lnTo>
                    <a:pt x="719045" y="59863"/>
                  </a:lnTo>
                  <a:lnTo>
                    <a:pt x="712673" y="35177"/>
                  </a:lnTo>
                  <a:lnTo>
                    <a:pt x="712609" y="34859"/>
                  </a:lnTo>
                  <a:lnTo>
                    <a:pt x="710327" y="31145"/>
                  </a:lnTo>
                  <a:close/>
                </a:path>
                <a:path w="719454" h="249554">
                  <a:moveTo>
                    <a:pt x="656944" y="0"/>
                  </a:moveTo>
                  <a:lnTo>
                    <a:pt x="645439" y="1105"/>
                  </a:lnTo>
                  <a:lnTo>
                    <a:pt x="634072" y="4519"/>
                  </a:lnTo>
                  <a:lnTo>
                    <a:pt x="469976" y="63523"/>
                  </a:lnTo>
                  <a:lnTo>
                    <a:pt x="480542" y="92949"/>
                  </a:lnTo>
                  <a:lnTo>
                    <a:pt x="645248" y="33716"/>
                  </a:lnTo>
                  <a:lnTo>
                    <a:pt x="645858" y="33412"/>
                  </a:lnTo>
                  <a:lnTo>
                    <a:pt x="657092" y="31145"/>
                  </a:lnTo>
                  <a:lnTo>
                    <a:pt x="710327" y="31145"/>
                  </a:lnTo>
                  <a:lnTo>
                    <a:pt x="706374" y="24713"/>
                  </a:lnTo>
                  <a:lnTo>
                    <a:pt x="698531" y="16144"/>
                  </a:lnTo>
                  <a:lnTo>
                    <a:pt x="689374" y="9269"/>
                  </a:lnTo>
                  <a:lnTo>
                    <a:pt x="679221" y="4214"/>
                  </a:lnTo>
                  <a:lnTo>
                    <a:pt x="668293" y="1078"/>
                  </a:lnTo>
                  <a:lnTo>
                    <a:pt x="656944" y="0"/>
                  </a:lnTo>
                  <a:close/>
                </a:path>
                <a:path w="719454" h="249554">
                  <a:moveTo>
                    <a:pt x="712744" y="35177"/>
                  </a:moveTo>
                  <a:lnTo>
                    <a:pt x="713219" y="36396"/>
                  </a:lnTo>
                  <a:lnTo>
                    <a:pt x="713041" y="35875"/>
                  </a:lnTo>
                  <a:lnTo>
                    <a:pt x="712744" y="35177"/>
                  </a:lnTo>
                  <a:close/>
                </a:path>
                <a:path w="719454" h="249554">
                  <a:moveTo>
                    <a:pt x="679196" y="4202"/>
                  </a:move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86" name="object 118"/>
            <p:cNvSpPr>
              <a:spLocks/>
            </p:cNvSpPr>
            <p:nvPr/>
          </p:nvSpPr>
          <p:spPr bwMode="auto">
            <a:xfrm>
              <a:off x="6528274" y="4911329"/>
              <a:ext cx="31750" cy="31750"/>
            </a:xfrm>
            <a:custGeom>
              <a:avLst/>
              <a:gdLst>
                <a:gd name="T0" fmla="*/ 24256 w 31750"/>
                <a:gd name="T1" fmla="*/ 0 h 31750"/>
                <a:gd name="T2" fmla="*/ 6997 w 31750"/>
                <a:gd name="T3" fmla="*/ 0 h 31750"/>
                <a:gd name="T4" fmla="*/ 0 w 31750"/>
                <a:gd name="T5" fmla="*/ 6997 h 31750"/>
                <a:gd name="T6" fmla="*/ 0 w 31750"/>
                <a:gd name="T7" fmla="*/ 24269 h 31750"/>
                <a:gd name="T8" fmla="*/ 6997 w 31750"/>
                <a:gd name="T9" fmla="*/ 31254 h 31750"/>
                <a:gd name="T10" fmla="*/ 24256 w 31750"/>
                <a:gd name="T11" fmla="*/ 31254 h 31750"/>
                <a:gd name="T12" fmla="*/ 31267 w 31750"/>
                <a:gd name="T13" fmla="*/ 24269 h 31750"/>
                <a:gd name="T14" fmla="*/ 31267 w 31750"/>
                <a:gd name="T15" fmla="*/ 6997 h 31750"/>
                <a:gd name="T16" fmla="*/ 24256 w 31750"/>
                <a:gd name="T17" fmla="*/ 0 h 317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750" h="31750">
                  <a:moveTo>
                    <a:pt x="24256" y="0"/>
                  </a:moveTo>
                  <a:lnTo>
                    <a:pt x="6997" y="0"/>
                  </a:lnTo>
                  <a:lnTo>
                    <a:pt x="0" y="6997"/>
                  </a:lnTo>
                  <a:lnTo>
                    <a:pt x="0" y="24269"/>
                  </a:lnTo>
                  <a:lnTo>
                    <a:pt x="6997" y="31254"/>
                  </a:lnTo>
                  <a:lnTo>
                    <a:pt x="24256" y="31254"/>
                  </a:lnTo>
                  <a:lnTo>
                    <a:pt x="31267" y="24269"/>
                  </a:lnTo>
                  <a:lnTo>
                    <a:pt x="31267" y="6997"/>
                  </a:lnTo>
                  <a:lnTo>
                    <a:pt x="24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87" name="object 119"/>
            <p:cNvSpPr>
              <a:spLocks/>
            </p:cNvSpPr>
            <p:nvPr/>
          </p:nvSpPr>
          <p:spPr bwMode="auto">
            <a:xfrm>
              <a:off x="7309825" y="4106200"/>
              <a:ext cx="125730" cy="328295"/>
            </a:xfrm>
            <a:custGeom>
              <a:avLst/>
              <a:gdLst>
                <a:gd name="T0" fmla="*/ 7340 w 125729"/>
                <a:gd name="T1" fmla="*/ 218528 h 328295"/>
                <a:gd name="T2" fmla="*/ 241 w 125729"/>
                <a:gd name="T3" fmla="*/ 225425 h 328295"/>
                <a:gd name="T4" fmla="*/ 126 w 125729"/>
                <a:gd name="T5" fmla="*/ 321310 h 328295"/>
                <a:gd name="T6" fmla="*/ 7124 w 125729"/>
                <a:gd name="T7" fmla="*/ 328307 h 328295"/>
                <a:gd name="T8" fmla="*/ 118190 w 125729"/>
                <a:gd name="T9" fmla="*/ 328307 h 328295"/>
                <a:gd name="T10" fmla="*/ 125187 w 125729"/>
                <a:gd name="T11" fmla="*/ 321310 h 328295"/>
                <a:gd name="T12" fmla="*/ 125187 w 125729"/>
                <a:gd name="T13" fmla="*/ 297040 h 328295"/>
                <a:gd name="T14" fmla="*/ 31381 w 125729"/>
                <a:gd name="T15" fmla="*/ 297040 h 328295"/>
                <a:gd name="T16" fmla="*/ 31381 w 125729"/>
                <a:gd name="T17" fmla="*/ 234505 h 328295"/>
                <a:gd name="T18" fmla="*/ 31508 w 125729"/>
                <a:gd name="T19" fmla="*/ 225869 h 328295"/>
                <a:gd name="T20" fmla="*/ 24612 w 125729"/>
                <a:gd name="T21" fmla="*/ 218782 h 328295"/>
                <a:gd name="T22" fmla="*/ 7340 w 125729"/>
                <a:gd name="T23" fmla="*/ 218528 h 328295"/>
                <a:gd name="T24" fmla="*/ 125187 w 125729"/>
                <a:gd name="T25" fmla="*/ 31267 h 328295"/>
                <a:gd name="T26" fmla="*/ 93920 w 125729"/>
                <a:gd name="T27" fmla="*/ 31267 h 328295"/>
                <a:gd name="T28" fmla="*/ 93920 w 125729"/>
                <a:gd name="T29" fmla="*/ 297040 h 328295"/>
                <a:gd name="T30" fmla="*/ 125187 w 125729"/>
                <a:gd name="T31" fmla="*/ 297040 h 328295"/>
                <a:gd name="T32" fmla="*/ 125187 w 125729"/>
                <a:gd name="T33" fmla="*/ 31267 h 328295"/>
                <a:gd name="T34" fmla="*/ 118190 w 125729"/>
                <a:gd name="T35" fmla="*/ 0 h 328295"/>
                <a:gd name="T36" fmla="*/ 7124 w 125729"/>
                <a:gd name="T37" fmla="*/ 0 h 328295"/>
                <a:gd name="T38" fmla="*/ 126 w 125729"/>
                <a:gd name="T39" fmla="*/ 7010 h 328295"/>
                <a:gd name="T40" fmla="*/ 126 w 125729"/>
                <a:gd name="T41" fmla="*/ 125069 h 328295"/>
                <a:gd name="T42" fmla="*/ 0 w 125729"/>
                <a:gd name="T43" fmla="*/ 133692 h 328295"/>
                <a:gd name="T44" fmla="*/ 6908 w 125729"/>
                <a:gd name="T45" fmla="*/ 140804 h 328295"/>
                <a:gd name="T46" fmla="*/ 24168 w 125729"/>
                <a:gd name="T47" fmla="*/ 141046 h 328295"/>
                <a:gd name="T48" fmla="*/ 31267 w 125729"/>
                <a:gd name="T49" fmla="*/ 134150 h 328295"/>
                <a:gd name="T50" fmla="*/ 31381 w 125729"/>
                <a:gd name="T51" fmla="*/ 31267 h 328295"/>
                <a:gd name="T52" fmla="*/ 125187 w 125729"/>
                <a:gd name="T53" fmla="*/ 31267 h 328295"/>
                <a:gd name="T54" fmla="*/ 125187 w 125729"/>
                <a:gd name="T55" fmla="*/ 7010 h 328295"/>
                <a:gd name="T56" fmla="*/ 118190 w 125729"/>
                <a:gd name="T57" fmla="*/ 0 h 3282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5729" h="328295">
                  <a:moveTo>
                    <a:pt x="7340" y="218528"/>
                  </a:moveTo>
                  <a:lnTo>
                    <a:pt x="241" y="225425"/>
                  </a:lnTo>
                  <a:lnTo>
                    <a:pt x="126" y="321310"/>
                  </a:lnTo>
                  <a:lnTo>
                    <a:pt x="7124" y="328307"/>
                  </a:lnTo>
                  <a:lnTo>
                    <a:pt x="118186" y="328307"/>
                  </a:lnTo>
                  <a:lnTo>
                    <a:pt x="125183" y="321310"/>
                  </a:lnTo>
                  <a:lnTo>
                    <a:pt x="125183" y="297040"/>
                  </a:lnTo>
                  <a:lnTo>
                    <a:pt x="31381" y="297040"/>
                  </a:lnTo>
                  <a:lnTo>
                    <a:pt x="31381" y="234505"/>
                  </a:lnTo>
                  <a:lnTo>
                    <a:pt x="31508" y="225869"/>
                  </a:lnTo>
                  <a:lnTo>
                    <a:pt x="24612" y="218782"/>
                  </a:lnTo>
                  <a:lnTo>
                    <a:pt x="7340" y="218528"/>
                  </a:lnTo>
                  <a:close/>
                </a:path>
                <a:path w="125729" h="328295">
                  <a:moveTo>
                    <a:pt x="125183" y="31267"/>
                  </a:moveTo>
                  <a:lnTo>
                    <a:pt x="93916" y="31267"/>
                  </a:lnTo>
                  <a:lnTo>
                    <a:pt x="93916" y="297040"/>
                  </a:lnTo>
                  <a:lnTo>
                    <a:pt x="125183" y="297040"/>
                  </a:lnTo>
                  <a:lnTo>
                    <a:pt x="125183" y="31267"/>
                  </a:lnTo>
                  <a:close/>
                </a:path>
                <a:path w="125729" h="328295">
                  <a:moveTo>
                    <a:pt x="118186" y="0"/>
                  </a:moveTo>
                  <a:lnTo>
                    <a:pt x="7124" y="0"/>
                  </a:lnTo>
                  <a:lnTo>
                    <a:pt x="126" y="7010"/>
                  </a:lnTo>
                  <a:lnTo>
                    <a:pt x="126" y="125069"/>
                  </a:lnTo>
                  <a:lnTo>
                    <a:pt x="0" y="133692"/>
                  </a:lnTo>
                  <a:lnTo>
                    <a:pt x="6908" y="140804"/>
                  </a:lnTo>
                  <a:lnTo>
                    <a:pt x="24168" y="141046"/>
                  </a:lnTo>
                  <a:lnTo>
                    <a:pt x="31267" y="134150"/>
                  </a:lnTo>
                  <a:lnTo>
                    <a:pt x="31381" y="31267"/>
                  </a:lnTo>
                  <a:lnTo>
                    <a:pt x="125183" y="31267"/>
                  </a:lnTo>
                  <a:lnTo>
                    <a:pt x="125183" y="7010"/>
                  </a:lnTo>
                  <a:lnTo>
                    <a:pt x="118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88" name="object 120"/>
            <p:cNvSpPr>
              <a:spLocks/>
            </p:cNvSpPr>
            <p:nvPr/>
          </p:nvSpPr>
          <p:spPr bwMode="auto">
            <a:xfrm>
              <a:off x="6832209" y="4199999"/>
              <a:ext cx="490220" cy="214629"/>
            </a:xfrm>
            <a:custGeom>
              <a:avLst/>
              <a:gdLst>
                <a:gd name="T0" fmla="*/ 240558 w 490220"/>
                <a:gd name="T1" fmla="*/ 0 h 214629"/>
                <a:gd name="T2" fmla="*/ 61501 w 490220"/>
                <a:gd name="T3" fmla="*/ 0 h 214629"/>
                <a:gd name="T4" fmla="*/ 37422 w 490220"/>
                <a:gd name="T5" fmla="*/ 4958 h 214629"/>
                <a:gd name="T6" fmla="*/ 17762 w 490220"/>
                <a:gd name="T7" fmla="*/ 18429 h 214629"/>
                <a:gd name="T8" fmla="*/ 4579 w 490220"/>
                <a:gd name="T9" fmla="*/ 38303 h 214629"/>
                <a:gd name="T10" fmla="*/ 0 w 490220"/>
                <a:gd name="T11" fmla="*/ 62115 h 214629"/>
                <a:gd name="T12" fmla="*/ 58 w 490220"/>
                <a:gd name="T13" fmla="*/ 75311 h 214629"/>
                <a:gd name="T14" fmla="*/ 5228 w 490220"/>
                <a:gd name="T15" fmla="*/ 99425 h 214629"/>
                <a:gd name="T16" fmla="*/ 18757 w 490220"/>
                <a:gd name="T17" fmla="*/ 119145 h 214629"/>
                <a:gd name="T18" fmla="*/ 38618 w 490220"/>
                <a:gd name="T19" fmla="*/ 132453 h 214629"/>
                <a:gd name="T20" fmla="*/ 62783 w 490220"/>
                <a:gd name="T21" fmla="*/ 137337 h 214629"/>
                <a:gd name="T22" fmla="*/ 176118 w 490220"/>
                <a:gd name="T23" fmla="*/ 137337 h 214629"/>
                <a:gd name="T24" fmla="*/ 271203 w 490220"/>
                <a:gd name="T25" fmla="*/ 191820 h 214629"/>
                <a:gd name="T26" fmla="*/ 296110 w 490220"/>
                <a:gd name="T27" fmla="*/ 203539 h 214629"/>
                <a:gd name="T28" fmla="*/ 322400 w 490220"/>
                <a:gd name="T29" fmla="*/ 211059 h 214629"/>
                <a:gd name="T30" fmla="*/ 349552 w 490220"/>
                <a:gd name="T31" fmla="*/ 214271 h 214629"/>
                <a:gd name="T32" fmla="*/ 377045 w 490220"/>
                <a:gd name="T33" fmla="*/ 213067 h 214629"/>
                <a:gd name="T34" fmla="*/ 489834 w 490220"/>
                <a:gd name="T35" fmla="*/ 198958 h 214629"/>
                <a:gd name="T36" fmla="*/ 487825 w 490220"/>
                <a:gd name="T37" fmla="*/ 183033 h 214629"/>
                <a:gd name="T38" fmla="*/ 350747 w 490220"/>
                <a:gd name="T39" fmla="*/ 183033 h 214629"/>
                <a:gd name="T40" fmla="*/ 328583 w 490220"/>
                <a:gd name="T41" fmla="*/ 180409 h 214629"/>
                <a:gd name="T42" fmla="*/ 307117 w 490220"/>
                <a:gd name="T43" fmla="*/ 174271 h 214629"/>
                <a:gd name="T44" fmla="*/ 286773 w 490220"/>
                <a:gd name="T45" fmla="*/ 164706 h 214629"/>
                <a:gd name="T46" fmla="*/ 184488 w 490220"/>
                <a:gd name="T47" fmla="*/ 106083 h 214629"/>
                <a:gd name="T48" fmla="*/ 62783 w 490220"/>
                <a:gd name="T49" fmla="*/ 106083 h 214629"/>
                <a:gd name="T50" fmla="*/ 31326 w 490220"/>
                <a:gd name="T51" fmla="*/ 74879 h 214629"/>
                <a:gd name="T52" fmla="*/ 31199 w 490220"/>
                <a:gd name="T53" fmla="*/ 62115 h 214629"/>
                <a:gd name="T54" fmla="*/ 33449 w 490220"/>
                <a:gd name="T55" fmla="*/ 50046 h 214629"/>
                <a:gd name="T56" fmla="*/ 39877 w 490220"/>
                <a:gd name="T57" fmla="*/ 40247 h 214629"/>
                <a:gd name="T58" fmla="*/ 49542 w 490220"/>
                <a:gd name="T59" fmla="*/ 33671 h 214629"/>
                <a:gd name="T60" fmla="*/ 61501 w 490220"/>
                <a:gd name="T61" fmla="*/ 31267 h 214629"/>
                <a:gd name="T62" fmla="*/ 240558 w 490220"/>
                <a:gd name="T63" fmla="*/ 31267 h 214629"/>
                <a:gd name="T64" fmla="*/ 240558 w 490220"/>
                <a:gd name="T65" fmla="*/ 0 h 214629"/>
                <a:gd name="T66" fmla="*/ 485922 w 490220"/>
                <a:gd name="T67" fmla="*/ 167944 h 214629"/>
                <a:gd name="T68" fmla="*/ 373184 w 490220"/>
                <a:gd name="T69" fmla="*/ 182054 h 214629"/>
                <a:gd name="T70" fmla="*/ 350747 w 490220"/>
                <a:gd name="T71" fmla="*/ 183033 h 214629"/>
                <a:gd name="T72" fmla="*/ 487825 w 490220"/>
                <a:gd name="T73" fmla="*/ 183033 h 214629"/>
                <a:gd name="T74" fmla="*/ 485922 w 490220"/>
                <a:gd name="T75" fmla="*/ 167944 h 2146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0220" h="214629">
                  <a:moveTo>
                    <a:pt x="240558" y="0"/>
                  </a:moveTo>
                  <a:lnTo>
                    <a:pt x="61501" y="0"/>
                  </a:lnTo>
                  <a:lnTo>
                    <a:pt x="37422" y="4958"/>
                  </a:lnTo>
                  <a:lnTo>
                    <a:pt x="17762" y="18429"/>
                  </a:lnTo>
                  <a:lnTo>
                    <a:pt x="4579" y="38303"/>
                  </a:lnTo>
                  <a:lnTo>
                    <a:pt x="0" y="62115"/>
                  </a:lnTo>
                  <a:lnTo>
                    <a:pt x="58" y="75311"/>
                  </a:lnTo>
                  <a:lnTo>
                    <a:pt x="5228" y="99425"/>
                  </a:lnTo>
                  <a:lnTo>
                    <a:pt x="18757" y="119145"/>
                  </a:lnTo>
                  <a:lnTo>
                    <a:pt x="38618" y="132453"/>
                  </a:lnTo>
                  <a:lnTo>
                    <a:pt x="62783" y="137337"/>
                  </a:lnTo>
                  <a:lnTo>
                    <a:pt x="176118" y="137337"/>
                  </a:lnTo>
                  <a:lnTo>
                    <a:pt x="271203" y="191820"/>
                  </a:lnTo>
                  <a:lnTo>
                    <a:pt x="296110" y="203539"/>
                  </a:lnTo>
                  <a:lnTo>
                    <a:pt x="322400" y="211059"/>
                  </a:lnTo>
                  <a:lnTo>
                    <a:pt x="349552" y="214271"/>
                  </a:lnTo>
                  <a:lnTo>
                    <a:pt x="377045" y="213067"/>
                  </a:lnTo>
                  <a:lnTo>
                    <a:pt x="489834" y="198958"/>
                  </a:lnTo>
                  <a:lnTo>
                    <a:pt x="487825" y="183033"/>
                  </a:lnTo>
                  <a:lnTo>
                    <a:pt x="350747" y="183033"/>
                  </a:lnTo>
                  <a:lnTo>
                    <a:pt x="328583" y="180409"/>
                  </a:lnTo>
                  <a:lnTo>
                    <a:pt x="307117" y="174271"/>
                  </a:lnTo>
                  <a:lnTo>
                    <a:pt x="286773" y="164706"/>
                  </a:lnTo>
                  <a:lnTo>
                    <a:pt x="184488" y="106083"/>
                  </a:lnTo>
                  <a:lnTo>
                    <a:pt x="62783" y="106083"/>
                  </a:lnTo>
                  <a:lnTo>
                    <a:pt x="31326" y="74879"/>
                  </a:lnTo>
                  <a:lnTo>
                    <a:pt x="31199" y="62115"/>
                  </a:lnTo>
                  <a:lnTo>
                    <a:pt x="33449" y="50046"/>
                  </a:lnTo>
                  <a:lnTo>
                    <a:pt x="39877" y="40247"/>
                  </a:lnTo>
                  <a:lnTo>
                    <a:pt x="49542" y="33671"/>
                  </a:lnTo>
                  <a:lnTo>
                    <a:pt x="61501" y="31267"/>
                  </a:lnTo>
                  <a:lnTo>
                    <a:pt x="240558" y="31267"/>
                  </a:lnTo>
                  <a:lnTo>
                    <a:pt x="240558" y="0"/>
                  </a:lnTo>
                  <a:close/>
                </a:path>
                <a:path w="490220" h="214629">
                  <a:moveTo>
                    <a:pt x="485922" y="167944"/>
                  </a:moveTo>
                  <a:lnTo>
                    <a:pt x="373184" y="182054"/>
                  </a:lnTo>
                  <a:lnTo>
                    <a:pt x="350747" y="183033"/>
                  </a:lnTo>
                  <a:lnTo>
                    <a:pt x="487825" y="183033"/>
                  </a:lnTo>
                  <a:lnTo>
                    <a:pt x="485922" y="1679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89" name="object 121"/>
            <p:cNvSpPr>
              <a:spLocks/>
            </p:cNvSpPr>
            <p:nvPr/>
          </p:nvSpPr>
          <p:spPr bwMode="auto">
            <a:xfrm>
              <a:off x="6606535" y="4106307"/>
              <a:ext cx="719455" cy="250190"/>
            </a:xfrm>
            <a:custGeom>
              <a:avLst/>
              <a:gdLst>
                <a:gd name="T0" fmla="*/ 366009 w 719454"/>
                <a:gd name="T1" fmla="*/ 997 h 250189"/>
                <a:gd name="T2" fmla="*/ 314702 w 719454"/>
                <a:gd name="T3" fmla="*/ 8979 h 250189"/>
                <a:gd name="T4" fmla="*/ 264760 w 719454"/>
                <a:gd name="T5" fmla="*/ 26105 h 250189"/>
                <a:gd name="T6" fmla="*/ 36554 w 719454"/>
                <a:gd name="T7" fmla="*/ 129551 h 250189"/>
                <a:gd name="T8" fmla="*/ 3569 w 719454"/>
                <a:gd name="T9" fmla="*/ 165755 h 250189"/>
                <a:gd name="T10" fmla="*/ 0 w 719454"/>
                <a:gd name="T11" fmla="*/ 190173 h 250189"/>
                <a:gd name="T12" fmla="*/ 6379 w 719454"/>
                <a:gd name="T13" fmla="*/ 214857 h 250189"/>
                <a:gd name="T14" fmla="*/ 6442 w 719454"/>
                <a:gd name="T15" fmla="*/ 215174 h 250189"/>
                <a:gd name="T16" fmla="*/ 20509 w 719454"/>
                <a:gd name="T17" fmla="*/ 233907 h 250189"/>
                <a:gd name="T18" fmla="*/ 39839 w 719454"/>
                <a:gd name="T19" fmla="*/ 245851 h 250189"/>
                <a:gd name="T20" fmla="*/ 62105 w 719454"/>
                <a:gd name="T21" fmla="*/ 250061 h 250189"/>
                <a:gd name="T22" fmla="*/ 84979 w 719454"/>
                <a:gd name="T23" fmla="*/ 245591 h 250189"/>
                <a:gd name="T24" fmla="*/ 159023 w 719454"/>
                <a:gd name="T25" fmla="*/ 218965 h 250189"/>
                <a:gd name="T26" fmla="*/ 61947 w 719454"/>
                <a:gd name="T27" fmla="*/ 218965 h 250189"/>
                <a:gd name="T28" fmla="*/ 51110 w 719454"/>
                <a:gd name="T29" fmla="*/ 216962 h 250189"/>
                <a:gd name="T30" fmla="*/ 41675 w 719454"/>
                <a:gd name="T31" fmla="*/ 211058 h 250189"/>
                <a:gd name="T32" fmla="*/ 34649 w 719454"/>
                <a:gd name="T33" fmla="*/ 201623 h 250189"/>
                <a:gd name="T34" fmla="*/ 34420 w 719454"/>
                <a:gd name="T35" fmla="*/ 201179 h 250189"/>
                <a:gd name="T36" fmla="*/ 31119 w 719454"/>
                <a:gd name="T37" fmla="*/ 188577 h 250189"/>
                <a:gd name="T38" fmla="*/ 32887 w 719454"/>
                <a:gd name="T39" fmla="*/ 176229 h 250189"/>
                <a:gd name="T40" fmla="*/ 277651 w 719454"/>
                <a:gd name="T41" fmla="*/ 54617 h 250189"/>
                <a:gd name="T42" fmla="*/ 322156 w 719454"/>
                <a:gd name="T43" fmla="*/ 39393 h 250189"/>
                <a:gd name="T44" fmla="*/ 368579 w 719454"/>
                <a:gd name="T45" fmla="*/ 32219 h 250189"/>
                <a:gd name="T46" fmla="*/ 633756 w 719454"/>
                <a:gd name="T47" fmla="*/ 31862 h 250189"/>
                <a:gd name="T48" fmla="*/ 469577 w 719454"/>
                <a:gd name="T49" fmla="*/ 6179 h 250189"/>
                <a:gd name="T50" fmla="*/ 443824 w 719454"/>
                <a:gd name="T51" fmla="*/ 2754 h 250189"/>
                <a:gd name="T52" fmla="*/ 423178 w 719454"/>
                <a:gd name="T53" fmla="*/ 1061 h 250189"/>
                <a:gd name="T54" fmla="*/ 366009 w 719454"/>
                <a:gd name="T55" fmla="*/ 1061 h 250189"/>
                <a:gd name="T56" fmla="*/ 366009 w 719454"/>
                <a:gd name="T57" fmla="*/ 997 h 250189"/>
                <a:gd name="T58" fmla="*/ 238497 w 719454"/>
                <a:gd name="T59" fmla="*/ 157160 h 250189"/>
                <a:gd name="T60" fmla="*/ 73790 w 719454"/>
                <a:gd name="T61" fmla="*/ 216393 h 250189"/>
                <a:gd name="T62" fmla="*/ 73181 w 719454"/>
                <a:gd name="T63" fmla="*/ 216698 h 250189"/>
                <a:gd name="T64" fmla="*/ 61947 w 719454"/>
                <a:gd name="T65" fmla="*/ 218965 h 250189"/>
                <a:gd name="T66" fmla="*/ 159023 w 719454"/>
                <a:gd name="T67" fmla="*/ 218965 h 250189"/>
                <a:gd name="T68" fmla="*/ 249063 w 719454"/>
                <a:gd name="T69" fmla="*/ 186586 h 250189"/>
                <a:gd name="T70" fmla="*/ 238497 w 719454"/>
                <a:gd name="T71" fmla="*/ 157160 h 250189"/>
                <a:gd name="T72" fmla="*/ 5833 w 719454"/>
                <a:gd name="T73" fmla="*/ 213574 h 250189"/>
                <a:gd name="T74" fmla="*/ 5998 w 719454"/>
                <a:gd name="T75" fmla="*/ 214120 h 250189"/>
                <a:gd name="T76" fmla="*/ 6308 w 719454"/>
                <a:gd name="T77" fmla="*/ 214857 h 250189"/>
                <a:gd name="T78" fmla="*/ 5833 w 719454"/>
                <a:gd name="T79" fmla="*/ 213574 h 250189"/>
                <a:gd name="T80" fmla="*/ 633756 w 719454"/>
                <a:gd name="T81" fmla="*/ 31862 h 250189"/>
                <a:gd name="T82" fmla="*/ 416310 w 719454"/>
                <a:gd name="T83" fmla="*/ 31862 h 250189"/>
                <a:gd name="T84" fmla="*/ 464751 w 719454"/>
                <a:gd name="T85" fmla="*/ 37091 h 250189"/>
                <a:gd name="T86" fmla="*/ 714230 w 719454"/>
                <a:gd name="T87" fmla="*/ 76105 h 250189"/>
                <a:gd name="T88" fmla="*/ 719056 w 719454"/>
                <a:gd name="T89" fmla="*/ 45206 h 250189"/>
                <a:gd name="T90" fmla="*/ 633756 w 719454"/>
                <a:gd name="T91" fmla="*/ 31862 h 250189"/>
                <a:gd name="T92" fmla="*/ 391941 w 719454"/>
                <a:gd name="T93" fmla="*/ 0 h 250189"/>
                <a:gd name="T94" fmla="*/ 366009 w 719454"/>
                <a:gd name="T95" fmla="*/ 1061 h 250189"/>
                <a:gd name="T96" fmla="*/ 423178 w 719454"/>
                <a:gd name="T97" fmla="*/ 1061 h 250189"/>
                <a:gd name="T98" fmla="*/ 417912 w 719454"/>
                <a:gd name="T99" fmla="*/ 629 h 250189"/>
                <a:gd name="T100" fmla="*/ 391941 w 719454"/>
                <a:gd name="T101" fmla="*/ 0 h 2501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9454" h="250189">
                  <a:moveTo>
                    <a:pt x="366005" y="997"/>
                  </a:moveTo>
                  <a:lnTo>
                    <a:pt x="314702" y="8979"/>
                  </a:lnTo>
                  <a:lnTo>
                    <a:pt x="264760" y="26105"/>
                  </a:lnTo>
                  <a:lnTo>
                    <a:pt x="36554" y="129547"/>
                  </a:lnTo>
                  <a:lnTo>
                    <a:pt x="3569" y="165751"/>
                  </a:lnTo>
                  <a:lnTo>
                    <a:pt x="0" y="190169"/>
                  </a:lnTo>
                  <a:lnTo>
                    <a:pt x="6379" y="214853"/>
                  </a:lnTo>
                  <a:lnTo>
                    <a:pt x="6442" y="215170"/>
                  </a:lnTo>
                  <a:lnTo>
                    <a:pt x="20509" y="233903"/>
                  </a:lnTo>
                  <a:lnTo>
                    <a:pt x="39839" y="245847"/>
                  </a:lnTo>
                  <a:lnTo>
                    <a:pt x="62105" y="250057"/>
                  </a:lnTo>
                  <a:lnTo>
                    <a:pt x="84979" y="245587"/>
                  </a:lnTo>
                  <a:lnTo>
                    <a:pt x="159023" y="218961"/>
                  </a:lnTo>
                  <a:lnTo>
                    <a:pt x="61947" y="218961"/>
                  </a:lnTo>
                  <a:lnTo>
                    <a:pt x="51110" y="216958"/>
                  </a:lnTo>
                  <a:lnTo>
                    <a:pt x="41675" y="211054"/>
                  </a:lnTo>
                  <a:lnTo>
                    <a:pt x="34649" y="201619"/>
                  </a:lnTo>
                  <a:lnTo>
                    <a:pt x="34420" y="201175"/>
                  </a:lnTo>
                  <a:lnTo>
                    <a:pt x="31119" y="188573"/>
                  </a:lnTo>
                  <a:lnTo>
                    <a:pt x="32887" y="176225"/>
                  </a:lnTo>
                  <a:lnTo>
                    <a:pt x="277651" y="54617"/>
                  </a:lnTo>
                  <a:lnTo>
                    <a:pt x="322156" y="39393"/>
                  </a:lnTo>
                  <a:lnTo>
                    <a:pt x="368575" y="32219"/>
                  </a:lnTo>
                  <a:lnTo>
                    <a:pt x="633752" y="31862"/>
                  </a:lnTo>
                  <a:lnTo>
                    <a:pt x="469573" y="6179"/>
                  </a:lnTo>
                  <a:lnTo>
                    <a:pt x="443820" y="2754"/>
                  </a:lnTo>
                  <a:lnTo>
                    <a:pt x="423174" y="1061"/>
                  </a:lnTo>
                  <a:lnTo>
                    <a:pt x="366005" y="1061"/>
                  </a:lnTo>
                  <a:lnTo>
                    <a:pt x="366005" y="997"/>
                  </a:lnTo>
                  <a:close/>
                </a:path>
                <a:path w="719454" h="250189">
                  <a:moveTo>
                    <a:pt x="238497" y="157156"/>
                  </a:moveTo>
                  <a:lnTo>
                    <a:pt x="73790" y="216389"/>
                  </a:lnTo>
                  <a:lnTo>
                    <a:pt x="73181" y="216694"/>
                  </a:lnTo>
                  <a:lnTo>
                    <a:pt x="61947" y="218961"/>
                  </a:lnTo>
                  <a:lnTo>
                    <a:pt x="159023" y="218961"/>
                  </a:lnTo>
                  <a:lnTo>
                    <a:pt x="249063" y="186582"/>
                  </a:lnTo>
                  <a:lnTo>
                    <a:pt x="238497" y="157156"/>
                  </a:lnTo>
                  <a:close/>
                </a:path>
                <a:path w="719454" h="250189">
                  <a:moveTo>
                    <a:pt x="5833" y="213570"/>
                  </a:moveTo>
                  <a:lnTo>
                    <a:pt x="5998" y="214116"/>
                  </a:lnTo>
                  <a:lnTo>
                    <a:pt x="6308" y="214853"/>
                  </a:lnTo>
                  <a:lnTo>
                    <a:pt x="5833" y="213570"/>
                  </a:lnTo>
                  <a:close/>
                </a:path>
                <a:path w="719454" h="250189">
                  <a:moveTo>
                    <a:pt x="633752" y="31862"/>
                  </a:moveTo>
                  <a:lnTo>
                    <a:pt x="416306" y="31862"/>
                  </a:lnTo>
                  <a:lnTo>
                    <a:pt x="464747" y="37091"/>
                  </a:lnTo>
                  <a:lnTo>
                    <a:pt x="714226" y="76105"/>
                  </a:lnTo>
                  <a:lnTo>
                    <a:pt x="719052" y="45206"/>
                  </a:lnTo>
                  <a:lnTo>
                    <a:pt x="633752" y="31862"/>
                  </a:lnTo>
                  <a:close/>
                </a:path>
                <a:path w="719454" h="250189">
                  <a:moveTo>
                    <a:pt x="391937" y="0"/>
                  </a:moveTo>
                  <a:lnTo>
                    <a:pt x="366005" y="1061"/>
                  </a:lnTo>
                  <a:lnTo>
                    <a:pt x="423174" y="1061"/>
                  </a:lnTo>
                  <a:lnTo>
                    <a:pt x="417908" y="629"/>
                  </a:lnTo>
                  <a:lnTo>
                    <a:pt x="3919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90" name="object 122"/>
            <p:cNvSpPr>
              <a:spLocks/>
            </p:cNvSpPr>
            <p:nvPr/>
          </p:nvSpPr>
          <p:spPr bwMode="auto">
            <a:xfrm>
              <a:off x="7309945" y="4270388"/>
              <a:ext cx="31750" cy="31750"/>
            </a:xfrm>
            <a:custGeom>
              <a:avLst/>
              <a:gdLst>
                <a:gd name="T0" fmla="*/ 24269 w 31750"/>
                <a:gd name="T1" fmla="*/ 0 h 31750"/>
                <a:gd name="T2" fmla="*/ 6997 w 31750"/>
                <a:gd name="T3" fmla="*/ 0 h 31750"/>
                <a:gd name="T4" fmla="*/ 0 w 31750"/>
                <a:gd name="T5" fmla="*/ 6997 h 31750"/>
                <a:gd name="T6" fmla="*/ 0 w 31750"/>
                <a:gd name="T7" fmla="*/ 24269 h 31750"/>
                <a:gd name="T8" fmla="*/ 6997 w 31750"/>
                <a:gd name="T9" fmla="*/ 31254 h 31750"/>
                <a:gd name="T10" fmla="*/ 24269 w 31750"/>
                <a:gd name="T11" fmla="*/ 31254 h 31750"/>
                <a:gd name="T12" fmla="*/ 31267 w 31750"/>
                <a:gd name="T13" fmla="*/ 24269 h 31750"/>
                <a:gd name="T14" fmla="*/ 31267 w 31750"/>
                <a:gd name="T15" fmla="*/ 6997 h 31750"/>
                <a:gd name="T16" fmla="*/ 24269 w 31750"/>
                <a:gd name="T17" fmla="*/ 0 h 317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750" h="31750">
                  <a:moveTo>
                    <a:pt x="24269" y="0"/>
                  </a:moveTo>
                  <a:lnTo>
                    <a:pt x="6997" y="0"/>
                  </a:lnTo>
                  <a:lnTo>
                    <a:pt x="0" y="6997"/>
                  </a:lnTo>
                  <a:lnTo>
                    <a:pt x="0" y="24269"/>
                  </a:lnTo>
                  <a:lnTo>
                    <a:pt x="6997" y="31254"/>
                  </a:lnTo>
                  <a:lnTo>
                    <a:pt x="24269" y="31254"/>
                  </a:lnTo>
                  <a:lnTo>
                    <a:pt x="31267" y="24269"/>
                  </a:lnTo>
                  <a:lnTo>
                    <a:pt x="31267" y="6997"/>
                  </a:lnTo>
                  <a:lnTo>
                    <a:pt x="242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</p:grpSp>
      <p:grpSp>
        <p:nvGrpSpPr>
          <p:cNvPr id="328" name="Group 159"/>
          <p:cNvGrpSpPr>
            <a:grpSpLocks/>
          </p:cNvGrpSpPr>
          <p:nvPr/>
        </p:nvGrpSpPr>
        <p:grpSpPr bwMode="auto">
          <a:xfrm>
            <a:off x="6442067" y="4919096"/>
            <a:ext cx="2390771" cy="334962"/>
            <a:chOff x="6441719" y="5502860"/>
            <a:chExt cx="2562571" cy="358239"/>
          </a:xfrm>
          <a:solidFill>
            <a:schemeClr val="accent6"/>
          </a:solidFill>
        </p:grpSpPr>
        <p:sp>
          <p:nvSpPr>
            <p:cNvPr id="363" name="object 123"/>
            <p:cNvSpPr>
              <a:spLocks/>
            </p:cNvSpPr>
            <p:nvPr/>
          </p:nvSpPr>
          <p:spPr bwMode="auto">
            <a:xfrm>
              <a:off x="6946359" y="5736662"/>
              <a:ext cx="208915" cy="121920"/>
            </a:xfrm>
            <a:custGeom>
              <a:avLst/>
              <a:gdLst>
                <a:gd name="T0" fmla="*/ 104216 w 208915"/>
                <a:gd name="T1" fmla="*/ 0 h 121920"/>
                <a:gd name="T2" fmla="*/ 63656 w 208915"/>
                <a:gd name="T3" fmla="*/ 5455 h 121920"/>
                <a:gd name="T4" fmla="*/ 30529 w 208915"/>
                <a:gd name="T5" fmla="*/ 20334 h 121920"/>
                <a:gd name="T6" fmla="*/ 8191 w 208915"/>
                <a:gd name="T7" fmla="*/ 42407 h 121920"/>
                <a:gd name="T8" fmla="*/ 0 w 208915"/>
                <a:gd name="T9" fmla="*/ 69443 h 121920"/>
                <a:gd name="T10" fmla="*/ 0 w 208915"/>
                <a:gd name="T11" fmla="*/ 86804 h 121920"/>
                <a:gd name="T12" fmla="*/ 2732 w 208915"/>
                <a:gd name="T13" fmla="*/ 100358 h 121920"/>
                <a:gd name="T14" fmla="*/ 10182 w 208915"/>
                <a:gd name="T15" fmla="*/ 111404 h 121920"/>
                <a:gd name="T16" fmla="*/ 21227 w 208915"/>
                <a:gd name="T17" fmla="*/ 118840 h 121920"/>
                <a:gd name="T18" fmla="*/ 34747 w 208915"/>
                <a:gd name="T19" fmla="*/ 121564 h 121920"/>
                <a:gd name="T20" fmla="*/ 173697 w 208915"/>
                <a:gd name="T21" fmla="*/ 121564 h 121920"/>
                <a:gd name="T22" fmla="*/ 187210 w 208915"/>
                <a:gd name="T23" fmla="*/ 118838 h 121920"/>
                <a:gd name="T24" fmla="*/ 198251 w 208915"/>
                <a:gd name="T25" fmla="*/ 111399 h 121920"/>
                <a:gd name="T26" fmla="*/ 205700 w 208915"/>
                <a:gd name="T27" fmla="*/ 100352 h 121920"/>
                <a:gd name="T28" fmla="*/ 208432 w 208915"/>
                <a:gd name="T29" fmla="*/ 86804 h 121920"/>
                <a:gd name="T30" fmla="*/ 208432 w 208915"/>
                <a:gd name="T31" fmla="*/ 69443 h 121920"/>
                <a:gd name="T32" fmla="*/ 200240 w 208915"/>
                <a:gd name="T33" fmla="*/ 42407 h 121920"/>
                <a:gd name="T34" fmla="*/ 177903 w 208915"/>
                <a:gd name="T35" fmla="*/ 20334 h 121920"/>
                <a:gd name="T36" fmla="*/ 144776 w 208915"/>
                <a:gd name="T37" fmla="*/ 5455 h 121920"/>
                <a:gd name="T38" fmla="*/ 104216 w 208915"/>
                <a:gd name="T39" fmla="*/ 0 h 1219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8915" h="121920">
                  <a:moveTo>
                    <a:pt x="104216" y="0"/>
                  </a:moveTo>
                  <a:lnTo>
                    <a:pt x="63656" y="5455"/>
                  </a:lnTo>
                  <a:lnTo>
                    <a:pt x="30529" y="20334"/>
                  </a:lnTo>
                  <a:lnTo>
                    <a:pt x="8191" y="42407"/>
                  </a:lnTo>
                  <a:lnTo>
                    <a:pt x="0" y="69443"/>
                  </a:lnTo>
                  <a:lnTo>
                    <a:pt x="0" y="86804"/>
                  </a:lnTo>
                  <a:lnTo>
                    <a:pt x="2732" y="100358"/>
                  </a:lnTo>
                  <a:lnTo>
                    <a:pt x="10182" y="111404"/>
                  </a:lnTo>
                  <a:lnTo>
                    <a:pt x="21227" y="118840"/>
                  </a:lnTo>
                  <a:lnTo>
                    <a:pt x="34747" y="121564"/>
                  </a:lnTo>
                  <a:lnTo>
                    <a:pt x="173697" y="121564"/>
                  </a:lnTo>
                  <a:lnTo>
                    <a:pt x="187210" y="118838"/>
                  </a:lnTo>
                  <a:lnTo>
                    <a:pt x="198251" y="111399"/>
                  </a:lnTo>
                  <a:lnTo>
                    <a:pt x="205700" y="100352"/>
                  </a:lnTo>
                  <a:lnTo>
                    <a:pt x="208432" y="86804"/>
                  </a:lnTo>
                  <a:lnTo>
                    <a:pt x="208432" y="69443"/>
                  </a:lnTo>
                  <a:lnTo>
                    <a:pt x="200240" y="42407"/>
                  </a:lnTo>
                  <a:lnTo>
                    <a:pt x="177903" y="20334"/>
                  </a:lnTo>
                  <a:lnTo>
                    <a:pt x="144776" y="5455"/>
                  </a:lnTo>
                  <a:lnTo>
                    <a:pt x="1042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64" name="object 124"/>
            <p:cNvSpPr>
              <a:spLocks/>
            </p:cNvSpPr>
            <p:nvPr/>
          </p:nvSpPr>
          <p:spPr bwMode="auto">
            <a:xfrm>
              <a:off x="6999232" y="5608086"/>
              <a:ext cx="106045" cy="106045"/>
            </a:xfrm>
            <a:custGeom>
              <a:avLst/>
              <a:gdLst>
                <a:gd name="T0" fmla="*/ 52831 w 106045"/>
                <a:gd name="T1" fmla="*/ 0 h 106045"/>
                <a:gd name="T2" fmla="*/ 32264 w 106045"/>
                <a:gd name="T3" fmla="*/ 4150 h 106045"/>
                <a:gd name="T4" fmla="*/ 15471 w 106045"/>
                <a:gd name="T5" fmla="*/ 15471 h 106045"/>
                <a:gd name="T6" fmla="*/ 4150 w 106045"/>
                <a:gd name="T7" fmla="*/ 32264 h 106045"/>
                <a:gd name="T8" fmla="*/ 0 w 106045"/>
                <a:gd name="T9" fmla="*/ 52831 h 106045"/>
                <a:gd name="T10" fmla="*/ 4150 w 106045"/>
                <a:gd name="T11" fmla="*/ 73399 h 106045"/>
                <a:gd name="T12" fmla="*/ 15471 w 106045"/>
                <a:gd name="T13" fmla="*/ 90192 h 106045"/>
                <a:gd name="T14" fmla="*/ 32264 w 106045"/>
                <a:gd name="T15" fmla="*/ 101513 h 106045"/>
                <a:gd name="T16" fmla="*/ 52831 w 106045"/>
                <a:gd name="T17" fmla="*/ 105663 h 106045"/>
                <a:gd name="T18" fmla="*/ 73393 w 106045"/>
                <a:gd name="T19" fmla="*/ 101513 h 106045"/>
                <a:gd name="T20" fmla="*/ 90187 w 106045"/>
                <a:gd name="T21" fmla="*/ 90192 h 106045"/>
                <a:gd name="T22" fmla="*/ 101511 w 106045"/>
                <a:gd name="T23" fmla="*/ 73399 h 106045"/>
                <a:gd name="T24" fmla="*/ 105663 w 106045"/>
                <a:gd name="T25" fmla="*/ 52831 h 106045"/>
                <a:gd name="T26" fmla="*/ 101511 w 106045"/>
                <a:gd name="T27" fmla="*/ 32264 h 106045"/>
                <a:gd name="T28" fmla="*/ 90187 w 106045"/>
                <a:gd name="T29" fmla="*/ 15471 h 106045"/>
                <a:gd name="T30" fmla="*/ 73393 w 106045"/>
                <a:gd name="T31" fmla="*/ 4150 h 106045"/>
                <a:gd name="T32" fmla="*/ 52831 w 106045"/>
                <a:gd name="T33" fmla="*/ 0 h 1060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045" h="106045">
                  <a:moveTo>
                    <a:pt x="52831" y="0"/>
                  </a:moveTo>
                  <a:lnTo>
                    <a:pt x="32264" y="4150"/>
                  </a:lnTo>
                  <a:lnTo>
                    <a:pt x="15471" y="15471"/>
                  </a:lnTo>
                  <a:lnTo>
                    <a:pt x="4150" y="32264"/>
                  </a:lnTo>
                  <a:lnTo>
                    <a:pt x="0" y="52831"/>
                  </a:lnTo>
                  <a:lnTo>
                    <a:pt x="4150" y="73399"/>
                  </a:lnTo>
                  <a:lnTo>
                    <a:pt x="15471" y="90192"/>
                  </a:lnTo>
                  <a:lnTo>
                    <a:pt x="32264" y="101513"/>
                  </a:lnTo>
                  <a:lnTo>
                    <a:pt x="52831" y="105663"/>
                  </a:lnTo>
                  <a:lnTo>
                    <a:pt x="73393" y="101513"/>
                  </a:lnTo>
                  <a:lnTo>
                    <a:pt x="90187" y="90192"/>
                  </a:lnTo>
                  <a:lnTo>
                    <a:pt x="101511" y="73399"/>
                  </a:lnTo>
                  <a:lnTo>
                    <a:pt x="105663" y="52831"/>
                  </a:lnTo>
                  <a:lnTo>
                    <a:pt x="101511" y="32264"/>
                  </a:lnTo>
                  <a:lnTo>
                    <a:pt x="90187" y="15471"/>
                  </a:lnTo>
                  <a:lnTo>
                    <a:pt x="73393" y="4150"/>
                  </a:lnTo>
                  <a:lnTo>
                    <a:pt x="528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65" name="object 125"/>
            <p:cNvSpPr>
              <a:spLocks/>
            </p:cNvSpPr>
            <p:nvPr/>
          </p:nvSpPr>
          <p:spPr bwMode="auto">
            <a:xfrm>
              <a:off x="6634326" y="5502860"/>
              <a:ext cx="264795" cy="189230"/>
            </a:xfrm>
            <a:custGeom>
              <a:avLst/>
              <a:gdLst>
                <a:gd name="T0" fmla="*/ 68630 w 264795"/>
                <a:gd name="T1" fmla="*/ 169688 h 189229"/>
                <a:gd name="T2" fmla="*/ 103508 w 264795"/>
                <a:gd name="T3" fmla="*/ 184074 h 189229"/>
                <a:gd name="T4" fmla="*/ 142481 w 264795"/>
                <a:gd name="T5" fmla="*/ 188992 h 189229"/>
                <a:gd name="T6" fmla="*/ 212650 w 264795"/>
                <a:gd name="T7" fmla="*/ 169688 h 189229"/>
                <a:gd name="T8" fmla="*/ 95038 w 264795"/>
                <a:gd name="T9" fmla="*/ 7438 h 189229"/>
                <a:gd name="T10" fmla="*/ 30054 w 264795"/>
                <a:gd name="T11" fmla="*/ 57751 h 189229"/>
                <a:gd name="T12" fmla="*/ 21007 w 264795"/>
                <a:gd name="T13" fmla="*/ 103651 h 189229"/>
                <a:gd name="T14" fmla="*/ 25472 w 264795"/>
                <a:gd name="T15" fmla="*/ 121431 h 189229"/>
                <a:gd name="T16" fmla="*/ 0 w 264795"/>
                <a:gd name="T17" fmla="*/ 181144 h 189229"/>
                <a:gd name="T18" fmla="*/ 2006 w 264795"/>
                <a:gd name="T19" fmla="*/ 185360 h 189229"/>
                <a:gd name="T20" fmla="*/ 68630 w 264795"/>
                <a:gd name="T21" fmla="*/ 169688 h 189229"/>
                <a:gd name="T22" fmla="*/ 228747 w 264795"/>
                <a:gd name="T23" fmla="*/ 161278 h 189229"/>
                <a:gd name="T24" fmla="*/ 260409 w 264795"/>
                <a:gd name="T25" fmla="*/ 110290 h 189229"/>
                <a:gd name="T26" fmla="*/ 70192 w 264795"/>
                <a:gd name="T27" fmla="*/ 103216 h 189229"/>
                <a:gd name="T28" fmla="*/ 77266 w 264795"/>
                <a:gd name="T29" fmla="*/ 78790 h 189229"/>
                <a:gd name="T30" fmla="*/ 260434 w 264795"/>
                <a:gd name="T31" fmla="*/ 78778 h 189229"/>
                <a:gd name="T32" fmla="*/ 228753 w 264795"/>
                <a:gd name="T33" fmla="*/ 27703 h 189229"/>
                <a:gd name="T34" fmla="*/ 142494 w 264795"/>
                <a:gd name="T35" fmla="*/ 0 h 189229"/>
                <a:gd name="T36" fmla="*/ 94627 w 264795"/>
                <a:gd name="T37" fmla="*/ 78790 h 189229"/>
                <a:gd name="T38" fmla="*/ 101714 w 264795"/>
                <a:gd name="T39" fmla="*/ 103216 h 189229"/>
                <a:gd name="T40" fmla="*/ 133819 w 264795"/>
                <a:gd name="T41" fmla="*/ 110290 h 189229"/>
                <a:gd name="T42" fmla="*/ 126771 w 264795"/>
                <a:gd name="T43" fmla="*/ 85839 h 189229"/>
                <a:gd name="T44" fmla="*/ 260434 w 264795"/>
                <a:gd name="T45" fmla="*/ 78778 h 189229"/>
                <a:gd name="T46" fmla="*/ 158242 w 264795"/>
                <a:gd name="T47" fmla="*/ 85839 h 189229"/>
                <a:gd name="T48" fmla="*/ 151180 w 264795"/>
                <a:gd name="T49" fmla="*/ 110290 h 189229"/>
                <a:gd name="T50" fmla="*/ 183286 w 264795"/>
                <a:gd name="T51" fmla="*/ 103216 h 189229"/>
                <a:gd name="T52" fmla="*/ 190347 w 264795"/>
                <a:gd name="T53" fmla="*/ 78790 h 189229"/>
                <a:gd name="T54" fmla="*/ 260434 w 264795"/>
                <a:gd name="T55" fmla="*/ 78778 h 189229"/>
                <a:gd name="T56" fmla="*/ 207721 w 264795"/>
                <a:gd name="T57" fmla="*/ 78790 h 189229"/>
                <a:gd name="T58" fmla="*/ 214782 w 264795"/>
                <a:gd name="T59" fmla="*/ 103216 h 189229"/>
                <a:gd name="T60" fmla="*/ 260409 w 264795"/>
                <a:gd name="T61" fmla="*/ 110290 h 189229"/>
                <a:gd name="T62" fmla="*/ 260437 w 264795"/>
                <a:gd name="T63" fmla="*/ 78790 h 1892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795" h="189229">
                  <a:moveTo>
                    <a:pt x="212650" y="169684"/>
                  </a:moveTo>
                  <a:lnTo>
                    <a:pt x="68630" y="169684"/>
                  </a:lnTo>
                  <a:lnTo>
                    <a:pt x="85434" y="178026"/>
                  </a:lnTo>
                  <a:lnTo>
                    <a:pt x="103508" y="184070"/>
                  </a:lnTo>
                  <a:lnTo>
                    <a:pt x="122605" y="187747"/>
                  </a:lnTo>
                  <a:lnTo>
                    <a:pt x="142481" y="188988"/>
                  </a:lnTo>
                  <a:lnTo>
                    <a:pt x="189944" y="181548"/>
                  </a:lnTo>
                  <a:lnTo>
                    <a:pt x="212650" y="169684"/>
                  </a:lnTo>
                  <a:close/>
                </a:path>
                <a:path w="264795" h="189229">
                  <a:moveTo>
                    <a:pt x="142494" y="0"/>
                  </a:moveTo>
                  <a:lnTo>
                    <a:pt x="95038" y="7438"/>
                  </a:lnTo>
                  <a:lnTo>
                    <a:pt x="56238" y="27709"/>
                  </a:lnTo>
                  <a:lnTo>
                    <a:pt x="30054" y="57751"/>
                  </a:lnTo>
                  <a:lnTo>
                    <a:pt x="20447" y="94500"/>
                  </a:lnTo>
                  <a:lnTo>
                    <a:pt x="21007" y="103647"/>
                  </a:lnTo>
                  <a:lnTo>
                    <a:pt x="22685" y="112631"/>
                  </a:lnTo>
                  <a:lnTo>
                    <a:pt x="25472" y="121427"/>
                  </a:lnTo>
                  <a:lnTo>
                    <a:pt x="29362" y="130009"/>
                  </a:lnTo>
                  <a:lnTo>
                    <a:pt x="0" y="181140"/>
                  </a:lnTo>
                  <a:lnTo>
                    <a:pt x="114" y="182841"/>
                  </a:lnTo>
                  <a:lnTo>
                    <a:pt x="2006" y="185356"/>
                  </a:lnTo>
                  <a:lnTo>
                    <a:pt x="3619" y="185927"/>
                  </a:lnTo>
                  <a:lnTo>
                    <a:pt x="68630" y="169684"/>
                  </a:lnTo>
                  <a:lnTo>
                    <a:pt x="212650" y="169684"/>
                  </a:lnTo>
                  <a:lnTo>
                    <a:pt x="228747" y="161274"/>
                  </a:lnTo>
                  <a:lnTo>
                    <a:pt x="254932" y="131231"/>
                  </a:lnTo>
                  <a:lnTo>
                    <a:pt x="260409" y="110286"/>
                  </a:lnTo>
                  <a:lnTo>
                    <a:pt x="77279" y="110286"/>
                  </a:lnTo>
                  <a:lnTo>
                    <a:pt x="70192" y="103212"/>
                  </a:lnTo>
                  <a:lnTo>
                    <a:pt x="70205" y="85839"/>
                  </a:lnTo>
                  <a:lnTo>
                    <a:pt x="77266" y="78790"/>
                  </a:lnTo>
                  <a:lnTo>
                    <a:pt x="133807" y="78778"/>
                  </a:lnTo>
                  <a:lnTo>
                    <a:pt x="260434" y="78778"/>
                  </a:lnTo>
                  <a:lnTo>
                    <a:pt x="254934" y="57741"/>
                  </a:lnTo>
                  <a:lnTo>
                    <a:pt x="228753" y="27703"/>
                  </a:lnTo>
                  <a:lnTo>
                    <a:pt x="189954" y="7436"/>
                  </a:lnTo>
                  <a:lnTo>
                    <a:pt x="142494" y="0"/>
                  </a:lnTo>
                  <a:close/>
                </a:path>
                <a:path w="264795" h="189229">
                  <a:moveTo>
                    <a:pt x="133794" y="78790"/>
                  </a:moveTo>
                  <a:lnTo>
                    <a:pt x="94627" y="78790"/>
                  </a:lnTo>
                  <a:lnTo>
                    <a:pt x="101714" y="85839"/>
                  </a:lnTo>
                  <a:lnTo>
                    <a:pt x="101714" y="103212"/>
                  </a:lnTo>
                  <a:lnTo>
                    <a:pt x="94627" y="110286"/>
                  </a:lnTo>
                  <a:lnTo>
                    <a:pt x="133819" y="110286"/>
                  </a:lnTo>
                  <a:lnTo>
                    <a:pt x="126758" y="103212"/>
                  </a:lnTo>
                  <a:lnTo>
                    <a:pt x="126771" y="85839"/>
                  </a:lnTo>
                  <a:lnTo>
                    <a:pt x="133794" y="78790"/>
                  </a:lnTo>
                  <a:close/>
                </a:path>
                <a:path w="264795" h="189229">
                  <a:moveTo>
                    <a:pt x="260434" y="78778"/>
                  </a:moveTo>
                  <a:lnTo>
                    <a:pt x="151168" y="78778"/>
                  </a:lnTo>
                  <a:lnTo>
                    <a:pt x="158242" y="85839"/>
                  </a:lnTo>
                  <a:lnTo>
                    <a:pt x="158242" y="103212"/>
                  </a:lnTo>
                  <a:lnTo>
                    <a:pt x="151180" y="110286"/>
                  </a:lnTo>
                  <a:lnTo>
                    <a:pt x="190360" y="110286"/>
                  </a:lnTo>
                  <a:lnTo>
                    <a:pt x="183286" y="103212"/>
                  </a:lnTo>
                  <a:lnTo>
                    <a:pt x="183299" y="85839"/>
                  </a:lnTo>
                  <a:lnTo>
                    <a:pt x="190347" y="78790"/>
                  </a:lnTo>
                  <a:lnTo>
                    <a:pt x="260437" y="78790"/>
                  </a:lnTo>
                  <a:lnTo>
                    <a:pt x="260434" y="78778"/>
                  </a:lnTo>
                  <a:close/>
                </a:path>
                <a:path w="264795" h="189229">
                  <a:moveTo>
                    <a:pt x="260437" y="78790"/>
                  </a:moveTo>
                  <a:lnTo>
                    <a:pt x="207721" y="78790"/>
                  </a:lnTo>
                  <a:lnTo>
                    <a:pt x="214782" y="85839"/>
                  </a:lnTo>
                  <a:lnTo>
                    <a:pt x="214782" y="103212"/>
                  </a:lnTo>
                  <a:lnTo>
                    <a:pt x="207721" y="110286"/>
                  </a:lnTo>
                  <a:lnTo>
                    <a:pt x="260409" y="110286"/>
                  </a:lnTo>
                  <a:lnTo>
                    <a:pt x="264541" y="94487"/>
                  </a:lnTo>
                  <a:lnTo>
                    <a:pt x="260437" y="787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66" name="object 126"/>
            <p:cNvSpPr>
              <a:spLocks/>
            </p:cNvSpPr>
            <p:nvPr/>
          </p:nvSpPr>
          <p:spPr bwMode="auto">
            <a:xfrm>
              <a:off x="6441719" y="5739179"/>
              <a:ext cx="208915" cy="121920"/>
            </a:xfrm>
            <a:custGeom>
              <a:avLst/>
              <a:gdLst>
                <a:gd name="T0" fmla="*/ 104228 w 208915"/>
                <a:gd name="T1" fmla="*/ 0 h 121920"/>
                <a:gd name="T2" fmla="*/ 63666 w 208915"/>
                <a:gd name="T3" fmla="*/ 5459 h 121920"/>
                <a:gd name="T4" fmla="*/ 30535 w 208915"/>
                <a:gd name="T5" fmla="*/ 20346 h 121920"/>
                <a:gd name="T6" fmla="*/ 8193 w 208915"/>
                <a:gd name="T7" fmla="*/ 42428 h 121920"/>
                <a:gd name="T8" fmla="*/ 0 w 208915"/>
                <a:gd name="T9" fmla="*/ 69468 h 121920"/>
                <a:gd name="T10" fmla="*/ 0 w 208915"/>
                <a:gd name="T11" fmla="*/ 86829 h 121920"/>
                <a:gd name="T12" fmla="*/ 2732 w 208915"/>
                <a:gd name="T13" fmla="*/ 100365 h 121920"/>
                <a:gd name="T14" fmla="*/ 10182 w 208915"/>
                <a:gd name="T15" fmla="*/ 111409 h 121920"/>
                <a:gd name="T16" fmla="*/ 21227 w 208915"/>
                <a:gd name="T17" fmla="*/ 118849 h 121920"/>
                <a:gd name="T18" fmla="*/ 34747 w 208915"/>
                <a:gd name="T19" fmla="*/ 121577 h 121920"/>
                <a:gd name="T20" fmla="*/ 173697 w 208915"/>
                <a:gd name="T21" fmla="*/ 121577 h 121920"/>
                <a:gd name="T22" fmla="*/ 187212 w 208915"/>
                <a:gd name="T23" fmla="*/ 118849 h 121920"/>
                <a:gd name="T24" fmla="*/ 198258 w 208915"/>
                <a:gd name="T25" fmla="*/ 111409 h 121920"/>
                <a:gd name="T26" fmla="*/ 205710 w 208915"/>
                <a:gd name="T27" fmla="*/ 100365 h 121920"/>
                <a:gd name="T28" fmla="*/ 208445 w 208915"/>
                <a:gd name="T29" fmla="*/ 86829 h 121920"/>
                <a:gd name="T30" fmla="*/ 208445 w 208915"/>
                <a:gd name="T31" fmla="*/ 69468 h 121920"/>
                <a:gd name="T32" fmla="*/ 200253 w 208915"/>
                <a:gd name="T33" fmla="*/ 42428 h 121920"/>
                <a:gd name="T34" fmla="*/ 177915 w 208915"/>
                <a:gd name="T35" fmla="*/ 20346 h 121920"/>
                <a:gd name="T36" fmla="*/ 144788 w 208915"/>
                <a:gd name="T37" fmla="*/ 5459 h 121920"/>
                <a:gd name="T38" fmla="*/ 104228 w 208915"/>
                <a:gd name="T39" fmla="*/ 0 h 1219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8915" h="121920">
                  <a:moveTo>
                    <a:pt x="104228" y="0"/>
                  </a:moveTo>
                  <a:lnTo>
                    <a:pt x="63666" y="5459"/>
                  </a:lnTo>
                  <a:lnTo>
                    <a:pt x="30535" y="20346"/>
                  </a:lnTo>
                  <a:lnTo>
                    <a:pt x="8193" y="42428"/>
                  </a:lnTo>
                  <a:lnTo>
                    <a:pt x="0" y="69468"/>
                  </a:lnTo>
                  <a:lnTo>
                    <a:pt x="0" y="86829"/>
                  </a:lnTo>
                  <a:lnTo>
                    <a:pt x="2732" y="100365"/>
                  </a:lnTo>
                  <a:lnTo>
                    <a:pt x="10182" y="111409"/>
                  </a:lnTo>
                  <a:lnTo>
                    <a:pt x="21227" y="118849"/>
                  </a:lnTo>
                  <a:lnTo>
                    <a:pt x="34747" y="121577"/>
                  </a:lnTo>
                  <a:lnTo>
                    <a:pt x="173697" y="121577"/>
                  </a:lnTo>
                  <a:lnTo>
                    <a:pt x="187212" y="118849"/>
                  </a:lnTo>
                  <a:lnTo>
                    <a:pt x="198258" y="111409"/>
                  </a:lnTo>
                  <a:lnTo>
                    <a:pt x="205710" y="100365"/>
                  </a:lnTo>
                  <a:lnTo>
                    <a:pt x="208445" y="86829"/>
                  </a:lnTo>
                  <a:lnTo>
                    <a:pt x="208445" y="69468"/>
                  </a:lnTo>
                  <a:lnTo>
                    <a:pt x="200253" y="42428"/>
                  </a:lnTo>
                  <a:lnTo>
                    <a:pt x="177915" y="20346"/>
                  </a:lnTo>
                  <a:lnTo>
                    <a:pt x="144788" y="5459"/>
                  </a:lnTo>
                  <a:lnTo>
                    <a:pt x="1042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67" name="object 127"/>
            <p:cNvSpPr>
              <a:spLocks/>
            </p:cNvSpPr>
            <p:nvPr/>
          </p:nvSpPr>
          <p:spPr bwMode="auto">
            <a:xfrm>
              <a:off x="6494568" y="5610629"/>
              <a:ext cx="106045" cy="106045"/>
            </a:xfrm>
            <a:custGeom>
              <a:avLst/>
              <a:gdLst>
                <a:gd name="T0" fmla="*/ 52844 w 106045"/>
                <a:gd name="T1" fmla="*/ 0 h 106045"/>
                <a:gd name="T2" fmla="*/ 32275 w 106045"/>
                <a:gd name="T3" fmla="*/ 4152 h 106045"/>
                <a:gd name="T4" fmla="*/ 15478 w 106045"/>
                <a:gd name="T5" fmla="*/ 15478 h 106045"/>
                <a:gd name="T6" fmla="*/ 4152 w 106045"/>
                <a:gd name="T7" fmla="*/ 32275 h 106045"/>
                <a:gd name="T8" fmla="*/ 0 w 106045"/>
                <a:gd name="T9" fmla="*/ 52844 h 106045"/>
                <a:gd name="T10" fmla="*/ 4152 w 106045"/>
                <a:gd name="T11" fmla="*/ 73411 h 106045"/>
                <a:gd name="T12" fmla="*/ 15478 w 106045"/>
                <a:gd name="T13" fmla="*/ 90204 h 106045"/>
                <a:gd name="T14" fmla="*/ 32275 w 106045"/>
                <a:gd name="T15" fmla="*/ 101525 h 106045"/>
                <a:gd name="T16" fmla="*/ 52844 w 106045"/>
                <a:gd name="T17" fmla="*/ 105676 h 106045"/>
                <a:gd name="T18" fmla="*/ 73411 w 106045"/>
                <a:gd name="T19" fmla="*/ 101525 h 106045"/>
                <a:gd name="T20" fmla="*/ 90204 w 106045"/>
                <a:gd name="T21" fmla="*/ 90204 h 106045"/>
                <a:gd name="T22" fmla="*/ 101525 w 106045"/>
                <a:gd name="T23" fmla="*/ 73411 h 106045"/>
                <a:gd name="T24" fmla="*/ 105676 w 106045"/>
                <a:gd name="T25" fmla="*/ 52844 h 106045"/>
                <a:gd name="T26" fmla="*/ 101525 w 106045"/>
                <a:gd name="T27" fmla="*/ 32275 h 106045"/>
                <a:gd name="T28" fmla="*/ 90204 w 106045"/>
                <a:gd name="T29" fmla="*/ 15478 h 106045"/>
                <a:gd name="T30" fmla="*/ 73411 w 106045"/>
                <a:gd name="T31" fmla="*/ 4152 h 106045"/>
                <a:gd name="T32" fmla="*/ 52844 w 106045"/>
                <a:gd name="T33" fmla="*/ 0 h 1060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045" h="106045">
                  <a:moveTo>
                    <a:pt x="52844" y="0"/>
                  </a:moveTo>
                  <a:lnTo>
                    <a:pt x="32275" y="4152"/>
                  </a:lnTo>
                  <a:lnTo>
                    <a:pt x="15478" y="15478"/>
                  </a:lnTo>
                  <a:lnTo>
                    <a:pt x="4152" y="32275"/>
                  </a:lnTo>
                  <a:lnTo>
                    <a:pt x="0" y="52844"/>
                  </a:lnTo>
                  <a:lnTo>
                    <a:pt x="4152" y="73411"/>
                  </a:lnTo>
                  <a:lnTo>
                    <a:pt x="15478" y="90204"/>
                  </a:lnTo>
                  <a:lnTo>
                    <a:pt x="32275" y="101525"/>
                  </a:lnTo>
                  <a:lnTo>
                    <a:pt x="52844" y="105676"/>
                  </a:lnTo>
                  <a:lnTo>
                    <a:pt x="73411" y="101525"/>
                  </a:lnTo>
                  <a:lnTo>
                    <a:pt x="90204" y="90204"/>
                  </a:lnTo>
                  <a:lnTo>
                    <a:pt x="101525" y="73411"/>
                  </a:lnTo>
                  <a:lnTo>
                    <a:pt x="105676" y="52844"/>
                  </a:lnTo>
                  <a:lnTo>
                    <a:pt x="101525" y="32275"/>
                  </a:lnTo>
                  <a:lnTo>
                    <a:pt x="90204" y="15478"/>
                  </a:lnTo>
                  <a:lnTo>
                    <a:pt x="73411" y="4152"/>
                  </a:lnTo>
                  <a:lnTo>
                    <a:pt x="528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68" name="object 128"/>
            <p:cNvSpPr>
              <a:spLocks/>
            </p:cNvSpPr>
            <p:nvPr/>
          </p:nvSpPr>
          <p:spPr bwMode="auto">
            <a:xfrm>
              <a:off x="7870867" y="5736662"/>
              <a:ext cx="208915" cy="121920"/>
            </a:xfrm>
            <a:custGeom>
              <a:avLst/>
              <a:gdLst>
                <a:gd name="T0" fmla="*/ 104216 w 208915"/>
                <a:gd name="T1" fmla="*/ 0 h 121920"/>
                <a:gd name="T2" fmla="*/ 63656 w 208915"/>
                <a:gd name="T3" fmla="*/ 5455 h 121920"/>
                <a:gd name="T4" fmla="*/ 30529 w 208915"/>
                <a:gd name="T5" fmla="*/ 20334 h 121920"/>
                <a:gd name="T6" fmla="*/ 8191 w 208915"/>
                <a:gd name="T7" fmla="*/ 42407 h 121920"/>
                <a:gd name="T8" fmla="*/ 0 w 208915"/>
                <a:gd name="T9" fmla="*/ 69443 h 121920"/>
                <a:gd name="T10" fmla="*/ 0 w 208915"/>
                <a:gd name="T11" fmla="*/ 86804 h 121920"/>
                <a:gd name="T12" fmla="*/ 2732 w 208915"/>
                <a:gd name="T13" fmla="*/ 100358 h 121920"/>
                <a:gd name="T14" fmla="*/ 10182 w 208915"/>
                <a:gd name="T15" fmla="*/ 111404 h 121920"/>
                <a:gd name="T16" fmla="*/ 21227 w 208915"/>
                <a:gd name="T17" fmla="*/ 118840 h 121920"/>
                <a:gd name="T18" fmla="*/ 34747 w 208915"/>
                <a:gd name="T19" fmla="*/ 121564 h 121920"/>
                <a:gd name="T20" fmla="*/ 173697 w 208915"/>
                <a:gd name="T21" fmla="*/ 121564 h 121920"/>
                <a:gd name="T22" fmla="*/ 187210 w 208915"/>
                <a:gd name="T23" fmla="*/ 118838 h 121920"/>
                <a:gd name="T24" fmla="*/ 198251 w 208915"/>
                <a:gd name="T25" fmla="*/ 111399 h 121920"/>
                <a:gd name="T26" fmla="*/ 205700 w 208915"/>
                <a:gd name="T27" fmla="*/ 100352 h 121920"/>
                <a:gd name="T28" fmla="*/ 208432 w 208915"/>
                <a:gd name="T29" fmla="*/ 86804 h 121920"/>
                <a:gd name="T30" fmla="*/ 208432 w 208915"/>
                <a:gd name="T31" fmla="*/ 69443 h 121920"/>
                <a:gd name="T32" fmla="*/ 200240 w 208915"/>
                <a:gd name="T33" fmla="*/ 42407 h 121920"/>
                <a:gd name="T34" fmla="*/ 177903 w 208915"/>
                <a:gd name="T35" fmla="*/ 20334 h 121920"/>
                <a:gd name="T36" fmla="*/ 144776 w 208915"/>
                <a:gd name="T37" fmla="*/ 5455 h 121920"/>
                <a:gd name="T38" fmla="*/ 104216 w 208915"/>
                <a:gd name="T39" fmla="*/ 0 h 1219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8915" h="121920">
                  <a:moveTo>
                    <a:pt x="104216" y="0"/>
                  </a:moveTo>
                  <a:lnTo>
                    <a:pt x="63656" y="5455"/>
                  </a:lnTo>
                  <a:lnTo>
                    <a:pt x="30529" y="20334"/>
                  </a:lnTo>
                  <a:lnTo>
                    <a:pt x="8191" y="42407"/>
                  </a:lnTo>
                  <a:lnTo>
                    <a:pt x="0" y="69443"/>
                  </a:lnTo>
                  <a:lnTo>
                    <a:pt x="0" y="86804"/>
                  </a:lnTo>
                  <a:lnTo>
                    <a:pt x="2732" y="100358"/>
                  </a:lnTo>
                  <a:lnTo>
                    <a:pt x="10182" y="111404"/>
                  </a:lnTo>
                  <a:lnTo>
                    <a:pt x="21227" y="118840"/>
                  </a:lnTo>
                  <a:lnTo>
                    <a:pt x="34747" y="121564"/>
                  </a:lnTo>
                  <a:lnTo>
                    <a:pt x="173697" y="121564"/>
                  </a:lnTo>
                  <a:lnTo>
                    <a:pt x="187210" y="118838"/>
                  </a:lnTo>
                  <a:lnTo>
                    <a:pt x="198251" y="111399"/>
                  </a:lnTo>
                  <a:lnTo>
                    <a:pt x="205700" y="100352"/>
                  </a:lnTo>
                  <a:lnTo>
                    <a:pt x="208432" y="86804"/>
                  </a:lnTo>
                  <a:lnTo>
                    <a:pt x="208432" y="69443"/>
                  </a:lnTo>
                  <a:lnTo>
                    <a:pt x="200240" y="42407"/>
                  </a:lnTo>
                  <a:lnTo>
                    <a:pt x="177903" y="20334"/>
                  </a:lnTo>
                  <a:lnTo>
                    <a:pt x="144776" y="5455"/>
                  </a:lnTo>
                  <a:lnTo>
                    <a:pt x="1042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69" name="object 129"/>
            <p:cNvSpPr>
              <a:spLocks/>
            </p:cNvSpPr>
            <p:nvPr/>
          </p:nvSpPr>
          <p:spPr bwMode="auto">
            <a:xfrm>
              <a:off x="7923740" y="5608086"/>
              <a:ext cx="106045" cy="106045"/>
            </a:xfrm>
            <a:custGeom>
              <a:avLst/>
              <a:gdLst>
                <a:gd name="T0" fmla="*/ 52831 w 106045"/>
                <a:gd name="T1" fmla="*/ 0 h 106045"/>
                <a:gd name="T2" fmla="*/ 32264 w 106045"/>
                <a:gd name="T3" fmla="*/ 4150 h 106045"/>
                <a:gd name="T4" fmla="*/ 15471 w 106045"/>
                <a:gd name="T5" fmla="*/ 15471 h 106045"/>
                <a:gd name="T6" fmla="*/ 4150 w 106045"/>
                <a:gd name="T7" fmla="*/ 32264 h 106045"/>
                <a:gd name="T8" fmla="*/ 0 w 106045"/>
                <a:gd name="T9" fmla="*/ 52831 h 106045"/>
                <a:gd name="T10" fmla="*/ 4150 w 106045"/>
                <a:gd name="T11" fmla="*/ 73399 h 106045"/>
                <a:gd name="T12" fmla="*/ 15471 w 106045"/>
                <a:gd name="T13" fmla="*/ 90192 h 106045"/>
                <a:gd name="T14" fmla="*/ 32264 w 106045"/>
                <a:gd name="T15" fmla="*/ 101513 h 106045"/>
                <a:gd name="T16" fmla="*/ 52831 w 106045"/>
                <a:gd name="T17" fmla="*/ 105663 h 106045"/>
                <a:gd name="T18" fmla="*/ 73393 w 106045"/>
                <a:gd name="T19" fmla="*/ 101513 h 106045"/>
                <a:gd name="T20" fmla="*/ 90187 w 106045"/>
                <a:gd name="T21" fmla="*/ 90192 h 106045"/>
                <a:gd name="T22" fmla="*/ 101511 w 106045"/>
                <a:gd name="T23" fmla="*/ 73399 h 106045"/>
                <a:gd name="T24" fmla="*/ 105663 w 106045"/>
                <a:gd name="T25" fmla="*/ 52831 h 106045"/>
                <a:gd name="T26" fmla="*/ 101511 w 106045"/>
                <a:gd name="T27" fmla="*/ 32264 h 106045"/>
                <a:gd name="T28" fmla="*/ 90187 w 106045"/>
                <a:gd name="T29" fmla="*/ 15471 h 106045"/>
                <a:gd name="T30" fmla="*/ 73393 w 106045"/>
                <a:gd name="T31" fmla="*/ 4150 h 106045"/>
                <a:gd name="T32" fmla="*/ 52831 w 106045"/>
                <a:gd name="T33" fmla="*/ 0 h 1060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045" h="106045">
                  <a:moveTo>
                    <a:pt x="52831" y="0"/>
                  </a:moveTo>
                  <a:lnTo>
                    <a:pt x="32264" y="4150"/>
                  </a:lnTo>
                  <a:lnTo>
                    <a:pt x="15471" y="15471"/>
                  </a:lnTo>
                  <a:lnTo>
                    <a:pt x="4150" y="32264"/>
                  </a:lnTo>
                  <a:lnTo>
                    <a:pt x="0" y="52831"/>
                  </a:lnTo>
                  <a:lnTo>
                    <a:pt x="4150" y="73399"/>
                  </a:lnTo>
                  <a:lnTo>
                    <a:pt x="15471" y="90192"/>
                  </a:lnTo>
                  <a:lnTo>
                    <a:pt x="32264" y="101513"/>
                  </a:lnTo>
                  <a:lnTo>
                    <a:pt x="52831" y="105663"/>
                  </a:lnTo>
                  <a:lnTo>
                    <a:pt x="73393" y="101513"/>
                  </a:lnTo>
                  <a:lnTo>
                    <a:pt x="90187" y="90192"/>
                  </a:lnTo>
                  <a:lnTo>
                    <a:pt x="101511" y="73399"/>
                  </a:lnTo>
                  <a:lnTo>
                    <a:pt x="105663" y="52831"/>
                  </a:lnTo>
                  <a:lnTo>
                    <a:pt x="101511" y="32264"/>
                  </a:lnTo>
                  <a:lnTo>
                    <a:pt x="90187" y="15471"/>
                  </a:lnTo>
                  <a:lnTo>
                    <a:pt x="73393" y="4150"/>
                  </a:lnTo>
                  <a:lnTo>
                    <a:pt x="528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70" name="object 130"/>
            <p:cNvSpPr>
              <a:spLocks/>
            </p:cNvSpPr>
            <p:nvPr/>
          </p:nvSpPr>
          <p:spPr bwMode="auto">
            <a:xfrm>
              <a:off x="7558834" y="5502860"/>
              <a:ext cx="264795" cy="189230"/>
            </a:xfrm>
            <a:custGeom>
              <a:avLst/>
              <a:gdLst>
                <a:gd name="T0" fmla="*/ 68630 w 264795"/>
                <a:gd name="T1" fmla="*/ 169688 h 189229"/>
                <a:gd name="T2" fmla="*/ 103508 w 264795"/>
                <a:gd name="T3" fmla="*/ 184074 h 189229"/>
                <a:gd name="T4" fmla="*/ 142481 w 264795"/>
                <a:gd name="T5" fmla="*/ 188992 h 189229"/>
                <a:gd name="T6" fmla="*/ 212650 w 264795"/>
                <a:gd name="T7" fmla="*/ 169688 h 189229"/>
                <a:gd name="T8" fmla="*/ 95038 w 264795"/>
                <a:gd name="T9" fmla="*/ 7438 h 189229"/>
                <a:gd name="T10" fmla="*/ 30054 w 264795"/>
                <a:gd name="T11" fmla="*/ 57751 h 189229"/>
                <a:gd name="T12" fmla="*/ 21007 w 264795"/>
                <a:gd name="T13" fmla="*/ 103651 h 189229"/>
                <a:gd name="T14" fmla="*/ 25472 w 264795"/>
                <a:gd name="T15" fmla="*/ 121431 h 189229"/>
                <a:gd name="T16" fmla="*/ 0 w 264795"/>
                <a:gd name="T17" fmla="*/ 181144 h 189229"/>
                <a:gd name="T18" fmla="*/ 1993 w 264795"/>
                <a:gd name="T19" fmla="*/ 185360 h 189229"/>
                <a:gd name="T20" fmla="*/ 68630 w 264795"/>
                <a:gd name="T21" fmla="*/ 169688 h 189229"/>
                <a:gd name="T22" fmla="*/ 228747 w 264795"/>
                <a:gd name="T23" fmla="*/ 161278 h 189229"/>
                <a:gd name="T24" fmla="*/ 260409 w 264795"/>
                <a:gd name="T25" fmla="*/ 110290 h 189229"/>
                <a:gd name="T26" fmla="*/ 70192 w 264795"/>
                <a:gd name="T27" fmla="*/ 103216 h 189229"/>
                <a:gd name="T28" fmla="*/ 77266 w 264795"/>
                <a:gd name="T29" fmla="*/ 78790 h 189229"/>
                <a:gd name="T30" fmla="*/ 260434 w 264795"/>
                <a:gd name="T31" fmla="*/ 78778 h 189229"/>
                <a:gd name="T32" fmla="*/ 228753 w 264795"/>
                <a:gd name="T33" fmla="*/ 27703 h 189229"/>
                <a:gd name="T34" fmla="*/ 142494 w 264795"/>
                <a:gd name="T35" fmla="*/ 0 h 189229"/>
                <a:gd name="T36" fmla="*/ 94627 w 264795"/>
                <a:gd name="T37" fmla="*/ 78790 h 189229"/>
                <a:gd name="T38" fmla="*/ 101714 w 264795"/>
                <a:gd name="T39" fmla="*/ 103216 h 189229"/>
                <a:gd name="T40" fmla="*/ 133819 w 264795"/>
                <a:gd name="T41" fmla="*/ 110290 h 189229"/>
                <a:gd name="T42" fmla="*/ 126771 w 264795"/>
                <a:gd name="T43" fmla="*/ 85839 h 189229"/>
                <a:gd name="T44" fmla="*/ 260434 w 264795"/>
                <a:gd name="T45" fmla="*/ 78778 h 189229"/>
                <a:gd name="T46" fmla="*/ 158242 w 264795"/>
                <a:gd name="T47" fmla="*/ 85839 h 189229"/>
                <a:gd name="T48" fmla="*/ 151180 w 264795"/>
                <a:gd name="T49" fmla="*/ 110290 h 189229"/>
                <a:gd name="T50" fmla="*/ 183286 w 264795"/>
                <a:gd name="T51" fmla="*/ 103216 h 189229"/>
                <a:gd name="T52" fmla="*/ 190347 w 264795"/>
                <a:gd name="T53" fmla="*/ 78790 h 189229"/>
                <a:gd name="T54" fmla="*/ 260434 w 264795"/>
                <a:gd name="T55" fmla="*/ 78778 h 189229"/>
                <a:gd name="T56" fmla="*/ 207721 w 264795"/>
                <a:gd name="T57" fmla="*/ 78790 h 189229"/>
                <a:gd name="T58" fmla="*/ 214782 w 264795"/>
                <a:gd name="T59" fmla="*/ 103216 h 189229"/>
                <a:gd name="T60" fmla="*/ 260409 w 264795"/>
                <a:gd name="T61" fmla="*/ 110290 h 189229"/>
                <a:gd name="T62" fmla="*/ 260437 w 264795"/>
                <a:gd name="T63" fmla="*/ 78790 h 1892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795" h="189229">
                  <a:moveTo>
                    <a:pt x="212650" y="169684"/>
                  </a:moveTo>
                  <a:lnTo>
                    <a:pt x="68630" y="169684"/>
                  </a:lnTo>
                  <a:lnTo>
                    <a:pt x="85434" y="178026"/>
                  </a:lnTo>
                  <a:lnTo>
                    <a:pt x="103508" y="184070"/>
                  </a:lnTo>
                  <a:lnTo>
                    <a:pt x="122605" y="187747"/>
                  </a:lnTo>
                  <a:lnTo>
                    <a:pt x="142481" y="188988"/>
                  </a:lnTo>
                  <a:lnTo>
                    <a:pt x="189944" y="181548"/>
                  </a:lnTo>
                  <a:lnTo>
                    <a:pt x="212650" y="169684"/>
                  </a:lnTo>
                  <a:close/>
                </a:path>
                <a:path w="264795" h="189229">
                  <a:moveTo>
                    <a:pt x="142494" y="0"/>
                  </a:moveTo>
                  <a:lnTo>
                    <a:pt x="95038" y="7438"/>
                  </a:lnTo>
                  <a:lnTo>
                    <a:pt x="56238" y="27709"/>
                  </a:lnTo>
                  <a:lnTo>
                    <a:pt x="30054" y="57751"/>
                  </a:lnTo>
                  <a:lnTo>
                    <a:pt x="20447" y="94500"/>
                  </a:lnTo>
                  <a:lnTo>
                    <a:pt x="21007" y="103647"/>
                  </a:lnTo>
                  <a:lnTo>
                    <a:pt x="22685" y="112631"/>
                  </a:lnTo>
                  <a:lnTo>
                    <a:pt x="25472" y="121427"/>
                  </a:lnTo>
                  <a:lnTo>
                    <a:pt x="29362" y="130009"/>
                  </a:lnTo>
                  <a:lnTo>
                    <a:pt x="0" y="181140"/>
                  </a:lnTo>
                  <a:lnTo>
                    <a:pt x="114" y="182841"/>
                  </a:lnTo>
                  <a:lnTo>
                    <a:pt x="1993" y="185356"/>
                  </a:lnTo>
                  <a:lnTo>
                    <a:pt x="3619" y="185927"/>
                  </a:lnTo>
                  <a:lnTo>
                    <a:pt x="68630" y="169684"/>
                  </a:lnTo>
                  <a:lnTo>
                    <a:pt x="212650" y="169684"/>
                  </a:lnTo>
                  <a:lnTo>
                    <a:pt x="228747" y="161274"/>
                  </a:lnTo>
                  <a:lnTo>
                    <a:pt x="254932" y="131231"/>
                  </a:lnTo>
                  <a:lnTo>
                    <a:pt x="260409" y="110286"/>
                  </a:lnTo>
                  <a:lnTo>
                    <a:pt x="77279" y="110286"/>
                  </a:lnTo>
                  <a:lnTo>
                    <a:pt x="70192" y="103212"/>
                  </a:lnTo>
                  <a:lnTo>
                    <a:pt x="70205" y="85839"/>
                  </a:lnTo>
                  <a:lnTo>
                    <a:pt x="77266" y="78790"/>
                  </a:lnTo>
                  <a:lnTo>
                    <a:pt x="133807" y="78778"/>
                  </a:lnTo>
                  <a:lnTo>
                    <a:pt x="260434" y="78778"/>
                  </a:lnTo>
                  <a:lnTo>
                    <a:pt x="254934" y="57741"/>
                  </a:lnTo>
                  <a:lnTo>
                    <a:pt x="228753" y="27703"/>
                  </a:lnTo>
                  <a:lnTo>
                    <a:pt x="189954" y="7436"/>
                  </a:lnTo>
                  <a:lnTo>
                    <a:pt x="142494" y="0"/>
                  </a:lnTo>
                  <a:close/>
                </a:path>
                <a:path w="264795" h="189229">
                  <a:moveTo>
                    <a:pt x="133794" y="78790"/>
                  </a:moveTo>
                  <a:lnTo>
                    <a:pt x="94627" y="78790"/>
                  </a:lnTo>
                  <a:lnTo>
                    <a:pt x="101714" y="85839"/>
                  </a:lnTo>
                  <a:lnTo>
                    <a:pt x="101714" y="103212"/>
                  </a:lnTo>
                  <a:lnTo>
                    <a:pt x="94627" y="110286"/>
                  </a:lnTo>
                  <a:lnTo>
                    <a:pt x="133819" y="110286"/>
                  </a:lnTo>
                  <a:lnTo>
                    <a:pt x="126758" y="103212"/>
                  </a:lnTo>
                  <a:lnTo>
                    <a:pt x="126771" y="85839"/>
                  </a:lnTo>
                  <a:lnTo>
                    <a:pt x="133794" y="78790"/>
                  </a:lnTo>
                  <a:close/>
                </a:path>
                <a:path w="264795" h="189229">
                  <a:moveTo>
                    <a:pt x="260434" y="78778"/>
                  </a:moveTo>
                  <a:lnTo>
                    <a:pt x="151168" y="78778"/>
                  </a:lnTo>
                  <a:lnTo>
                    <a:pt x="158242" y="85839"/>
                  </a:lnTo>
                  <a:lnTo>
                    <a:pt x="158242" y="103212"/>
                  </a:lnTo>
                  <a:lnTo>
                    <a:pt x="151180" y="110286"/>
                  </a:lnTo>
                  <a:lnTo>
                    <a:pt x="190360" y="110286"/>
                  </a:lnTo>
                  <a:lnTo>
                    <a:pt x="183286" y="103212"/>
                  </a:lnTo>
                  <a:lnTo>
                    <a:pt x="183299" y="85839"/>
                  </a:lnTo>
                  <a:lnTo>
                    <a:pt x="190347" y="78790"/>
                  </a:lnTo>
                  <a:lnTo>
                    <a:pt x="260437" y="78790"/>
                  </a:lnTo>
                  <a:lnTo>
                    <a:pt x="260434" y="78778"/>
                  </a:lnTo>
                  <a:close/>
                </a:path>
                <a:path w="264795" h="189229">
                  <a:moveTo>
                    <a:pt x="260437" y="78790"/>
                  </a:moveTo>
                  <a:lnTo>
                    <a:pt x="207721" y="78790"/>
                  </a:lnTo>
                  <a:lnTo>
                    <a:pt x="214782" y="85839"/>
                  </a:lnTo>
                  <a:lnTo>
                    <a:pt x="214782" y="103212"/>
                  </a:lnTo>
                  <a:lnTo>
                    <a:pt x="207721" y="110286"/>
                  </a:lnTo>
                  <a:lnTo>
                    <a:pt x="260409" y="110286"/>
                  </a:lnTo>
                  <a:lnTo>
                    <a:pt x="264541" y="94487"/>
                  </a:lnTo>
                  <a:lnTo>
                    <a:pt x="260437" y="787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71" name="object 131"/>
            <p:cNvSpPr>
              <a:spLocks/>
            </p:cNvSpPr>
            <p:nvPr/>
          </p:nvSpPr>
          <p:spPr bwMode="auto">
            <a:xfrm>
              <a:off x="7366227" y="5739179"/>
              <a:ext cx="208915" cy="121920"/>
            </a:xfrm>
            <a:custGeom>
              <a:avLst/>
              <a:gdLst>
                <a:gd name="T0" fmla="*/ 104228 w 208915"/>
                <a:gd name="T1" fmla="*/ 0 h 121920"/>
                <a:gd name="T2" fmla="*/ 63666 w 208915"/>
                <a:gd name="T3" fmla="*/ 5459 h 121920"/>
                <a:gd name="T4" fmla="*/ 30535 w 208915"/>
                <a:gd name="T5" fmla="*/ 20346 h 121920"/>
                <a:gd name="T6" fmla="*/ 8193 w 208915"/>
                <a:gd name="T7" fmla="*/ 42428 h 121920"/>
                <a:gd name="T8" fmla="*/ 0 w 208915"/>
                <a:gd name="T9" fmla="*/ 69468 h 121920"/>
                <a:gd name="T10" fmla="*/ 0 w 208915"/>
                <a:gd name="T11" fmla="*/ 86829 h 121920"/>
                <a:gd name="T12" fmla="*/ 2732 w 208915"/>
                <a:gd name="T13" fmla="*/ 100365 h 121920"/>
                <a:gd name="T14" fmla="*/ 10182 w 208915"/>
                <a:gd name="T15" fmla="*/ 111409 h 121920"/>
                <a:gd name="T16" fmla="*/ 21227 w 208915"/>
                <a:gd name="T17" fmla="*/ 118849 h 121920"/>
                <a:gd name="T18" fmla="*/ 34747 w 208915"/>
                <a:gd name="T19" fmla="*/ 121577 h 121920"/>
                <a:gd name="T20" fmla="*/ 173697 w 208915"/>
                <a:gd name="T21" fmla="*/ 121577 h 121920"/>
                <a:gd name="T22" fmla="*/ 187212 w 208915"/>
                <a:gd name="T23" fmla="*/ 118849 h 121920"/>
                <a:gd name="T24" fmla="*/ 198258 w 208915"/>
                <a:gd name="T25" fmla="*/ 111409 h 121920"/>
                <a:gd name="T26" fmla="*/ 205710 w 208915"/>
                <a:gd name="T27" fmla="*/ 100365 h 121920"/>
                <a:gd name="T28" fmla="*/ 208445 w 208915"/>
                <a:gd name="T29" fmla="*/ 86829 h 121920"/>
                <a:gd name="T30" fmla="*/ 208445 w 208915"/>
                <a:gd name="T31" fmla="*/ 69468 h 121920"/>
                <a:gd name="T32" fmla="*/ 200253 w 208915"/>
                <a:gd name="T33" fmla="*/ 42428 h 121920"/>
                <a:gd name="T34" fmla="*/ 177915 w 208915"/>
                <a:gd name="T35" fmla="*/ 20346 h 121920"/>
                <a:gd name="T36" fmla="*/ 144788 w 208915"/>
                <a:gd name="T37" fmla="*/ 5459 h 121920"/>
                <a:gd name="T38" fmla="*/ 104228 w 208915"/>
                <a:gd name="T39" fmla="*/ 0 h 1219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8915" h="121920">
                  <a:moveTo>
                    <a:pt x="104228" y="0"/>
                  </a:moveTo>
                  <a:lnTo>
                    <a:pt x="63666" y="5459"/>
                  </a:lnTo>
                  <a:lnTo>
                    <a:pt x="30535" y="20346"/>
                  </a:lnTo>
                  <a:lnTo>
                    <a:pt x="8193" y="42428"/>
                  </a:lnTo>
                  <a:lnTo>
                    <a:pt x="0" y="69468"/>
                  </a:lnTo>
                  <a:lnTo>
                    <a:pt x="0" y="86829"/>
                  </a:lnTo>
                  <a:lnTo>
                    <a:pt x="2732" y="100365"/>
                  </a:lnTo>
                  <a:lnTo>
                    <a:pt x="10182" y="111409"/>
                  </a:lnTo>
                  <a:lnTo>
                    <a:pt x="21227" y="118849"/>
                  </a:lnTo>
                  <a:lnTo>
                    <a:pt x="34747" y="121577"/>
                  </a:lnTo>
                  <a:lnTo>
                    <a:pt x="173697" y="121577"/>
                  </a:lnTo>
                  <a:lnTo>
                    <a:pt x="187212" y="118849"/>
                  </a:lnTo>
                  <a:lnTo>
                    <a:pt x="198258" y="111409"/>
                  </a:lnTo>
                  <a:lnTo>
                    <a:pt x="205710" y="100365"/>
                  </a:lnTo>
                  <a:lnTo>
                    <a:pt x="208445" y="86829"/>
                  </a:lnTo>
                  <a:lnTo>
                    <a:pt x="208445" y="69468"/>
                  </a:lnTo>
                  <a:lnTo>
                    <a:pt x="200253" y="42428"/>
                  </a:lnTo>
                  <a:lnTo>
                    <a:pt x="177915" y="20346"/>
                  </a:lnTo>
                  <a:lnTo>
                    <a:pt x="144788" y="5459"/>
                  </a:lnTo>
                  <a:lnTo>
                    <a:pt x="1042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72" name="object 132"/>
            <p:cNvSpPr>
              <a:spLocks/>
            </p:cNvSpPr>
            <p:nvPr/>
          </p:nvSpPr>
          <p:spPr bwMode="auto">
            <a:xfrm>
              <a:off x="7419076" y="5610629"/>
              <a:ext cx="106045" cy="106045"/>
            </a:xfrm>
            <a:custGeom>
              <a:avLst/>
              <a:gdLst>
                <a:gd name="T0" fmla="*/ 52844 w 106045"/>
                <a:gd name="T1" fmla="*/ 0 h 106045"/>
                <a:gd name="T2" fmla="*/ 32275 w 106045"/>
                <a:gd name="T3" fmla="*/ 4152 h 106045"/>
                <a:gd name="T4" fmla="*/ 15478 w 106045"/>
                <a:gd name="T5" fmla="*/ 15478 h 106045"/>
                <a:gd name="T6" fmla="*/ 4152 w 106045"/>
                <a:gd name="T7" fmla="*/ 32275 h 106045"/>
                <a:gd name="T8" fmla="*/ 0 w 106045"/>
                <a:gd name="T9" fmla="*/ 52844 h 106045"/>
                <a:gd name="T10" fmla="*/ 4152 w 106045"/>
                <a:gd name="T11" fmla="*/ 73411 h 106045"/>
                <a:gd name="T12" fmla="*/ 15478 w 106045"/>
                <a:gd name="T13" fmla="*/ 90204 h 106045"/>
                <a:gd name="T14" fmla="*/ 32275 w 106045"/>
                <a:gd name="T15" fmla="*/ 101525 h 106045"/>
                <a:gd name="T16" fmla="*/ 52844 w 106045"/>
                <a:gd name="T17" fmla="*/ 105676 h 106045"/>
                <a:gd name="T18" fmla="*/ 73411 w 106045"/>
                <a:gd name="T19" fmla="*/ 101525 h 106045"/>
                <a:gd name="T20" fmla="*/ 90204 w 106045"/>
                <a:gd name="T21" fmla="*/ 90204 h 106045"/>
                <a:gd name="T22" fmla="*/ 101525 w 106045"/>
                <a:gd name="T23" fmla="*/ 73411 h 106045"/>
                <a:gd name="T24" fmla="*/ 105676 w 106045"/>
                <a:gd name="T25" fmla="*/ 52844 h 106045"/>
                <a:gd name="T26" fmla="*/ 101525 w 106045"/>
                <a:gd name="T27" fmla="*/ 32275 h 106045"/>
                <a:gd name="T28" fmla="*/ 90204 w 106045"/>
                <a:gd name="T29" fmla="*/ 15478 h 106045"/>
                <a:gd name="T30" fmla="*/ 73411 w 106045"/>
                <a:gd name="T31" fmla="*/ 4152 h 106045"/>
                <a:gd name="T32" fmla="*/ 52844 w 106045"/>
                <a:gd name="T33" fmla="*/ 0 h 1060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045" h="106045">
                  <a:moveTo>
                    <a:pt x="52844" y="0"/>
                  </a:moveTo>
                  <a:lnTo>
                    <a:pt x="32275" y="4152"/>
                  </a:lnTo>
                  <a:lnTo>
                    <a:pt x="15478" y="15478"/>
                  </a:lnTo>
                  <a:lnTo>
                    <a:pt x="4152" y="32275"/>
                  </a:lnTo>
                  <a:lnTo>
                    <a:pt x="0" y="52844"/>
                  </a:lnTo>
                  <a:lnTo>
                    <a:pt x="4152" y="73411"/>
                  </a:lnTo>
                  <a:lnTo>
                    <a:pt x="15478" y="90204"/>
                  </a:lnTo>
                  <a:lnTo>
                    <a:pt x="32275" y="101525"/>
                  </a:lnTo>
                  <a:lnTo>
                    <a:pt x="52844" y="105676"/>
                  </a:lnTo>
                  <a:lnTo>
                    <a:pt x="73411" y="101525"/>
                  </a:lnTo>
                  <a:lnTo>
                    <a:pt x="90204" y="90204"/>
                  </a:lnTo>
                  <a:lnTo>
                    <a:pt x="101525" y="73411"/>
                  </a:lnTo>
                  <a:lnTo>
                    <a:pt x="105676" y="52844"/>
                  </a:lnTo>
                  <a:lnTo>
                    <a:pt x="101525" y="32275"/>
                  </a:lnTo>
                  <a:lnTo>
                    <a:pt x="90204" y="15478"/>
                  </a:lnTo>
                  <a:lnTo>
                    <a:pt x="73411" y="4152"/>
                  </a:lnTo>
                  <a:lnTo>
                    <a:pt x="528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73" name="object 133"/>
            <p:cNvSpPr>
              <a:spLocks/>
            </p:cNvSpPr>
            <p:nvPr/>
          </p:nvSpPr>
          <p:spPr bwMode="auto">
            <a:xfrm>
              <a:off x="8795375" y="5736662"/>
              <a:ext cx="208915" cy="121920"/>
            </a:xfrm>
            <a:custGeom>
              <a:avLst/>
              <a:gdLst>
                <a:gd name="T0" fmla="*/ 104216 w 208915"/>
                <a:gd name="T1" fmla="*/ 0 h 121920"/>
                <a:gd name="T2" fmla="*/ 63656 w 208915"/>
                <a:gd name="T3" fmla="*/ 5455 h 121920"/>
                <a:gd name="T4" fmla="*/ 30529 w 208915"/>
                <a:gd name="T5" fmla="*/ 20334 h 121920"/>
                <a:gd name="T6" fmla="*/ 8191 w 208915"/>
                <a:gd name="T7" fmla="*/ 42407 h 121920"/>
                <a:gd name="T8" fmla="*/ 0 w 208915"/>
                <a:gd name="T9" fmla="*/ 69443 h 121920"/>
                <a:gd name="T10" fmla="*/ 0 w 208915"/>
                <a:gd name="T11" fmla="*/ 86804 h 121920"/>
                <a:gd name="T12" fmla="*/ 2732 w 208915"/>
                <a:gd name="T13" fmla="*/ 100358 h 121920"/>
                <a:gd name="T14" fmla="*/ 10182 w 208915"/>
                <a:gd name="T15" fmla="*/ 111404 h 121920"/>
                <a:gd name="T16" fmla="*/ 21227 w 208915"/>
                <a:gd name="T17" fmla="*/ 118840 h 121920"/>
                <a:gd name="T18" fmla="*/ 34747 w 208915"/>
                <a:gd name="T19" fmla="*/ 121564 h 121920"/>
                <a:gd name="T20" fmla="*/ 173697 w 208915"/>
                <a:gd name="T21" fmla="*/ 121564 h 121920"/>
                <a:gd name="T22" fmla="*/ 187210 w 208915"/>
                <a:gd name="T23" fmla="*/ 118838 h 121920"/>
                <a:gd name="T24" fmla="*/ 198251 w 208915"/>
                <a:gd name="T25" fmla="*/ 111399 h 121920"/>
                <a:gd name="T26" fmla="*/ 205700 w 208915"/>
                <a:gd name="T27" fmla="*/ 100352 h 121920"/>
                <a:gd name="T28" fmla="*/ 208432 w 208915"/>
                <a:gd name="T29" fmla="*/ 86804 h 121920"/>
                <a:gd name="T30" fmla="*/ 208432 w 208915"/>
                <a:gd name="T31" fmla="*/ 69443 h 121920"/>
                <a:gd name="T32" fmla="*/ 200240 w 208915"/>
                <a:gd name="T33" fmla="*/ 42407 h 121920"/>
                <a:gd name="T34" fmla="*/ 177903 w 208915"/>
                <a:gd name="T35" fmla="*/ 20334 h 121920"/>
                <a:gd name="T36" fmla="*/ 144776 w 208915"/>
                <a:gd name="T37" fmla="*/ 5455 h 121920"/>
                <a:gd name="T38" fmla="*/ 104216 w 208915"/>
                <a:gd name="T39" fmla="*/ 0 h 1219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8915" h="121920">
                  <a:moveTo>
                    <a:pt x="104216" y="0"/>
                  </a:moveTo>
                  <a:lnTo>
                    <a:pt x="63656" y="5455"/>
                  </a:lnTo>
                  <a:lnTo>
                    <a:pt x="30529" y="20334"/>
                  </a:lnTo>
                  <a:lnTo>
                    <a:pt x="8191" y="42407"/>
                  </a:lnTo>
                  <a:lnTo>
                    <a:pt x="0" y="69443"/>
                  </a:lnTo>
                  <a:lnTo>
                    <a:pt x="0" y="86804"/>
                  </a:lnTo>
                  <a:lnTo>
                    <a:pt x="2732" y="100358"/>
                  </a:lnTo>
                  <a:lnTo>
                    <a:pt x="10182" y="111404"/>
                  </a:lnTo>
                  <a:lnTo>
                    <a:pt x="21227" y="118840"/>
                  </a:lnTo>
                  <a:lnTo>
                    <a:pt x="34747" y="121564"/>
                  </a:lnTo>
                  <a:lnTo>
                    <a:pt x="173697" y="121564"/>
                  </a:lnTo>
                  <a:lnTo>
                    <a:pt x="187210" y="118838"/>
                  </a:lnTo>
                  <a:lnTo>
                    <a:pt x="198251" y="111399"/>
                  </a:lnTo>
                  <a:lnTo>
                    <a:pt x="205700" y="100352"/>
                  </a:lnTo>
                  <a:lnTo>
                    <a:pt x="208432" y="86804"/>
                  </a:lnTo>
                  <a:lnTo>
                    <a:pt x="208432" y="69443"/>
                  </a:lnTo>
                  <a:lnTo>
                    <a:pt x="200240" y="42407"/>
                  </a:lnTo>
                  <a:lnTo>
                    <a:pt x="177903" y="20334"/>
                  </a:lnTo>
                  <a:lnTo>
                    <a:pt x="144776" y="5455"/>
                  </a:lnTo>
                  <a:lnTo>
                    <a:pt x="1042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74" name="object 134"/>
            <p:cNvSpPr>
              <a:spLocks/>
            </p:cNvSpPr>
            <p:nvPr/>
          </p:nvSpPr>
          <p:spPr bwMode="auto">
            <a:xfrm>
              <a:off x="8848248" y="5608086"/>
              <a:ext cx="106045" cy="106045"/>
            </a:xfrm>
            <a:custGeom>
              <a:avLst/>
              <a:gdLst>
                <a:gd name="T0" fmla="*/ 52831 w 106045"/>
                <a:gd name="T1" fmla="*/ 0 h 106045"/>
                <a:gd name="T2" fmla="*/ 32264 w 106045"/>
                <a:gd name="T3" fmla="*/ 4150 h 106045"/>
                <a:gd name="T4" fmla="*/ 15471 w 106045"/>
                <a:gd name="T5" fmla="*/ 15471 h 106045"/>
                <a:gd name="T6" fmla="*/ 4150 w 106045"/>
                <a:gd name="T7" fmla="*/ 32264 h 106045"/>
                <a:gd name="T8" fmla="*/ 0 w 106045"/>
                <a:gd name="T9" fmla="*/ 52831 h 106045"/>
                <a:gd name="T10" fmla="*/ 4150 w 106045"/>
                <a:gd name="T11" fmla="*/ 73399 h 106045"/>
                <a:gd name="T12" fmla="*/ 15471 w 106045"/>
                <a:gd name="T13" fmla="*/ 90192 h 106045"/>
                <a:gd name="T14" fmla="*/ 32264 w 106045"/>
                <a:gd name="T15" fmla="*/ 101513 h 106045"/>
                <a:gd name="T16" fmla="*/ 52831 w 106045"/>
                <a:gd name="T17" fmla="*/ 105663 h 106045"/>
                <a:gd name="T18" fmla="*/ 73393 w 106045"/>
                <a:gd name="T19" fmla="*/ 101513 h 106045"/>
                <a:gd name="T20" fmla="*/ 90187 w 106045"/>
                <a:gd name="T21" fmla="*/ 90192 h 106045"/>
                <a:gd name="T22" fmla="*/ 101511 w 106045"/>
                <a:gd name="T23" fmla="*/ 73399 h 106045"/>
                <a:gd name="T24" fmla="*/ 105663 w 106045"/>
                <a:gd name="T25" fmla="*/ 52831 h 106045"/>
                <a:gd name="T26" fmla="*/ 101511 w 106045"/>
                <a:gd name="T27" fmla="*/ 32264 h 106045"/>
                <a:gd name="T28" fmla="*/ 90187 w 106045"/>
                <a:gd name="T29" fmla="*/ 15471 h 106045"/>
                <a:gd name="T30" fmla="*/ 73393 w 106045"/>
                <a:gd name="T31" fmla="*/ 4150 h 106045"/>
                <a:gd name="T32" fmla="*/ 52831 w 106045"/>
                <a:gd name="T33" fmla="*/ 0 h 1060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045" h="106045">
                  <a:moveTo>
                    <a:pt x="52831" y="0"/>
                  </a:moveTo>
                  <a:lnTo>
                    <a:pt x="32264" y="4150"/>
                  </a:lnTo>
                  <a:lnTo>
                    <a:pt x="15471" y="15471"/>
                  </a:lnTo>
                  <a:lnTo>
                    <a:pt x="4150" y="32264"/>
                  </a:lnTo>
                  <a:lnTo>
                    <a:pt x="0" y="52831"/>
                  </a:lnTo>
                  <a:lnTo>
                    <a:pt x="4150" y="73399"/>
                  </a:lnTo>
                  <a:lnTo>
                    <a:pt x="15471" y="90192"/>
                  </a:lnTo>
                  <a:lnTo>
                    <a:pt x="32264" y="101513"/>
                  </a:lnTo>
                  <a:lnTo>
                    <a:pt x="52831" y="105663"/>
                  </a:lnTo>
                  <a:lnTo>
                    <a:pt x="73393" y="101513"/>
                  </a:lnTo>
                  <a:lnTo>
                    <a:pt x="90187" y="90192"/>
                  </a:lnTo>
                  <a:lnTo>
                    <a:pt x="101511" y="73399"/>
                  </a:lnTo>
                  <a:lnTo>
                    <a:pt x="105663" y="52831"/>
                  </a:lnTo>
                  <a:lnTo>
                    <a:pt x="101511" y="32264"/>
                  </a:lnTo>
                  <a:lnTo>
                    <a:pt x="90187" y="15471"/>
                  </a:lnTo>
                  <a:lnTo>
                    <a:pt x="73393" y="4150"/>
                  </a:lnTo>
                  <a:lnTo>
                    <a:pt x="528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75" name="object 135"/>
            <p:cNvSpPr>
              <a:spLocks/>
            </p:cNvSpPr>
            <p:nvPr/>
          </p:nvSpPr>
          <p:spPr bwMode="auto">
            <a:xfrm>
              <a:off x="8483342" y="5502860"/>
              <a:ext cx="264795" cy="189230"/>
            </a:xfrm>
            <a:custGeom>
              <a:avLst/>
              <a:gdLst>
                <a:gd name="T0" fmla="*/ 68630 w 264795"/>
                <a:gd name="T1" fmla="*/ 169688 h 189229"/>
                <a:gd name="T2" fmla="*/ 103508 w 264795"/>
                <a:gd name="T3" fmla="*/ 184074 h 189229"/>
                <a:gd name="T4" fmla="*/ 142481 w 264795"/>
                <a:gd name="T5" fmla="*/ 188992 h 189229"/>
                <a:gd name="T6" fmla="*/ 212650 w 264795"/>
                <a:gd name="T7" fmla="*/ 169688 h 189229"/>
                <a:gd name="T8" fmla="*/ 95038 w 264795"/>
                <a:gd name="T9" fmla="*/ 7438 h 189229"/>
                <a:gd name="T10" fmla="*/ 30054 w 264795"/>
                <a:gd name="T11" fmla="*/ 57751 h 189229"/>
                <a:gd name="T12" fmla="*/ 21007 w 264795"/>
                <a:gd name="T13" fmla="*/ 103651 h 189229"/>
                <a:gd name="T14" fmla="*/ 25472 w 264795"/>
                <a:gd name="T15" fmla="*/ 121431 h 189229"/>
                <a:gd name="T16" fmla="*/ 0 w 264795"/>
                <a:gd name="T17" fmla="*/ 181144 h 189229"/>
                <a:gd name="T18" fmla="*/ 1993 w 264795"/>
                <a:gd name="T19" fmla="*/ 185360 h 189229"/>
                <a:gd name="T20" fmla="*/ 68630 w 264795"/>
                <a:gd name="T21" fmla="*/ 169688 h 189229"/>
                <a:gd name="T22" fmla="*/ 228747 w 264795"/>
                <a:gd name="T23" fmla="*/ 161278 h 189229"/>
                <a:gd name="T24" fmla="*/ 260409 w 264795"/>
                <a:gd name="T25" fmla="*/ 110290 h 189229"/>
                <a:gd name="T26" fmla="*/ 70192 w 264795"/>
                <a:gd name="T27" fmla="*/ 103216 h 189229"/>
                <a:gd name="T28" fmla="*/ 77266 w 264795"/>
                <a:gd name="T29" fmla="*/ 78790 h 189229"/>
                <a:gd name="T30" fmla="*/ 260434 w 264795"/>
                <a:gd name="T31" fmla="*/ 78778 h 189229"/>
                <a:gd name="T32" fmla="*/ 228753 w 264795"/>
                <a:gd name="T33" fmla="*/ 27703 h 189229"/>
                <a:gd name="T34" fmla="*/ 142494 w 264795"/>
                <a:gd name="T35" fmla="*/ 0 h 189229"/>
                <a:gd name="T36" fmla="*/ 94627 w 264795"/>
                <a:gd name="T37" fmla="*/ 78790 h 189229"/>
                <a:gd name="T38" fmla="*/ 101714 w 264795"/>
                <a:gd name="T39" fmla="*/ 103216 h 189229"/>
                <a:gd name="T40" fmla="*/ 133819 w 264795"/>
                <a:gd name="T41" fmla="*/ 110290 h 189229"/>
                <a:gd name="T42" fmla="*/ 126771 w 264795"/>
                <a:gd name="T43" fmla="*/ 85839 h 189229"/>
                <a:gd name="T44" fmla="*/ 260434 w 264795"/>
                <a:gd name="T45" fmla="*/ 78778 h 189229"/>
                <a:gd name="T46" fmla="*/ 158242 w 264795"/>
                <a:gd name="T47" fmla="*/ 85839 h 189229"/>
                <a:gd name="T48" fmla="*/ 151180 w 264795"/>
                <a:gd name="T49" fmla="*/ 110290 h 189229"/>
                <a:gd name="T50" fmla="*/ 183286 w 264795"/>
                <a:gd name="T51" fmla="*/ 103216 h 189229"/>
                <a:gd name="T52" fmla="*/ 190347 w 264795"/>
                <a:gd name="T53" fmla="*/ 78790 h 189229"/>
                <a:gd name="T54" fmla="*/ 260434 w 264795"/>
                <a:gd name="T55" fmla="*/ 78778 h 189229"/>
                <a:gd name="T56" fmla="*/ 207721 w 264795"/>
                <a:gd name="T57" fmla="*/ 78790 h 189229"/>
                <a:gd name="T58" fmla="*/ 214782 w 264795"/>
                <a:gd name="T59" fmla="*/ 103216 h 189229"/>
                <a:gd name="T60" fmla="*/ 260409 w 264795"/>
                <a:gd name="T61" fmla="*/ 110290 h 189229"/>
                <a:gd name="T62" fmla="*/ 260437 w 264795"/>
                <a:gd name="T63" fmla="*/ 78790 h 1892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795" h="189229">
                  <a:moveTo>
                    <a:pt x="212650" y="169684"/>
                  </a:moveTo>
                  <a:lnTo>
                    <a:pt x="68630" y="169684"/>
                  </a:lnTo>
                  <a:lnTo>
                    <a:pt x="85434" y="178026"/>
                  </a:lnTo>
                  <a:lnTo>
                    <a:pt x="103508" y="184070"/>
                  </a:lnTo>
                  <a:lnTo>
                    <a:pt x="122605" y="187747"/>
                  </a:lnTo>
                  <a:lnTo>
                    <a:pt x="142481" y="188988"/>
                  </a:lnTo>
                  <a:lnTo>
                    <a:pt x="189944" y="181548"/>
                  </a:lnTo>
                  <a:lnTo>
                    <a:pt x="212650" y="169684"/>
                  </a:lnTo>
                  <a:close/>
                </a:path>
                <a:path w="264795" h="189229">
                  <a:moveTo>
                    <a:pt x="142494" y="0"/>
                  </a:moveTo>
                  <a:lnTo>
                    <a:pt x="95038" y="7438"/>
                  </a:lnTo>
                  <a:lnTo>
                    <a:pt x="56238" y="27709"/>
                  </a:lnTo>
                  <a:lnTo>
                    <a:pt x="30054" y="57751"/>
                  </a:lnTo>
                  <a:lnTo>
                    <a:pt x="20447" y="94500"/>
                  </a:lnTo>
                  <a:lnTo>
                    <a:pt x="21007" y="103647"/>
                  </a:lnTo>
                  <a:lnTo>
                    <a:pt x="22685" y="112631"/>
                  </a:lnTo>
                  <a:lnTo>
                    <a:pt x="25472" y="121427"/>
                  </a:lnTo>
                  <a:lnTo>
                    <a:pt x="29362" y="130009"/>
                  </a:lnTo>
                  <a:lnTo>
                    <a:pt x="0" y="181140"/>
                  </a:lnTo>
                  <a:lnTo>
                    <a:pt x="114" y="182841"/>
                  </a:lnTo>
                  <a:lnTo>
                    <a:pt x="1993" y="185356"/>
                  </a:lnTo>
                  <a:lnTo>
                    <a:pt x="3619" y="185927"/>
                  </a:lnTo>
                  <a:lnTo>
                    <a:pt x="68630" y="169684"/>
                  </a:lnTo>
                  <a:lnTo>
                    <a:pt x="212650" y="169684"/>
                  </a:lnTo>
                  <a:lnTo>
                    <a:pt x="228747" y="161274"/>
                  </a:lnTo>
                  <a:lnTo>
                    <a:pt x="254932" y="131231"/>
                  </a:lnTo>
                  <a:lnTo>
                    <a:pt x="260409" y="110286"/>
                  </a:lnTo>
                  <a:lnTo>
                    <a:pt x="77279" y="110286"/>
                  </a:lnTo>
                  <a:lnTo>
                    <a:pt x="70192" y="103212"/>
                  </a:lnTo>
                  <a:lnTo>
                    <a:pt x="70205" y="85839"/>
                  </a:lnTo>
                  <a:lnTo>
                    <a:pt x="77266" y="78790"/>
                  </a:lnTo>
                  <a:lnTo>
                    <a:pt x="133807" y="78778"/>
                  </a:lnTo>
                  <a:lnTo>
                    <a:pt x="260434" y="78778"/>
                  </a:lnTo>
                  <a:lnTo>
                    <a:pt x="254934" y="57741"/>
                  </a:lnTo>
                  <a:lnTo>
                    <a:pt x="228753" y="27703"/>
                  </a:lnTo>
                  <a:lnTo>
                    <a:pt x="189954" y="7436"/>
                  </a:lnTo>
                  <a:lnTo>
                    <a:pt x="142494" y="0"/>
                  </a:lnTo>
                  <a:close/>
                </a:path>
                <a:path w="264795" h="189229">
                  <a:moveTo>
                    <a:pt x="133794" y="78790"/>
                  </a:moveTo>
                  <a:lnTo>
                    <a:pt x="94627" y="78790"/>
                  </a:lnTo>
                  <a:lnTo>
                    <a:pt x="101714" y="85839"/>
                  </a:lnTo>
                  <a:lnTo>
                    <a:pt x="101714" y="103212"/>
                  </a:lnTo>
                  <a:lnTo>
                    <a:pt x="94627" y="110286"/>
                  </a:lnTo>
                  <a:lnTo>
                    <a:pt x="133819" y="110286"/>
                  </a:lnTo>
                  <a:lnTo>
                    <a:pt x="126758" y="103212"/>
                  </a:lnTo>
                  <a:lnTo>
                    <a:pt x="126771" y="85839"/>
                  </a:lnTo>
                  <a:lnTo>
                    <a:pt x="133794" y="78790"/>
                  </a:lnTo>
                  <a:close/>
                </a:path>
                <a:path w="264795" h="189229">
                  <a:moveTo>
                    <a:pt x="260434" y="78778"/>
                  </a:moveTo>
                  <a:lnTo>
                    <a:pt x="151168" y="78778"/>
                  </a:lnTo>
                  <a:lnTo>
                    <a:pt x="158242" y="85839"/>
                  </a:lnTo>
                  <a:lnTo>
                    <a:pt x="158242" y="103212"/>
                  </a:lnTo>
                  <a:lnTo>
                    <a:pt x="151180" y="110286"/>
                  </a:lnTo>
                  <a:lnTo>
                    <a:pt x="190360" y="110286"/>
                  </a:lnTo>
                  <a:lnTo>
                    <a:pt x="183286" y="103212"/>
                  </a:lnTo>
                  <a:lnTo>
                    <a:pt x="183299" y="85839"/>
                  </a:lnTo>
                  <a:lnTo>
                    <a:pt x="190347" y="78790"/>
                  </a:lnTo>
                  <a:lnTo>
                    <a:pt x="260437" y="78790"/>
                  </a:lnTo>
                  <a:lnTo>
                    <a:pt x="260434" y="78778"/>
                  </a:lnTo>
                  <a:close/>
                </a:path>
                <a:path w="264795" h="189229">
                  <a:moveTo>
                    <a:pt x="260437" y="78790"/>
                  </a:moveTo>
                  <a:lnTo>
                    <a:pt x="207721" y="78790"/>
                  </a:lnTo>
                  <a:lnTo>
                    <a:pt x="214782" y="85839"/>
                  </a:lnTo>
                  <a:lnTo>
                    <a:pt x="214782" y="103212"/>
                  </a:lnTo>
                  <a:lnTo>
                    <a:pt x="207721" y="110286"/>
                  </a:lnTo>
                  <a:lnTo>
                    <a:pt x="260409" y="110286"/>
                  </a:lnTo>
                  <a:lnTo>
                    <a:pt x="264541" y="94487"/>
                  </a:lnTo>
                  <a:lnTo>
                    <a:pt x="260437" y="787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76" name="object 136"/>
            <p:cNvSpPr>
              <a:spLocks/>
            </p:cNvSpPr>
            <p:nvPr/>
          </p:nvSpPr>
          <p:spPr bwMode="auto">
            <a:xfrm>
              <a:off x="8290735" y="5739179"/>
              <a:ext cx="208915" cy="121920"/>
            </a:xfrm>
            <a:custGeom>
              <a:avLst/>
              <a:gdLst>
                <a:gd name="T0" fmla="*/ 104228 w 208915"/>
                <a:gd name="T1" fmla="*/ 0 h 121920"/>
                <a:gd name="T2" fmla="*/ 63661 w 208915"/>
                <a:gd name="T3" fmla="*/ 5459 h 121920"/>
                <a:gd name="T4" fmla="*/ 30530 w 208915"/>
                <a:gd name="T5" fmla="*/ 20346 h 121920"/>
                <a:gd name="T6" fmla="*/ 8191 w 208915"/>
                <a:gd name="T7" fmla="*/ 42428 h 121920"/>
                <a:gd name="T8" fmla="*/ 0 w 208915"/>
                <a:gd name="T9" fmla="*/ 69468 h 121920"/>
                <a:gd name="T10" fmla="*/ 0 w 208915"/>
                <a:gd name="T11" fmla="*/ 86829 h 121920"/>
                <a:gd name="T12" fmla="*/ 2732 w 208915"/>
                <a:gd name="T13" fmla="*/ 100365 h 121920"/>
                <a:gd name="T14" fmla="*/ 10182 w 208915"/>
                <a:gd name="T15" fmla="*/ 111409 h 121920"/>
                <a:gd name="T16" fmla="*/ 21227 w 208915"/>
                <a:gd name="T17" fmla="*/ 118849 h 121920"/>
                <a:gd name="T18" fmla="*/ 34747 w 208915"/>
                <a:gd name="T19" fmla="*/ 121577 h 121920"/>
                <a:gd name="T20" fmla="*/ 173697 w 208915"/>
                <a:gd name="T21" fmla="*/ 121577 h 121920"/>
                <a:gd name="T22" fmla="*/ 187212 w 208915"/>
                <a:gd name="T23" fmla="*/ 118849 h 121920"/>
                <a:gd name="T24" fmla="*/ 198258 w 208915"/>
                <a:gd name="T25" fmla="*/ 111409 h 121920"/>
                <a:gd name="T26" fmla="*/ 205710 w 208915"/>
                <a:gd name="T27" fmla="*/ 100365 h 121920"/>
                <a:gd name="T28" fmla="*/ 208445 w 208915"/>
                <a:gd name="T29" fmla="*/ 86829 h 121920"/>
                <a:gd name="T30" fmla="*/ 208445 w 208915"/>
                <a:gd name="T31" fmla="*/ 69468 h 121920"/>
                <a:gd name="T32" fmla="*/ 200253 w 208915"/>
                <a:gd name="T33" fmla="*/ 42428 h 121920"/>
                <a:gd name="T34" fmla="*/ 177915 w 208915"/>
                <a:gd name="T35" fmla="*/ 20346 h 121920"/>
                <a:gd name="T36" fmla="*/ 144788 w 208915"/>
                <a:gd name="T37" fmla="*/ 5459 h 121920"/>
                <a:gd name="T38" fmla="*/ 104228 w 208915"/>
                <a:gd name="T39" fmla="*/ 0 h 1219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8915" h="121920">
                  <a:moveTo>
                    <a:pt x="104228" y="0"/>
                  </a:moveTo>
                  <a:lnTo>
                    <a:pt x="63661" y="5459"/>
                  </a:lnTo>
                  <a:lnTo>
                    <a:pt x="30530" y="20346"/>
                  </a:lnTo>
                  <a:lnTo>
                    <a:pt x="8191" y="42428"/>
                  </a:lnTo>
                  <a:lnTo>
                    <a:pt x="0" y="69468"/>
                  </a:lnTo>
                  <a:lnTo>
                    <a:pt x="0" y="86829"/>
                  </a:lnTo>
                  <a:lnTo>
                    <a:pt x="2732" y="100365"/>
                  </a:lnTo>
                  <a:lnTo>
                    <a:pt x="10182" y="111409"/>
                  </a:lnTo>
                  <a:lnTo>
                    <a:pt x="21227" y="118849"/>
                  </a:lnTo>
                  <a:lnTo>
                    <a:pt x="34747" y="121577"/>
                  </a:lnTo>
                  <a:lnTo>
                    <a:pt x="173697" y="121577"/>
                  </a:lnTo>
                  <a:lnTo>
                    <a:pt x="187212" y="118849"/>
                  </a:lnTo>
                  <a:lnTo>
                    <a:pt x="198258" y="111409"/>
                  </a:lnTo>
                  <a:lnTo>
                    <a:pt x="205710" y="100365"/>
                  </a:lnTo>
                  <a:lnTo>
                    <a:pt x="208445" y="86829"/>
                  </a:lnTo>
                  <a:lnTo>
                    <a:pt x="208445" y="69468"/>
                  </a:lnTo>
                  <a:lnTo>
                    <a:pt x="200253" y="42428"/>
                  </a:lnTo>
                  <a:lnTo>
                    <a:pt x="177915" y="20346"/>
                  </a:lnTo>
                  <a:lnTo>
                    <a:pt x="144788" y="5459"/>
                  </a:lnTo>
                  <a:lnTo>
                    <a:pt x="1042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77" name="object 137"/>
            <p:cNvSpPr>
              <a:spLocks/>
            </p:cNvSpPr>
            <p:nvPr/>
          </p:nvSpPr>
          <p:spPr bwMode="auto">
            <a:xfrm>
              <a:off x="8343584" y="5610629"/>
              <a:ext cx="106045" cy="106045"/>
            </a:xfrm>
            <a:custGeom>
              <a:avLst/>
              <a:gdLst>
                <a:gd name="T0" fmla="*/ 52844 w 106045"/>
                <a:gd name="T1" fmla="*/ 0 h 106045"/>
                <a:gd name="T2" fmla="*/ 32275 w 106045"/>
                <a:gd name="T3" fmla="*/ 4152 h 106045"/>
                <a:gd name="T4" fmla="*/ 15478 w 106045"/>
                <a:gd name="T5" fmla="*/ 15478 h 106045"/>
                <a:gd name="T6" fmla="*/ 4152 w 106045"/>
                <a:gd name="T7" fmla="*/ 32275 h 106045"/>
                <a:gd name="T8" fmla="*/ 0 w 106045"/>
                <a:gd name="T9" fmla="*/ 52844 h 106045"/>
                <a:gd name="T10" fmla="*/ 4152 w 106045"/>
                <a:gd name="T11" fmla="*/ 73411 h 106045"/>
                <a:gd name="T12" fmla="*/ 15478 w 106045"/>
                <a:gd name="T13" fmla="*/ 90204 h 106045"/>
                <a:gd name="T14" fmla="*/ 32275 w 106045"/>
                <a:gd name="T15" fmla="*/ 101525 h 106045"/>
                <a:gd name="T16" fmla="*/ 52844 w 106045"/>
                <a:gd name="T17" fmla="*/ 105676 h 106045"/>
                <a:gd name="T18" fmla="*/ 73411 w 106045"/>
                <a:gd name="T19" fmla="*/ 101525 h 106045"/>
                <a:gd name="T20" fmla="*/ 90204 w 106045"/>
                <a:gd name="T21" fmla="*/ 90204 h 106045"/>
                <a:gd name="T22" fmla="*/ 101525 w 106045"/>
                <a:gd name="T23" fmla="*/ 73411 h 106045"/>
                <a:gd name="T24" fmla="*/ 105676 w 106045"/>
                <a:gd name="T25" fmla="*/ 52844 h 106045"/>
                <a:gd name="T26" fmla="*/ 101525 w 106045"/>
                <a:gd name="T27" fmla="*/ 32275 h 106045"/>
                <a:gd name="T28" fmla="*/ 90204 w 106045"/>
                <a:gd name="T29" fmla="*/ 15478 h 106045"/>
                <a:gd name="T30" fmla="*/ 73411 w 106045"/>
                <a:gd name="T31" fmla="*/ 4152 h 106045"/>
                <a:gd name="T32" fmla="*/ 52844 w 106045"/>
                <a:gd name="T33" fmla="*/ 0 h 1060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045" h="106045">
                  <a:moveTo>
                    <a:pt x="52844" y="0"/>
                  </a:moveTo>
                  <a:lnTo>
                    <a:pt x="32275" y="4152"/>
                  </a:lnTo>
                  <a:lnTo>
                    <a:pt x="15478" y="15478"/>
                  </a:lnTo>
                  <a:lnTo>
                    <a:pt x="4152" y="32275"/>
                  </a:lnTo>
                  <a:lnTo>
                    <a:pt x="0" y="52844"/>
                  </a:lnTo>
                  <a:lnTo>
                    <a:pt x="4152" y="73411"/>
                  </a:lnTo>
                  <a:lnTo>
                    <a:pt x="15478" y="90204"/>
                  </a:lnTo>
                  <a:lnTo>
                    <a:pt x="32275" y="101525"/>
                  </a:lnTo>
                  <a:lnTo>
                    <a:pt x="52844" y="105676"/>
                  </a:lnTo>
                  <a:lnTo>
                    <a:pt x="73411" y="101525"/>
                  </a:lnTo>
                  <a:lnTo>
                    <a:pt x="90204" y="90204"/>
                  </a:lnTo>
                  <a:lnTo>
                    <a:pt x="101525" y="73411"/>
                  </a:lnTo>
                  <a:lnTo>
                    <a:pt x="105676" y="52844"/>
                  </a:lnTo>
                  <a:lnTo>
                    <a:pt x="101525" y="32275"/>
                  </a:lnTo>
                  <a:lnTo>
                    <a:pt x="90204" y="15478"/>
                  </a:lnTo>
                  <a:lnTo>
                    <a:pt x="73411" y="4152"/>
                  </a:lnTo>
                  <a:lnTo>
                    <a:pt x="528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</p:grpSp>
      <p:sp>
        <p:nvSpPr>
          <p:cNvPr id="329" name="Rectangle 4"/>
          <p:cNvSpPr/>
          <p:nvPr/>
        </p:nvSpPr>
        <p:spPr>
          <a:xfrm>
            <a:off x="197643" y="928692"/>
            <a:ext cx="149383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defRPr/>
            </a:pPr>
            <a:r>
              <a:rPr lang="en-US" sz="4000" spc="-10" dirty="0">
                <a:solidFill>
                  <a:srgbClr val="00DEA5"/>
                </a:solidFill>
                <a:latin typeface="Calibri" pitchFamily="34" charset="0"/>
                <a:ea typeface="Rubik" charset="0"/>
                <a:cs typeface="Calibri" pitchFamily="34" charset="0"/>
              </a:rPr>
              <a:t>500+</a:t>
            </a:r>
          </a:p>
        </p:txBody>
      </p:sp>
      <p:sp>
        <p:nvSpPr>
          <p:cNvPr id="330" name="bk object 19"/>
          <p:cNvSpPr>
            <a:spLocks/>
          </p:cNvSpPr>
          <p:nvPr/>
        </p:nvSpPr>
        <p:spPr bwMode="auto">
          <a:xfrm>
            <a:off x="6405565" y="4755583"/>
            <a:ext cx="2427287" cy="46038"/>
          </a:xfrm>
          <a:custGeom>
            <a:avLst/>
            <a:gdLst>
              <a:gd name="T0" fmla="*/ 1972679 w 2600959"/>
              <a:gd name="T1" fmla="*/ 0 h 45719"/>
              <a:gd name="T2" fmla="*/ 0 w 2600959"/>
              <a:gd name="T3" fmla="*/ 0 h 4571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600959" h="45719">
                <a:moveTo>
                  <a:pt x="2600794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C7CFD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grpSp>
        <p:nvGrpSpPr>
          <p:cNvPr id="331" name="Group 186"/>
          <p:cNvGrpSpPr/>
          <p:nvPr/>
        </p:nvGrpSpPr>
        <p:grpSpPr>
          <a:xfrm>
            <a:off x="365195" y="2343086"/>
            <a:ext cx="530470" cy="539239"/>
            <a:chOff x="3414713" y="1341438"/>
            <a:chExt cx="1152525" cy="1171575"/>
          </a:xfrm>
          <a:solidFill>
            <a:schemeClr val="accent5"/>
          </a:solidFill>
        </p:grpSpPr>
        <p:sp>
          <p:nvSpPr>
            <p:cNvPr id="358" name="Freeform 160"/>
            <p:cNvSpPr>
              <a:spLocks noEditPoints="1"/>
            </p:cNvSpPr>
            <p:nvPr/>
          </p:nvSpPr>
          <p:spPr bwMode="auto">
            <a:xfrm>
              <a:off x="3414713" y="1541463"/>
              <a:ext cx="1152525" cy="971550"/>
            </a:xfrm>
            <a:custGeom>
              <a:avLst/>
              <a:gdLst>
                <a:gd name="T0" fmla="*/ 216 w 726"/>
                <a:gd name="T1" fmla="*/ 488 h 612"/>
                <a:gd name="T2" fmla="*/ 418 w 726"/>
                <a:gd name="T3" fmla="*/ 502 h 612"/>
                <a:gd name="T4" fmla="*/ 456 w 726"/>
                <a:gd name="T5" fmla="*/ 534 h 612"/>
                <a:gd name="T6" fmla="*/ 502 w 726"/>
                <a:gd name="T7" fmla="*/ 550 h 612"/>
                <a:gd name="T8" fmla="*/ 532 w 726"/>
                <a:gd name="T9" fmla="*/ 552 h 612"/>
                <a:gd name="T10" fmla="*/ 588 w 726"/>
                <a:gd name="T11" fmla="*/ 532 h 612"/>
                <a:gd name="T12" fmla="*/ 698 w 726"/>
                <a:gd name="T13" fmla="*/ 608 h 612"/>
                <a:gd name="T14" fmla="*/ 710 w 726"/>
                <a:gd name="T15" fmla="*/ 612 h 612"/>
                <a:gd name="T16" fmla="*/ 720 w 726"/>
                <a:gd name="T17" fmla="*/ 608 h 612"/>
                <a:gd name="T18" fmla="*/ 724 w 726"/>
                <a:gd name="T19" fmla="*/ 590 h 612"/>
                <a:gd name="T20" fmla="*/ 628 w 726"/>
                <a:gd name="T21" fmla="*/ 492 h 612"/>
                <a:gd name="T22" fmla="*/ 646 w 726"/>
                <a:gd name="T23" fmla="*/ 442 h 612"/>
                <a:gd name="T24" fmla="*/ 646 w 726"/>
                <a:gd name="T25" fmla="*/ 408 h 612"/>
                <a:gd name="T26" fmla="*/ 632 w 726"/>
                <a:gd name="T27" fmla="*/ 366 h 612"/>
                <a:gd name="T28" fmla="*/ 604 w 726"/>
                <a:gd name="T29" fmla="*/ 330 h 612"/>
                <a:gd name="T30" fmla="*/ 592 w 726"/>
                <a:gd name="T31" fmla="*/ 102 h 612"/>
                <a:gd name="T32" fmla="*/ 582 w 726"/>
                <a:gd name="T33" fmla="*/ 88 h 612"/>
                <a:gd name="T34" fmla="*/ 184 w 726"/>
                <a:gd name="T35" fmla="*/ 14 h 612"/>
                <a:gd name="T36" fmla="*/ 180 w 726"/>
                <a:gd name="T37" fmla="*/ 4 h 612"/>
                <a:gd name="T38" fmla="*/ 64 w 726"/>
                <a:gd name="T39" fmla="*/ 0 h 612"/>
                <a:gd name="T40" fmla="*/ 54 w 726"/>
                <a:gd name="T41" fmla="*/ 4 h 612"/>
                <a:gd name="T42" fmla="*/ 0 w 726"/>
                <a:gd name="T43" fmla="*/ 472 h 612"/>
                <a:gd name="T44" fmla="*/ 4 w 726"/>
                <a:gd name="T45" fmla="*/ 484 h 612"/>
                <a:gd name="T46" fmla="*/ 16 w 726"/>
                <a:gd name="T47" fmla="*/ 488 h 612"/>
                <a:gd name="T48" fmla="*/ 614 w 726"/>
                <a:gd name="T49" fmla="*/ 424 h 612"/>
                <a:gd name="T50" fmla="*/ 598 w 726"/>
                <a:gd name="T51" fmla="*/ 478 h 612"/>
                <a:gd name="T52" fmla="*/ 556 w 726"/>
                <a:gd name="T53" fmla="*/ 512 h 612"/>
                <a:gd name="T54" fmla="*/ 520 w 726"/>
                <a:gd name="T55" fmla="*/ 520 h 612"/>
                <a:gd name="T56" fmla="*/ 466 w 726"/>
                <a:gd name="T57" fmla="*/ 504 h 612"/>
                <a:gd name="T58" fmla="*/ 432 w 726"/>
                <a:gd name="T59" fmla="*/ 462 h 612"/>
                <a:gd name="T60" fmla="*/ 424 w 726"/>
                <a:gd name="T61" fmla="*/ 424 h 612"/>
                <a:gd name="T62" fmla="*/ 440 w 726"/>
                <a:gd name="T63" fmla="*/ 372 h 612"/>
                <a:gd name="T64" fmla="*/ 482 w 726"/>
                <a:gd name="T65" fmla="*/ 336 h 612"/>
                <a:gd name="T66" fmla="*/ 520 w 726"/>
                <a:gd name="T67" fmla="*/ 330 h 612"/>
                <a:gd name="T68" fmla="*/ 572 w 726"/>
                <a:gd name="T69" fmla="*/ 346 h 612"/>
                <a:gd name="T70" fmla="*/ 608 w 726"/>
                <a:gd name="T71" fmla="*/ 388 h 612"/>
                <a:gd name="T72" fmla="*/ 614 w 726"/>
                <a:gd name="T73" fmla="*/ 424 h 612"/>
                <a:gd name="T74" fmla="*/ 560 w 726"/>
                <a:gd name="T75" fmla="*/ 304 h 612"/>
                <a:gd name="T76" fmla="*/ 520 w 726"/>
                <a:gd name="T77" fmla="*/ 298 h 612"/>
                <a:gd name="T78" fmla="*/ 482 w 726"/>
                <a:gd name="T79" fmla="*/ 302 h 612"/>
                <a:gd name="T80" fmla="*/ 448 w 726"/>
                <a:gd name="T81" fmla="*/ 320 h 612"/>
                <a:gd name="T82" fmla="*/ 408 w 726"/>
                <a:gd name="T83" fmla="*/ 364 h 612"/>
                <a:gd name="T84" fmla="*/ 394 w 726"/>
                <a:gd name="T85" fmla="*/ 398 h 612"/>
                <a:gd name="T86" fmla="*/ 392 w 726"/>
                <a:gd name="T87" fmla="*/ 424 h 612"/>
                <a:gd name="T88" fmla="*/ 230 w 726"/>
                <a:gd name="T89" fmla="*/ 456 h 612"/>
                <a:gd name="T90" fmla="*/ 78 w 726"/>
                <a:gd name="T91" fmla="*/ 32 h 612"/>
                <a:gd name="T92" fmla="*/ 182 w 726"/>
                <a:gd name="T93" fmla="*/ 456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26" h="612">
                  <a:moveTo>
                    <a:pt x="16" y="488"/>
                  </a:moveTo>
                  <a:lnTo>
                    <a:pt x="182" y="488"/>
                  </a:lnTo>
                  <a:lnTo>
                    <a:pt x="216" y="488"/>
                  </a:lnTo>
                  <a:lnTo>
                    <a:pt x="410" y="488"/>
                  </a:lnTo>
                  <a:lnTo>
                    <a:pt x="410" y="488"/>
                  </a:lnTo>
                  <a:lnTo>
                    <a:pt x="418" y="502"/>
                  </a:lnTo>
                  <a:lnTo>
                    <a:pt x="430" y="514"/>
                  </a:lnTo>
                  <a:lnTo>
                    <a:pt x="442" y="526"/>
                  </a:lnTo>
                  <a:lnTo>
                    <a:pt x="456" y="534"/>
                  </a:lnTo>
                  <a:lnTo>
                    <a:pt x="470" y="542"/>
                  </a:lnTo>
                  <a:lnTo>
                    <a:pt x="486" y="548"/>
                  </a:lnTo>
                  <a:lnTo>
                    <a:pt x="502" y="550"/>
                  </a:lnTo>
                  <a:lnTo>
                    <a:pt x="520" y="552"/>
                  </a:lnTo>
                  <a:lnTo>
                    <a:pt x="520" y="552"/>
                  </a:lnTo>
                  <a:lnTo>
                    <a:pt x="532" y="552"/>
                  </a:lnTo>
                  <a:lnTo>
                    <a:pt x="544" y="550"/>
                  </a:lnTo>
                  <a:lnTo>
                    <a:pt x="568" y="542"/>
                  </a:lnTo>
                  <a:lnTo>
                    <a:pt x="588" y="532"/>
                  </a:lnTo>
                  <a:lnTo>
                    <a:pt x="606" y="516"/>
                  </a:lnTo>
                  <a:lnTo>
                    <a:pt x="698" y="608"/>
                  </a:lnTo>
                  <a:lnTo>
                    <a:pt x="698" y="608"/>
                  </a:lnTo>
                  <a:lnTo>
                    <a:pt x="704" y="612"/>
                  </a:lnTo>
                  <a:lnTo>
                    <a:pt x="710" y="612"/>
                  </a:lnTo>
                  <a:lnTo>
                    <a:pt x="710" y="612"/>
                  </a:lnTo>
                  <a:lnTo>
                    <a:pt x="716" y="612"/>
                  </a:lnTo>
                  <a:lnTo>
                    <a:pt x="720" y="608"/>
                  </a:lnTo>
                  <a:lnTo>
                    <a:pt x="720" y="608"/>
                  </a:lnTo>
                  <a:lnTo>
                    <a:pt x="724" y="602"/>
                  </a:lnTo>
                  <a:lnTo>
                    <a:pt x="726" y="596"/>
                  </a:lnTo>
                  <a:lnTo>
                    <a:pt x="724" y="590"/>
                  </a:lnTo>
                  <a:lnTo>
                    <a:pt x="720" y="586"/>
                  </a:lnTo>
                  <a:lnTo>
                    <a:pt x="628" y="492"/>
                  </a:lnTo>
                  <a:lnTo>
                    <a:pt x="628" y="492"/>
                  </a:lnTo>
                  <a:lnTo>
                    <a:pt x="636" y="476"/>
                  </a:lnTo>
                  <a:lnTo>
                    <a:pt x="642" y="460"/>
                  </a:lnTo>
                  <a:lnTo>
                    <a:pt x="646" y="442"/>
                  </a:lnTo>
                  <a:lnTo>
                    <a:pt x="646" y="424"/>
                  </a:lnTo>
                  <a:lnTo>
                    <a:pt x="646" y="424"/>
                  </a:lnTo>
                  <a:lnTo>
                    <a:pt x="646" y="408"/>
                  </a:lnTo>
                  <a:lnTo>
                    <a:pt x="642" y="394"/>
                  </a:lnTo>
                  <a:lnTo>
                    <a:pt x="638" y="378"/>
                  </a:lnTo>
                  <a:lnTo>
                    <a:pt x="632" y="366"/>
                  </a:lnTo>
                  <a:lnTo>
                    <a:pt x="624" y="352"/>
                  </a:lnTo>
                  <a:lnTo>
                    <a:pt x="614" y="340"/>
                  </a:lnTo>
                  <a:lnTo>
                    <a:pt x="604" y="330"/>
                  </a:lnTo>
                  <a:lnTo>
                    <a:pt x="592" y="320"/>
                  </a:lnTo>
                  <a:lnTo>
                    <a:pt x="592" y="102"/>
                  </a:lnTo>
                  <a:lnTo>
                    <a:pt x="592" y="102"/>
                  </a:lnTo>
                  <a:lnTo>
                    <a:pt x="592" y="96"/>
                  </a:lnTo>
                  <a:lnTo>
                    <a:pt x="588" y="90"/>
                  </a:lnTo>
                  <a:lnTo>
                    <a:pt x="582" y="88"/>
                  </a:lnTo>
                  <a:lnTo>
                    <a:pt x="576" y="86"/>
                  </a:lnTo>
                  <a:lnTo>
                    <a:pt x="192" y="86"/>
                  </a:lnTo>
                  <a:lnTo>
                    <a:pt x="184" y="14"/>
                  </a:lnTo>
                  <a:lnTo>
                    <a:pt x="184" y="14"/>
                  </a:lnTo>
                  <a:lnTo>
                    <a:pt x="182" y="8"/>
                  </a:lnTo>
                  <a:lnTo>
                    <a:pt x="180" y="4"/>
                  </a:lnTo>
                  <a:lnTo>
                    <a:pt x="174" y="2"/>
                  </a:lnTo>
                  <a:lnTo>
                    <a:pt x="168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58" y="2"/>
                  </a:lnTo>
                  <a:lnTo>
                    <a:pt x="54" y="4"/>
                  </a:lnTo>
                  <a:lnTo>
                    <a:pt x="50" y="8"/>
                  </a:lnTo>
                  <a:lnTo>
                    <a:pt x="48" y="14"/>
                  </a:lnTo>
                  <a:lnTo>
                    <a:pt x="0" y="472"/>
                  </a:lnTo>
                  <a:lnTo>
                    <a:pt x="0" y="472"/>
                  </a:lnTo>
                  <a:lnTo>
                    <a:pt x="2" y="478"/>
                  </a:lnTo>
                  <a:lnTo>
                    <a:pt x="4" y="484"/>
                  </a:lnTo>
                  <a:lnTo>
                    <a:pt x="4" y="484"/>
                  </a:lnTo>
                  <a:lnTo>
                    <a:pt x="10" y="488"/>
                  </a:lnTo>
                  <a:lnTo>
                    <a:pt x="16" y="488"/>
                  </a:lnTo>
                  <a:lnTo>
                    <a:pt x="16" y="488"/>
                  </a:lnTo>
                  <a:close/>
                  <a:moveTo>
                    <a:pt x="614" y="424"/>
                  </a:moveTo>
                  <a:lnTo>
                    <a:pt x="614" y="424"/>
                  </a:lnTo>
                  <a:lnTo>
                    <a:pt x="612" y="444"/>
                  </a:lnTo>
                  <a:lnTo>
                    <a:pt x="608" y="462"/>
                  </a:lnTo>
                  <a:lnTo>
                    <a:pt x="598" y="478"/>
                  </a:lnTo>
                  <a:lnTo>
                    <a:pt x="586" y="492"/>
                  </a:lnTo>
                  <a:lnTo>
                    <a:pt x="572" y="504"/>
                  </a:lnTo>
                  <a:lnTo>
                    <a:pt x="556" y="512"/>
                  </a:lnTo>
                  <a:lnTo>
                    <a:pt x="538" y="518"/>
                  </a:lnTo>
                  <a:lnTo>
                    <a:pt x="520" y="520"/>
                  </a:lnTo>
                  <a:lnTo>
                    <a:pt x="520" y="520"/>
                  </a:lnTo>
                  <a:lnTo>
                    <a:pt x="500" y="518"/>
                  </a:lnTo>
                  <a:lnTo>
                    <a:pt x="482" y="512"/>
                  </a:lnTo>
                  <a:lnTo>
                    <a:pt x="466" y="504"/>
                  </a:lnTo>
                  <a:lnTo>
                    <a:pt x="452" y="492"/>
                  </a:lnTo>
                  <a:lnTo>
                    <a:pt x="440" y="478"/>
                  </a:lnTo>
                  <a:lnTo>
                    <a:pt x="432" y="462"/>
                  </a:lnTo>
                  <a:lnTo>
                    <a:pt x="426" y="444"/>
                  </a:lnTo>
                  <a:lnTo>
                    <a:pt x="424" y="424"/>
                  </a:lnTo>
                  <a:lnTo>
                    <a:pt x="424" y="424"/>
                  </a:lnTo>
                  <a:lnTo>
                    <a:pt x="426" y="406"/>
                  </a:lnTo>
                  <a:lnTo>
                    <a:pt x="432" y="388"/>
                  </a:lnTo>
                  <a:lnTo>
                    <a:pt x="440" y="372"/>
                  </a:lnTo>
                  <a:lnTo>
                    <a:pt x="452" y="358"/>
                  </a:lnTo>
                  <a:lnTo>
                    <a:pt x="466" y="346"/>
                  </a:lnTo>
                  <a:lnTo>
                    <a:pt x="482" y="336"/>
                  </a:lnTo>
                  <a:lnTo>
                    <a:pt x="500" y="332"/>
                  </a:lnTo>
                  <a:lnTo>
                    <a:pt x="520" y="330"/>
                  </a:lnTo>
                  <a:lnTo>
                    <a:pt x="520" y="330"/>
                  </a:lnTo>
                  <a:lnTo>
                    <a:pt x="538" y="332"/>
                  </a:lnTo>
                  <a:lnTo>
                    <a:pt x="556" y="336"/>
                  </a:lnTo>
                  <a:lnTo>
                    <a:pt x="572" y="346"/>
                  </a:lnTo>
                  <a:lnTo>
                    <a:pt x="586" y="358"/>
                  </a:lnTo>
                  <a:lnTo>
                    <a:pt x="598" y="372"/>
                  </a:lnTo>
                  <a:lnTo>
                    <a:pt x="608" y="388"/>
                  </a:lnTo>
                  <a:lnTo>
                    <a:pt x="612" y="406"/>
                  </a:lnTo>
                  <a:lnTo>
                    <a:pt x="614" y="424"/>
                  </a:lnTo>
                  <a:lnTo>
                    <a:pt x="614" y="424"/>
                  </a:lnTo>
                  <a:close/>
                  <a:moveTo>
                    <a:pt x="560" y="118"/>
                  </a:moveTo>
                  <a:lnTo>
                    <a:pt x="560" y="304"/>
                  </a:lnTo>
                  <a:lnTo>
                    <a:pt x="560" y="304"/>
                  </a:lnTo>
                  <a:lnTo>
                    <a:pt x="540" y="300"/>
                  </a:lnTo>
                  <a:lnTo>
                    <a:pt x="520" y="298"/>
                  </a:lnTo>
                  <a:lnTo>
                    <a:pt x="520" y="298"/>
                  </a:lnTo>
                  <a:lnTo>
                    <a:pt x="506" y="298"/>
                  </a:lnTo>
                  <a:lnTo>
                    <a:pt x="494" y="300"/>
                  </a:lnTo>
                  <a:lnTo>
                    <a:pt x="482" y="302"/>
                  </a:lnTo>
                  <a:lnTo>
                    <a:pt x="470" y="308"/>
                  </a:lnTo>
                  <a:lnTo>
                    <a:pt x="458" y="312"/>
                  </a:lnTo>
                  <a:lnTo>
                    <a:pt x="448" y="320"/>
                  </a:lnTo>
                  <a:lnTo>
                    <a:pt x="430" y="334"/>
                  </a:lnTo>
                  <a:lnTo>
                    <a:pt x="414" y="354"/>
                  </a:lnTo>
                  <a:lnTo>
                    <a:pt x="408" y="364"/>
                  </a:lnTo>
                  <a:lnTo>
                    <a:pt x="402" y="376"/>
                  </a:lnTo>
                  <a:lnTo>
                    <a:pt x="398" y="386"/>
                  </a:lnTo>
                  <a:lnTo>
                    <a:pt x="394" y="398"/>
                  </a:lnTo>
                  <a:lnTo>
                    <a:pt x="392" y="412"/>
                  </a:lnTo>
                  <a:lnTo>
                    <a:pt x="392" y="424"/>
                  </a:lnTo>
                  <a:lnTo>
                    <a:pt x="392" y="424"/>
                  </a:lnTo>
                  <a:lnTo>
                    <a:pt x="394" y="440"/>
                  </a:lnTo>
                  <a:lnTo>
                    <a:pt x="396" y="456"/>
                  </a:lnTo>
                  <a:lnTo>
                    <a:pt x="230" y="456"/>
                  </a:lnTo>
                  <a:lnTo>
                    <a:pt x="196" y="118"/>
                  </a:lnTo>
                  <a:lnTo>
                    <a:pt x="560" y="118"/>
                  </a:lnTo>
                  <a:close/>
                  <a:moveTo>
                    <a:pt x="78" y="32"/>
                  </a:moveTo>
                  <a:lnTo>
                    <a:pt x="154" y="32"/>
                  </a:lnTo>
                  <a:lnTo>
                    <a:pt x="198" y="456"/>
                  </a:lnTo>
                  <a:lnTo>
                    <a:pt x="182" y="456"/>
                  </a:lnTo>
                  <a:lnTo>
                    <a:pt x="34" y="456"/>
                  </a:lnTo>
                  <a:lnTo>
                    <a:pt x="7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DEA5">
                    <a:lumMod val="75000"/>
                  </a:srgbClr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59" name="Freeform 161"/>
            <p:cNvSpPr>
              <a:spLocks noEditPoints="1"/>
            </p:cNvSpPr>
            <p:nvPr/>
          </p:nvSpPr>
          <p:spPr bwMode="auto">
            <a:xfrm>
              <a:off x="3608388" y="1341438"/>
              <a:ext cx="514350" cy="206375"/>
            </a:xfrm>
            <a:custGeom>
              <a:avLst/>
              <a:gdLst>
                <a:gd name="T0" fmla="*/ 16 w 324"/>
                <a:gd name="T1" fmla="*/ 72 h 130"/>
                <a:gd name="T2" fmla="*/ 58 w 324"/>
                <a:gd name="T3" fmla="*/ 78 h 130"/>
                <a:gd name="T4" fmla="*/ 92 w 324"/>
                <a:gd name="T5" fmla="*/ 96 h 130"/>
                <a:gd name="T6" fmla="*/ 112 w 324"/>
                <a:gd name="T7" fmla="*/ 108 h 130"/>
                <a:gd name="T8" fmla="*/ 148 w 324"/>
                <a:gd name="T9" fmla="*/ 124 h 130"/>
                <a:gd name="T10" fmla="*/ 182 w 324"/>
                <a:gd name="T11" fmla="*/ 128 h 130"/>
                <a:gd name="T12" fmla="*/ 202 w 324"/>
                <a:gd name="T13" fmla="*/ 130 h 130"/>
                <a:gd name="T14" fmla="*/ 234 w 324"/>
                <a:gd name="T15" fmla="*/ 126 h 130"/>
                <a:gd name="T16" fmla="*/ 260 w 324"/>
                <a:gd name="T17" fmla="*/ 118 h 130"/>
                <a:gd name="T18" fmla="*/ 280 w 324"/>
                <a:gd name="T19" fmla="*/ 106 h 130"/>
                <a:gd name="T20" fmla="*/ 308 w 324"/>
                <a:gd name="T21" fmla="*/ 80 h 130"/>
                <a:gd name="T22" fmla="*/ 324 w 324"/>
                <a:gd name="T23" fmla="*/ 54 h 130"/>
                <a:gd name="T24" fmla="*/ 324 w 324"/>
                <a:gd name="T25" fmla="*/ 50 h 130"/>
                <a:gd name="T26" fmla="*/ 322 w 324"/>
                <a:gd name="T27" fmla="*/ 40 h 130"/>
                <a:gd name="T28" fmla="*/ 320 w 324"/>
                <a:gd name="T29" fmla="*/ 36 h 130"/>
                <a:gd name="T30" fmla="*/ 310 w 324"/>
                <a:gd name="T31" fmla="*/ 32 h 130"/>
                <a:gd name="T32" fmla="*/ 300 w 324"/>
                <a:gd name="T33" fmla="*/ 34 h 130"/>
                <a:gd name="T34" fmla="*/ 296 w 324"/>
                <a:gd name="T35" fmla="*/ 36 h 130"/>
                <a:gd name="T36" fmla="*/ 268 w 324"/>
                <a:gd name="T37" fmla="*/ 46 h 130"/>
                <a:gd name="T38" fmla="*/ 246 w 324"/>
                <a:gd name="T39" fmla="*/ 48 h 130"/>
                <a:gd name="T40" fmla="*/ 210 w 324"/>
                <a:gd name="T41" fmla="*/ 40 h 130"/>
                <a:gd name="T42" fmla="*/ 186 w 324"/>
                <a:gd name="T43" fmla="*/ 26 h 130"/>
                <a:gd name="T44" fmla="*/ 172 w 324"/>
                <a:gd name="T45" fmla="*/ 16 h 130"/>
                <a:gd name="T46" fmla="*/ 136 w 324"/>
                <a:gd name="T47" fmla="*/ 2 h 130"/>
                <a:gd name="T48" fmla="*/ 112 w 324"/>
                <a:gd name="T49" fmla="*/ 0 h 130"/>
                <a:gd name="T50" fmla="*/ 88 w 324"/>
                <a:gd name="T51" fmla="*/ 2 h 130"/>
                <a:gd name="T52" fmla="*/ 48 w 324"/>
                <a:gd name="T53" fmla="*/ 14 h 130"/>
                <a:gd name="T54" fmla="*/ 20 w 324"/>
                <a:gd name="T55" fmla="*/ 30 h 130"/>
                <a:gd name="T56" fmla="*/ 4 w 324"/>
                <a:gd name="T57" fmla="*/ 44 h 130"/>
                <a:gd name="T58" fmla="*/ 0 w 324"/>
                <a:gd name="T59" fmla="*/ 48 h 130"/>
                <a:gd name="T60" fmla="*/ 0 w 324"/>
                <a:gd name="T61" fmla="*/ 58 h 130"/>
                <a:gd name="T62" fmla="*/ 0 w 324"/>
                <a:gd name="T63" fmla="*/ 62 h 130"/>
                <a:gd name="T64" fmla="*/ 6 w 324"/>
                <a:gd name="T65" fmla="*/ 68 h 130"/>
                <a:gd name="T66" fmla="*/ 16 w 324"/>
                <a:gd name="T67" fmla="*/ 72 h 130"/>
                <a:gd name="T68" fmla="*/ 112 w 324"/>
                <a:gd name="T69" fmla="*/ 32 h 130"/>
                <a:gd name="T70" fmla="*/ 130 w 324"/>
                <a:gd name="T71" fmla="*/ 34 h 130"/>
                <a:gd name="T72" fmla="*/ 156 w 324"/>
                <a:gd name="T73" fmla="*/ 44 h 130"/>
                <a:gd name="T74" fmla="*/ 168 w 324"/>
                <a:gd name="T75" fmla="*/ 52 h 130"/>
                <a:gd name="T76" fmla="*/ 198 w 324"/>
                <a:gd name="T77" fmla="*/ 70 h 130"/>
                <a:gd name="T78" fmla="*/ 232 w 324"/>
                <a:gd name="T79" fmla="*/ 78 h 130"/>
                <a:gd name="T80" fmla="*/ 246 w 324"/>
                <a:gd name="T81" fmla="*/ 80 h 130"/>
                <a:gd name="T82" fmla="*/ 264 w 324"/>
                <a:gd name="T83" fmla="*/ 78 h 130"/>
                <a:gd name="T84" fmla="*/ 238 w 324"/>
                <a:gd name="T85" fmla="*/ 92 h 130"/>
                <a:gd name="T86" fmla="*/ 202 w 324"/>
                <a:gd name="T87" fmla="*/ 98 h 130"/>
                <a:gd name="T88" fmla="*/ 184 w 324"/>
                <a:gd name="T89" fmla="*/ 98 h 130"/>
                <a:gd name="T90" fmla="*/ 158 w 324"/>
                <a:gd name="T91" fmla="*/ 92 h 130"/>
                <a:gd name="T92" fmla="*/ 126 w 324"/>
                <a:gd name="T93" fmla="*/ 80 h 130"/>
                <a:gd name="T94" fmla="*/ 108 w 324"/>
                <a:gd name="T95" fmla="*/ 70 h 130"/>
                <a:gd name="T96" fmla="*/ 72 w 324"/>
                <a:gd name="T97" fmla="*/ 50 h 130"/>
                <a:gd name="T98" fmla="*/ 58 w 324"/>
                <a:gd name="T99" fmla="*/ 44 h 130"/>
                <a:gd name="T100" fmla="*/ 82 w 324"/>
                <a:gd name="T101" fmla="*/ 36 h 130"/>
                <a:gd name="T102" fmla="*/ 112 w 324"/>
                <a:gd name="T103" fmla="*/ 3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4" h="130">
                  <a:moveTo>
                    <a:pt x="16" y="72"/>
                  </a:moveTo>
                  <a:lnTo>
                    <a:pt x="16" y="72"/>
                  </a:lnTo>
                  <a:lnTo>
                    <a:pt x="40" y="74"/>
                  </a:lnTo>
                  <a:lnTo>
                    <a:pt x="58" y="78"/>
                  </a:lnTo>
                  <a:lnTo>
                    <a:pt x="76" y="86"/>
                  </a:lnTo>
                  <a:lnTo>
                    <a:pt x="92" y="96"/>
                  </a:lnTo>
                  <a:lnTo>
                    <a:pt x="92" y="96"/>
                  </a:lnTo>
                  <a:lnTo>
                    <a:pt x="112" y="108"/>
                  </a:lnTo>
                  <a:lnTo>
                    <a:pt x="134" y="118"/>
                  </a:lnTo>
                  <a:lnTo>
                    <a:pt x="148" y="124"/>
                  </a:lnTo>
                  <a:lnTo>
                    <a:pt x="164" y="126"/>
                  </a:lnTo>
                  <a:lnTo>
                    <a:pt x="182" y="128"/>
                  </a:lnTo>
                  <a:lnTo>
                    <a:pt x="202" y="130"/>
                  </a:lnTo>
                  <a:lnTo>
                    <a:pt x="202" y="130"/>
                  </a:lnTo>
                  <a:lnTo>
                    <a:pt x="218" y="128"/>
                  </a:lnTo>
                  <a:lnTo>
                    <a:pt x="234" y="126"/>
                  </a:lnTo>
                  <a:lnTo>
                    <a:pt x="246" y="124"/>
                  </a:lnTo>
                  <a:lnTo>
                    <a:pt x="260" y="118"/>
                  </a:lnTo>
                  <a:lnTo>
                    <a:pt x="270" y="112"/>
                  </a:lnTo>
                  <a:lnTo>
                    <a:pt x="280" y="106"/>
                  </a:lnTo>
                  <a:lnTo>
                    <a:pt x="296" y="94"/>
                  </a:lnTo>
                  <a:lnTo>
                    <a:pt x="308" y="80"/>
                  </a:lnTo>
                  <a:lnTo>
                    <a:pt x="318" y="68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4" y="50"/>
                  </a:lnTo>
                  <a:lnTo>
                    <a:pt x="324" y="44"/>
                  </a:lnTo>
                  <a:lnTo>
                    <a:pt x="322" y="40"/>
                  </a:lnTo>
                  <a:lnTo>
                    <a:pt x="320" y="36"/>
                  </a:lnTo>
                  <a:lnTo>
                    <a:pt x="320" y="36"/>
                  </a:lnTo>
                  <a:lnTo>
                    <a:pt x="314" y="34"/>
                  </a:lnTo>
                  <a:lnTo>
                    <a:pt x="310" y="32"/>
                  </a:lnTo>
                  <a:lnTo>
                    <a:pt x="306" y="32"/>
                  </a:lnTo>
                  <a:lnTo>
                    <a:pt x="300" y="34"/>
                  </a:lnTo>
                  <a:lnTo>
                    <a:pt x="300" y="34"/>
                  </a:lnTo>
                  <a:lnTo>
                    <a:pt x="296" y="36"/>
                  </a:lnTo>
                  <a:lnTo>
                    <a:pt x="286" y="40"/>
                  </a:lnTo>
                  <a:lnTo>
                    <a:pt x="268" y="46"/>
                  </a:lnTo>
                  <a:lnTo>
                    <a:pt x="246" y="48"/>
                  </a:lnTo>
                  <a:lnTo>
                    <a:pt x="246" y="48"/>
                  </a:lnTo>
                  <a:lnTo>
                    <a:pt x="226" y="46"/>
                  </a:lnTo>
                  <a:lnTo>
                    <a:pt x="210" y="40"/>
                  </a:lnTo>
                  <a:lnTo>
                    <a:pt x="198" y="34"/>
                  </a:lnTo>
                  <a:lnTo>
                    <a:pt x="186" y="26"/>
                  </a:lnTo>
                  <a:lnTo>
                    <a:pt x="186" y="26"/>
                  </a:lnTo>
                  <a:lnTo>
                    <a:pt x="172" y="16"/>
                  </a:lnTo>
                  <a:lnTo>
                    <a:pt x="156" y="8"/>
                  </a:lnTo>
                  <a:lnTo>
                    <a:pt x="136" y="2"/>
                  </a:lnTo>
                  <a:lnTo>
                    <a:pt x="124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88" y="2"/>
                  </a:lnTo>
                  <a:lnTo>
                    <a:pt x="66" y="6"/>
                  </a:lnTo>
                  <a:lnTo>
                    <a:pt x="48" y="14"/>
                  </a:lnTo>
                  <a:lnTo>
                    <a:pt x="32" y="22"/>
                  </a:lnTo>
                  <a:lnTo>
                    <a:pt x="20" y="30"/>
                  </a:lnTo>
                  <a:lnTo>
                    <a:pt x="12" y="36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4" y="66"/>
                  </a:lnTo>
                  <a:lnTo>
                    <a:pt x="6" y="68"/>
                  </a:lnTo>
                  <a:lnTo>
                    <a:pt x="10" y="70"/>
                  </a:lnTo>
                  <a:lnTo>
                    <a:pt x="16" y="72"/>
                  </a:lnTo>
                  <a:lnTo>
                    <a:pt x="16" y="72"/>
                  </a:lnTo>
                  <a:close/>
                  <a:moveTo>
                    <a:pt x="112" y="32"/>
                  </a:moveTo>
                  <a:lnTo>
                    <a:pt x="112" y="32"/>
                  </a:lnTo>
                  <a:lnTo>
                    <a:pt x="130" y="34"/>
                  </a:lnTo>
                  <a:lnTo>
                    <a:pt x="144" y="38"/>
                  </a:lnTo>
                  <a:lnTo>
                    <a:pt x="156" y="44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82" y="62"/>
                  </a:lnTo>
                  <a:lnTo>
                    <a:pt x="198" y="70"/>
                  </a:lnTo>
                  <a:lnTo>
                    <a:pt x="220" y="76"/>
                  </a:lnTo>
                  <a:lnTo>
                    <a:pt x="232" y="78"/>
                  </a:lnTo>
                  <a:lnTo>
                    <a:pt x="246" y="80"/>
                  </a:lnTo>
                  <a:lnTo>
                    <a:pt x="246" y="80"/>
                  </a:lnTo>
                  <a:lnTo>
                    <a:pt x="264" y="78"/>
                  </a:lnTo>
                  <a:lnTo>
                    <a:pt x="264" y="78"/>
                  </a:lnTo>
                  <a:lnTo>
                    <a:pt x="254" y="86"/>
                  </a:lnTo>
                  <a:lnTo>
                    <a:pt x="238" y="92"/>
                  </a:lnTo>
                  <a:lnTo>
                    <a:pt x="222" y="96"/>
                  </a:lnTo>
                  <a:lnTo>
                    <a:pt x="202" y="98"/>
                  </a:lnTo>
                  <a:lnTo>
                    <a:pt x="202" y="98"/>
                  </a:lnTo>
                  <a:lnTo>
                    <a:pt x="184" y="98"/>
                  </a:lnTo>
                  <a:lnTo>
                    <a:pt x="170" y="96"/>
                  </a:lnTo>
                  <a:lnTo>
                    <a:pt x="158" y="92"/>
                  </a:lnTo>
                  <a:lnTo>
                    <a:pt x="146" y="88"/>
                  </a:lnTo>
                  <a:lnTo>
                    <a:pt x="126" y="80"/>
                  </a:lnTo>
                  <a:lnTo>
                    <a:pt x="108" y="70"/>
                  </a:lnTo>
                  <a:lnTo>
                    <a:pt x="108" y="70"/>
                  </a:lnTo>
                  <a:lnTo>
                    <a:pt x="86" y="56"/>
                  </a:lnTo>
                  <a:lnTo>
                    <a:pt x="72" y="50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68" y="40"/>
                  </a:lnTo>
                  <a:lnTo>
                    <a:pt x="82" y="36"/>
                  </a:lnTo>
                  <a:lnTo>
                    <a:pt x="96" y="34"/>
                  </a:lnTo>
                  <a:lnTo>
                    <a:pt x="112" y="32"/>
                  </a:lnTo>
                  <a:lnTo>
                    <a:pt x="11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DEA5">
                    <a:lumMod val="75000"/>
                  </a:srgbClr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60" name="Freeform 162"/>
            <p:cNvSpPr>
              <a:spLocks noEditPoints="1"/>
            </p:cNvSpPr>
            <p:nvPr/>
          </p:nvSpPr>
          <p:spPr bwMode="auto">
            <a:xfrm>
              <a:off x="4052888" y="1773238"/>
              <a:ext cx="209550" cy="200025"/>
            </a:xfrm>
            <a:custGeom>
              <a:avLst/>
              <a:gdLst>
                <a:gd name="T0" fmla="*/ 16 w 132"/>
                <a:gd name="T1" fmla="*/ 126 h 126"/>
                <a:gd name="T2" fmla="*/ 116 w 132"/>
                <a:gd name="T3" fmla="*/ 126 h 126"/>
                <a:gd name="T4" fmla="*/ 116 w 132"/>
                <a:gd name="T5" fmla="*/ 126 h 126"/>
                <a:gd name="T6" fmla="*/ 122 w 132"/>
                <a:gd name="T7" fmla="*/ 126 h 126"/>
                <a:gd name="T8" fmla="*/ 126 w 132"/>
                <a:gd name="T9" fmla="*/ 122 h 126"/>
                <a:gd name="T10" fmla="*/ 130 w 132"/>
                <a:gd name="T11" fmla="*/ 116 h 126"/>
                <a:gd name="T12" fmla="*/ 132 w 132"/>
                <a:gd name="T13" fmla="*/ 110 h 126"/>
                <a:gd name="T14" fmla="*/ 132 w 132"/>
                <a:gd name="T15" fmla="*/ 16 h 126"/>
                <a:gd name="T16" fmla="*/ 132 w 132"/>
                <a:gd name="T17" fmla="*/ 16 h 126"/>
                <a:gd name="T18" fmla="*/ 130 w 132"/>
                <a:gd name="T19" fmla="*/ 10 h 126"/>
                <a:gd name="T20" fmla="*/ 126 w 132"/>
                <a:gd name="T21" fmla="*/ 4 h 126"/>
                <a:gd name="T22" fmla="*/ 122 w 132"/>
                <a:gd name="T23" fmla="*/ 2 h 126"/>
                <a:gd name="T24" fmla="*/ 116 w 132"/>
                <a:gd name="T25" fmla="*/ 0 h 126"/>
                <a:gd name="T26" fmla="*/ 16 w 132"/>
                <a:gd name="T27" fmla="*/ 0 h 126"/>
                <a:gd name="T28" fmla="*/ 16 w 132"/>
                <a:gd name="T29" fmla="*/ 0 h 126"/>
                <a:gd name="T30" fmla="*/ 10 w 132"/>
                <a:gd name="T31" fmla="*/ 2 h 126"/>
                <a:gd name="T32" fmla="*/ 6 w 132"/>
                <a:gd name="T33" fmla="*/ 4 h 126"/>
                <a:gd name="T34" fmla="*/ 2 w 132"/>
                <a:gd name="T35" fmla="*/ 10 h 126"/>
                <a:gd name="T36" fmla="*/ 0 w 132"/>
                <a:gd name="T37" fmla="*/ 16 h 126"/>
                <a:gd name="T38" fmla="*/ 0 w 132"/>
                <a:gd name="T39" fmla="*/ 110 h 126"/>
                <a:gd name="T40" fmla="*/ 0 w 132"/>
                <a:gd name="T41" fmla="*/ 110 h 126"/>
                <a:gd name="T42" fmla="*/ 2 w 132"/>
                <a:gd name="T43" fmla="*/ 116 h 126"/>
                <a:gd name="T44" fmla="*/ 6 w 132"/>
                <a:gd name="T45" fmla="*/ 122 h 126"/>
                <a:gd name="T46" fmla="*/ 10 w 132"/>
                <a:gd name="T47" fmla="*/ 126 h 126"/>
                <a:gd name="T48" fmla="*/ 16 w 132"/>
                <a:gd name="T49" fmla="*/ 126 h 126"/>
                <a:gd name="T50" fmla="*/ 16 w 132"/>
                <a:gd name="T51" fmla="*/ 126 h 126"/>
                <a:gd name="T52" fmla="*/ 32 w 132"/>
                <a:gd name="T53" fmla="*/ 32 h 126"/>
                <a:gd name="T54" fmla="*/ 100 w 132"/>
                <a:gd name="T55" fmla="*/ 32 h 126"/>
                <a:gd name="T56" fmla="*/ 100 w 132"/>
                <a:gd name="T57" fmla="*/ 94 h 126"/>
                <a:gd name="T58" fmla="*/ 32 w 132"/>
                <a:gd name="T59" fmla="*/ 94 h 126"/>
                <a:gd name="T60" fmla="*/ 32 w 132"/>
                <a:gd name="T61" fmla="*/ 3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2" h="126">
                  <a:moveTo>
                    <a:pt x="16" y="126"/>
                  </a:moveTo>
                  <a:lnTo>
                    <a:pt x="116" y="126"/>
                  </a:lnTo>
                  <a:lnTo>
                    <a:pt x="116" y="126"/>
                  </a:lnTo>
                  <a:lnTo>
                    <a:pt x="122" y="126"/>
                  </a:lnTo>
                  <a:lnTo>
                    <a:pt x="126" y="122"/>
                  </a:lnTo>
                  <a:lnTo>
                    <a:pt x="130" y="116"/>
                  </a:lnTo>
                  <a:lnTo>
                    <a:pt x="132" y="110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0" y="10"/>
                  </a:lnTo>
                  <a:lnTo>
                    <a:pt x="126" y="4"/>
                  </a:lnTo>
                  <a:lnTo>
                    <a:pt x="122" y="2"/>
                  </a:lnTo>
                  <a:lnTo>
                    <a:pt x="1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2" y="116"/>
                  </a:lnTo>
                  <a:lnTo>
                    <a:pt x="6" y="122"/>
                  </a:lnTo>
                  <a:lnTo>
                    <a:pt x="10" y="126"/>
                  </a:lnTo>
                  <a:lnTo>
                    <a:pt x="16" y="126"/>
                  </a:lnTo>
                  <a:lnTo>
                    <a:pt x="16" y="126"/>
                  </a:lnTo>
                  <a:close/>
                  <a:moveTo>
                    <a:pt x="32" y="32"/>
                  </a:moveTo>
                  <a:lnTo>
                    <a:pt x="100" y="32"/>
                  </a:lnTo>
                  <a:lnTo>
                    <a:pt x="100" y="94"/>
                  </a:lnTo>
                  <a:lnTo>
                    <a:pt x="32" y="94"/>
                  </a:lnTo>
                  <a:lnTo>
                    <a:pt x="3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DEA5">
                    <a:lumMod val="75000"/>
                  </a:srgbClr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61" name="Freeform 163"/>
            <p:cNvSpPr>
              <a:spLocks noEditPoints="1"/>
            </p:cNvSpPr>
            <p:nvPr/>
          </p:nvSpPr>
          <p:spPr bwMode="auto">
            <a:xfrm>
              <a:off x="3802063" y="1773238"/>
              <a:ext cx="206375" cy="200025"/>
            </a:xfrm>
            <a:custGeom>
              <a:avLst/>
              <a:gdLst>
                <a:gd name="T0" fmla="*/ 16 w 130"/>
                <a:gd name="T1" fmla="*/ 126 h 126"/>
                <a:gd name="T2" fmla="*/ 114 w 130"/>
                <a:gd name="T3" fmla="*/ 126 h 126"/>
                <a:gd name="T4" fmla="*/ 114 w 130"/>
                <a:gd name="T5" fmla="*/ 126 h 126"/>
                <a:gd name="T6" fmla="*/ 120 w 130"/>
                <a:gd name="T7" fmla="*/ 126 h 126"/>
                <a:gd name="T8" fmla="*/ 126 w 130"/>
                <a:gd name="T9" fmla="*/ 122 h 126"/>
                <a:gd name="T10" fmla="*/ 130 w 130"/>
                <a:gd name="T11" fmla="*/ 116 h 126"/>
                <a:gd name="T12" fmla="*/ 130 w 130"/>
                <a:gd name="T13" fmla="*/ 110 h 126"/>
                <a:gd name="T14" fmla="*/ 130 w 130"/>
                <a:gd name="T15" fmla="*/ 16 h 126"/>
                <a:gd name="T16" fmla="*/ 130 w 130"/>
                <a:gd name="T17" fmla="*/ 16 h 126"/>
                <a:gd name="T18" fmla="*/ 130 w 130"/>
                <a:gd name="T19" fmla="*/ 10 h 126"/>
                <a:gd name="T20" fmla="*/ 126 w 130"/>
                <a:gd name="T21" fmla="*/ 4 h 126"/>
                <a:gd name="T22" fmla="*/ 120 w 130"/>
                <a:gd name="T23" fmla="*/ 2 h 126"/>
                <a:gd name="T24" fmla="*/ 114 w 130"/>
                <a:gd name="T25" fmla="*/ 0 h 126"/>
                <a:gd name="T26" fmla="*/ 16 w 130"/>
                <a:gd name="T27" fmla="*/ 0 h 126"/>
                <a:gd name="T28" fmla="*/ 16 w 130"/>
                <a:gd name="T29" fmla="*/ 0 h 126"/>
                <a:gd name="T30" fmla="*/ 10 w 130"/>
                <a:gd name="T31" fmla="*/ 2 h 126"/>
                <a:gd name="T32" fmla="*/ 4 w 130"/>
                <a:gd name="T33" fmla="*/ 4 h 126"/>
                <a:gd name="T34" fmla="*/ 2 w 130"/>
                <a:gd name="T35" fmla="*/ 10 h 126"/>
                <a:gd name="T36" fmla="*/ 0 w 130"/>
                <a:gd name="T37" fmla="*/ 16 h 126"/>
                <a:gd name="T38" fmla="*/ 0 w 130"/>
                <a:gd name="T39" fmla="*/ 110 h 126"/>
                <a:gd name="T40" fmla="*/ 0 w 130"/>
                <a:gd name="T41" fmla="*/ 110 h 126"/>
                <a:gd name="T42" fmla="*/ 2 w 130"/>
                <a:gd name="T43" fmla="*/ 116 h 126"/>
                <a:gd name="T44" fmla="*/ 4 w 130"/>
                <a:gd name="T45" fmla="*/ 122 h 126"/>
                <a:gd name="T46" fmla="*/ 10 w 130"/>
                <a:gd name="T47" fmla="*/ 126 h 126"/>
                <a:gd name="T48" fmla="*/ 16 w 130"/>
                <a:gd name="T49" fmla="*/ 126 h 126"/>
                <a:gd name="T50" fmla="*/ 16 w 130"/>
                <a:gd name="T51" fmla="*/ 126 h 126"/>
                <a:gd name="T52" fmla="*/ 32 w 130"/>
                <a:gd name="T53" fmla="*/ 32 h 126"/>
                <a:gd name="T54" fmla="*/ 98 w 130"/>
                <a:gd name="T55" fmla="*/ 32 h 126"/>
                <a:gd name="T56" fmla="*/ 98 w 130"/>
                <a:gd name="T57" fmla="*/ 94 h 126"/>
                <a:gd name="T58" fmla="*/ 32 w 130"/>
                <a:gd name="T59" fmla="*/ 94 h 126"/>
                <a:gd name="T60" fmla="*/ 32 w 130"/>
                <a:gd name="T61" fmla="*/ 3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0" h="126">
                  <a:moveTo>
                    <a:pt x="16" y="126"/>
                  </a:moveTo>
                  <a:lnTo>
                    <a:pt x="114" y="126"/>
                  </a:lnTo>
                  <a:lnTo>
                    <a:pt x="114" y="126"/>
                  </a:lnTo>
                  <a:lnTo>
                    <a:pt x="120" y="126"/>
                  </a:lnTo>
                  <a:lnTo>
                    <a:pt x="126" y="122"/>
                  </a:lnTo>
                  <a:lnTo>
                    <a:pt x="130" y="116"/>
                  </a:lnTo>
                  <a:lnTo>
                    <a:pt x="130" y="110"/>
                  </a:lnTo>
                  <a:lnTo>
                    <a:pt x="130" y="16"/>
                  </a:lnTo>
                  <a:lnTo>
                    <a:pt x="130" y="16"/>
                  </a:lnTo>
                  <a:lnTo>
                    <a:pt x="130" y="10"/>
                  </a:lnTo>
                  <a:lnTo>
                    <a:pt x="126" y="4"/>
                  </a:lnTo>
                  <a:lnTo>
                    <a:pt x="120" y="2"/>
                  </a:lnTo>
                  <a:lnTo>
                    <a:pt x="1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2" y="116"/>
                  </a:lnTo>
                  <a:lnTo>
                    <a:pt x="4" y="122"/>
                  </a:lnTo>
                  <a:lnTo>
                    <a:pt x="10" y="126"/>
                  </a:lnTo>
                  <a:lnTo>
                    <a:pt x="16" y="126"/>
                  </a:lnTo>
                  <a:lnTo>
                    <a:pt x="16" y="126"/>
                  </a:lnTo>
                  <a:close/>
                  <a:moveTo>
                    <a:pt x="32" y="32"/>
                  </a:moveTo>
                  <a:lnTo>
                    <a:pt x="98" y="32"/>
                  </a:lnTo>
                  <a:lnTo>
                    <a:pt x="98" y="94"/>
                  </a:lnTo>
                  <a:lnTo>
                    <a:pt x="32" y="94"/>
                  </a:lnTo>
                  <a:lnTo>
                    <a:pt x="3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DEA5">
                    <a:lumMod val="75000"/>
                  </a:srgbClr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  <p:sp>
          <p:nvSpPr>
            <p:cNvPr id="362" name="Freeform 164"/>
            <p:cNvSpPr>
              <a:spLocks noEditPoints="1"/>
            </p:cNvSpPr>
            <p:nvPr/>
          </p:nvSpPr>
          <p:spPr bwMode="auto">
            <a:xfrm>
              <a:off x="3802063" y="2014538"/>
              <a:ext cx="206375" cy="200025"/>
            </a:xfrm>
            <a:custGeom>
              <a:avLst/>
              <a:gdLst>
                <a:gd name="T0" fmla="*/ 16 w 130"/>
                <a:gd name="T1" fmla="*/ 126 h 126"/>
                <a:gd name="T2" fmla="*/ 114 w 130"/>
                <a:gd name="T3" fmla="*/ 126 h 126"/>
                <a:gd name="T4" fmla="*/ 114 w 130"/>
                <a:gd name="T5" fmla="*/ 126 h 126"/>
                <a:gd name="T6" fmla="*/ 120 w 130"/>
                <a:gd name="T7" fmla="*/ 124 h 126"/>
                <a:gd name="T8" fmla="*/ 126 w 130"/>
                <a:gd name="T9" fmla="*/ 122 h 126"/>
                <a:gd name="T10" fmla="*/ 130 w 130"/>
                <a:gd name="T11" fmla="*/ 116 h 126"/>
                <a:gd name="T12" fmla="*/ 130 w 130"/>
                <a:gd name="T13" fmla="*/ 110 h 126"/>
                <a:gd name="T14" fmla="*/ 130 w 130"/>
                <a:gd name="T15" fmla="*/ 16 h 126"/>
                <a:gd name="T16" fmla="*/ 130 w 130"/>
                <a:gd name="T17" fmla="*/ 16 h 126"/>
                <a:gd name="T18" fmla="*/ 130 w 130"/>
                <a:gd name="T19" fmla="*/ 10 h 126"/>
                <a:gd name="T20" fmla="*/ 126 w 130"/>
                <a:gd name="T21" fmla="*/ 4 h 126"/>
                <a:gd name="T22" fmla="*/ 120 w 130"/>
                <a:gd name="T23" fmla="*/ 0 h 126"/>
                <a:gd name="T24" fmla="*/ 114 w 130"/>
                <a:gd name="T25" fmla="*/ 0 h 126"/>
                <a:gd name="T26" fmla="*/ 16 w 130"/>
                <a:gd name="T27" fmla="*/ 0 h 126"/>
                <a:gd name="T28" fmla="*/ 16 w 130"/>
                <a:gd name="T29" fmla="*/ 0 h 126"/>
                <a:gd name="T30" fmla="*/ 10 w 130"/>
                <a:gd name="T31" fmla="*/ 0 h 126"/>
                <a:gd name="T32" fmla="*/ 4 w 130"/>
                <a:gd name="T33" fmla="*/ 4 h 126"/>
                <a:gd name="T34" fmla="*/ 2 w 130"/>
                <a:gd name="T35" fmla="*/ 10 h 126"/>
                <a:gd name="T36" fmla="*/ 0 w 130"/>
                <a:gd name="T37" fmla="*/ 16 h 126"/>
                <a:gd name="T38" fmla="*/ 0 w 130"/>
                <a:gd name="T39" fmla="*/ 110 h 126"/>
                <a:gd name="T40" fmla="*/ 0 w 130"/>
                <a:gd name="T41" fmla="*/ 110 h 126"/>
                <a:gd name="T42" fmla="*/ 2 w 130"/>
                <a:gd name="T43" fmla="*/ 116 h 126"/>
                <a:gd name="T44" fmla="*/ 4 w 130"/>
                <a:gd name="T45" fmla="*/ 122 h 126"/>
                <a:gd name="T46" fmla="*/ 10 w 130"/>
                <a:gd name="T47" fmla="*/ 124 h 126"/>
                <a:gd name="T48" fmla="*/ 16 w 130"/>
                <a:gd name="T49" fmla="*/ 126 h 126"/>
                <a:gd name="T50" fmla="*/ 16 w 130"/>
                <a:gd name="T51" fmla="*/ 126 h 126"/>
                <a:gd name="T52" fmla="*/ 32 w 130"/>
                <a:gd name="T53" fmla="*/ 32 h 126"/>
                <a:gd name="T54" fmla="*/ 98 w 130"/>
                <a:gd name="T55" fmla="*/ 32 h 126"/>
                <a:gd name="T56" fmla="*/ 98 w 130"/>
                <a:gd name="T57" fmla="*/ 94 h 126"/>
                <a:gd name="T58" fmla="*/ 32 w 130"/>
                <a:gd name="T59" fmla="*/ 94 h 126"/>
                <a:gd name="T60" fmla="*/ 32 w 130"/>
                <a:gd name="T61" fmla="*/ 3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0" h="126">
                  <a:moveTo>
                    <a:pt x="16" y="126"/>
                  </a:moveTo>
                  <a:lnTo>
                    <a:pt x="114" y="126"/>
                  </a:lnTo>
                  <a:lnTo>
                    <a:pt x="114" y="126"/>
                  </a:lnTo>
                  <a:lnTo>
                    <a:pt x="120" y="124"/>
                  </a:lnTo>
                  <a:lnTo>
                    <a:pt x="126" y="122"/>
                  </a:lnTo>
                  <a:lnTo>
                    <a:pt x="130" y="116"/>
                  </a:lnTo>
                  <a:lnTo>
                    <a:pt x="130" y="110"/>
                  </a:lnTo>
                  <a:lnTo>
                    <a:pt x="130" y="16"/>
                  </a:lnTo>
                  <a:lnTo>
                    <a:pt x="130" y="16"/>
                  </a:lnTo>
                  <a:lnTo>
                    <a:pt x="130" y="10"/>
                  </a:lnTo>
                  <a:lnTo>
                    <a:pt x="126" y="4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2" y="116"/>
                  </a:lnTo>
                  <a:lnTo>
                    <a:pt x="4" y="122"/>
                  </a:lnTo>
                  <a:lnTo>
                    <a:pt x="10" y="124"/>
                  </a:lnTo>
                  <a:lnTo>
                    <a:pt x="16" y="126"/>
                  </a:lnTo>
                  <a:lnTo>
                    <a:pt x="16" y="126"/>
                  </a:lnTo>
                  <a:close/>
                  <a:moveTo>
                    <a:pt x="32" y="32"/>
                  </a:moveTo>
                  <a:lnTo>
                    <a:pt x="98" y="32"/>
                  </a:lnTo>
                  <a:lnTo>
                    <a:pt x="98" y="94"/>
                  </a:lnTo>
                  <a:lnTo>
                    <a:pt x="32" y="94"/>
                  </a:lnTo>
                  <a:lnTo>
                    <a:pt x="3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DEA5">
                    <a:lumMod val="75000"/>
                  </a:srgbClr>
                </a:solidFill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</p:grpSp>
      <p:sp>
        <p:nvSpPr>
          <p:cNvPr id="332" name="Rectangle 1"/>
          <p:cNvSpPr>
            <a:spLocks noChangeArrowheads="1"/>
          </p:cNvSpPr>
          <p:nvPr/>
        </p:nvSpPr>
        <p:spPr bwMode="auto">
          <a:xfrm>
            <a:off x="3789330" y="2405365"/>
            <a:ext cx="14439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27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68737B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INNOVATION EXAMPLES</a:t>
            </a:r>
          </a:p>
        </p:txBody>
      </p:sp>
      <p:sp>
        <p:nvSpPr>
          <p:cNvPr id="333" name="object 18"/>
          <p:cNvSpPr txBox="1">
            <a:spLocks noChangeArrowheads="1"/>
          </p:cNvSpPr>
          <p:nvPr/>
        </p:nvSpPr>
        <p:spPr bwMode="auto">
          <a:xfrm>
            <a:off x="1379999" y="4421188"/>
            <a:ext cx="101282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Sydney </a:t>
            </a: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Paris</a:t>
            </a: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Hong Kong</a:t>
            </a: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Shanghai</a:t>
            </a:r>
          </a:p>
          <a:p>
            <a:pPr eaLnBrk="1" fontAlgn="base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Seoul</a:t>
            </a:r>
            <a:endParaRPr lang="en-US" sz="1200" dirty="0">
              <a:solidFill>
                <a:srgbClr val="68737B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36" name="TextBox 2"/>
          <p:cNvSpPr txBox="1">
            <a:spLocks noChangeArrowheads="1"/>
          </p:cNvSpPr>
          <p:nvPr/>
        </p:nvSpPr>
        <p:spPr bwMode="auto">
          <a:xfrm rot="16200000">
            <a:off x="2894014" y="2335981"/>
            <a:ext cx="11287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583471"/>
                </a:solidFill>
                <a:latin typeface="Calibri" panose="020F0502020204030204" pitchFamily="34" charset="0"/>
                <a:cs typeface="Calibri" pitchFamily="34" charset="0"/>
              </a:rPr>
              <a:t>1,500</a:t>
            </a:r>
            <a:r>
              <a:rPr lang="en-GB" sz="2000" b="1" dirty="0">
                <a:solidFill>
                  <a:srgbClr val="583471"/>
                </a:solidFill>
                <a:latin typeface="Calibri" panose="020F0502020204030204" pitchFamily="34" charset="0"/>
                <a:cs typeface="Calibri" pitchFamily="34" charset="0"/>
              </a:rPr>
              <a:t>+ </a:t>
            </a:r>
            <a:endParaRPr lang="en-US" sz="2000" b="1" dirty="0">
              <a:solidFill>
                <a:srgbClr val="58347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337" name="Picture 15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3306767"/>
            <a:ext cx="3175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" name="object 4"/>
          <p:cNvSpPr txBox="1"/>
          <p:nvPr/>
        </p:nvSpPr>
        <p:spPr>
          <a:xfrm>
            <a:off x="5862231" y="916680"/>
            <a:ext cx="474489" cy="1172739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 algn="ctr" fontAlgn="base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 smtClean="0">
                <a:solidFill>
                  <a:srgbClr val="583471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40,000</a:t>
            </a:r>
            <a:r>
              <a:rPr lang="en-GB" sz="2000" b="1" dirty="0">
                <a:solidFill>
                  <a:srgbClr val="583471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+</a:t>
            </a:r>
            <a:endParaRPr sz="2000" b="1" dirty="0">
              <a:solidFill>
                <a:srgbClr val="583471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53" name="Rectangle 2"/>
          <p:cNvSpPr/>
          <p:nvPr/>
        </p:nvSpPr>
        <p:spPr bwMode="auto">
          <a:xfrm>
            <a:off x="3224218" y="1900241"/>
            <a:ext cx="6832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pc="-10" dirty="0">
                <a:solidFill>
                  <a:srgbClr val="68737B"/>
                </a:solidFill>
                <a:latin typeface="Calibri" pitchFamily="34" charset="0"/>
                <a:ea typeface="Rubik" charset="0"/>
                <a:cs typeface="Calibri" pitchFamily="34" charset="0"/>
              </a:rPr>
              <a:t>Healthcare</a:t>
            </a:r>
            <a:endParaRPr lang="en-US" sz="900" dirty="0">
              <a:solidFill>
                <a:srgbClr val="68737B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349" name="Rectangle 160"/>
          <p:cNvSpPr/>
          <p:nvPr/>
        </p:nvSpPr>
        <p:spPr bwMode="auto">
          <a:xfrm>
            <a:off x="3845607" y="1921507"/>
            <a:ext cx="6537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pc="-10" dirty="0">
                <a:solidFill>
                  <a:srgbClr val="68737B"/>
                </a:solidFill>
                <a:latin typeface="Calibri" pitchFamily="34" charset="0"/>
                <a:ea typeface="Rubik" charset="0"/>
                <a:cs typeface="Calibri" pitchFamily="34" charset="0"/>
              </a:rPr>
              <a:t>Consumer</a:t>
            </a:r>
            <a:endParaRPr lang="en-US" sz="900" dirty="0">
              <a:solidFill>
                <a:srgbClr val="68737B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450" name="Shape 1630"/>
          <p:cNvSpPr/>
          <p:nvPr/>
        </p:nvSpPr>
        <p:spPr>
          <a:xfrm>
            <a:off x="5533639" y="2405365"/>
            <a:ext cx="359487" cy="577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54" y="11808"/>
                </a:moveTo>
                <a:cubicBezTo>
                  <a:pt x="1574" y="10274"/>
                  <a:pt x="0" y="8529"/>
                  <a:pt x="0" y="6453"/>
                </a:cubicBezTo>
                <a:cubicBezTo>
                  <a:pt x="0" y="4452"/>
                  <a:pt x="1162" y="2798"/>
                  <a:pt x="3439" y="1609"/>
                </a:cubicBezTo>
                <a:cubicBezTo>
                  <a:pt x="5400" y="602"/>
                  <a:pt x="8015" y="0"/>
                  <a:pt x="10800" y="0"/>
                </a:cubicBezTo>
                <a:cubicBezTo>
                  <a:pt x="13609" y="0"/>
                  <a:pt x="16200" y="557"/>
                  <a:pt x="18186" y="1609"/>
                </a:cubicBezTo>
                <a:cubicBezTo>
                  <a:pt x="20438" y="2753"/>
                  <a:pt x="21600" y="4452"/>
                  <a:pt x="21600" y="6453"/>
                </a:cubicBezTo>
                <a:cubicBezTo>
                  <a:pt x="21600" y="8529"/>
                  <a:pt x="20026" y="10274"/>
                  <a:pt x="18670" y="11808"/>
                </a:cubicBezTo>
                <a:cubicBezTo>
                  <a:pt x="17508" y="13116"/>
                  <a:pt x="16345" y="14395"/>
                  <a:pt x="16345" y="15658"/>
                </a:cubicBezTo>
                <a:lnTo>
                  <a:pt x="16345" y="19359"/>
                </a:lnTo>
                <a:lnTo>
                  <a:pt x="14505" y="19359"/>
                </a:lnTo>
                <a:cubicBezTo>
                  <a:pt x="14505" y="20592"/>
                  <a:pt x="12858" y="21600"/>
                  <a:pt x="10873" y="21600"/>
                </a:cubicBezTo>
                <a:cubicBezTo>
                  <a:pt x="8887" y="21600"/>
                  <a:pt x="7265" y="20592"/>
                  <a:pt x="7313" y="19359"/>
                </a:cubicBezTo>
                <a:lnTo>
                  <a:pt x="5206" y="19359"/>
                </a:lnTo>
                <a:lnTo>
                  <a:pt x="5206" y="16050"/>
                </a:lnTo>
                <a:lnTo>
                  <a:pt x="5279" y="15658"/>
                </a:lnTo>
                <a:cubicBezTo>
                  <a:pt x="5206" y="14395"/>
                  <a:pt x="4117" y="13162"/>
                  <a:pt x="2954" y="11808"/>
                </a:cubicBezTo>
                <a:close/>
                <a:moveTo>
                  <a:pt x="6514" y="15237"/>
                </a:moveTo>
                <a:lnTo>
                  <a:pt x="15038" y="15237"/>
                </a:lnTo>
                <a:cubicBezTo>
                  <a:pt x="15256" y="13884"/>
                  <a:pt x="16418" y="12650"/>
                  <a:pt x="17508" y="11417"/>
                </a:cubicBezTo>
                <a:cubicBezTo>
                  <a:pt x="18791" y="9973"/>
                  <a:pt x="20244" y="8408"/>
                  <a:pt x="20244" y="6498"/>
                </a:cubicBezTo>
                <a:cubicBezTo>
                  <a:pt x="20244" y="4753"/>
                  <a:pt x="19203" y="3309"/>
                  <a:pt x="17290" y="2286"/>
                </a:cubicBezTo>
                <a:cubicBezTo>
                  <a:pt x="15595" y="1399"/>
                  <a:pt x="13270" y="887"/>
                  <a:pt x="10800" y="887"/>
                </a:cubicBezTo>
                <a:cubicBezTo>
                  <a:pt x="8354" y="887"/>
                  <a:pt x="6030" y="1399"/>
                  <a:pt x="4310" y="2286"/>
                </a:cubicBezTo>
                <a:cubicBezTo>
                  <a:pt x="2397" y="3309"/>
                  <a:pt x="1380" y="4753"/>
                  <a:pt x="1380" y="6498"/>
                </a:cubicBezTo>
                <a:cubicBezTo>
                  <a:pt x="1380" y="8363"/>
                  <a:pt x="2809" y="9973"/>
                  <a:pt x="4117" y="11417"/>
                </a:cubicBezTo>
                <a:cubicBezTo>
                  <a:pt x="5134" y="12650"/>
                  <a:pt x="6296" y="13884"/>
                  <a:pt x="6514" y="15237"/>
                </a:cubicBez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59013" tIns="59013" rIns="59013" bIns="59013" anchor="ctr"/>
          <a:lstStyle/>
          <a:p>
            <a:pPr defTabSz="590133">
              <a:lnSpc>
                <a:spcPct val="93000"/>
              </a:lnSpc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2200" kern="0" dirty="0">
              <a:solidFill>
                <a:sysClr val="windowText" lastClr="000000"/>
              </a:solidFill>
              <a:latin typeface="Calibri" pitchFamily="34" charset="0"/>
              <a:ea typeface="Arial"/>
              <a:cs typeface="Calibri" pitchFamily="34" charset="0"/>
              <a:sym typeface="Arial"/>
            </a:endParaRPr>
          </a:p>
        </p:txBody>
      </p:sp>
      <p:sp>
        <p:nvSpPr>
          <p:cNvPr id="599" name="Shape 2951"/>
          <p:cNvSpPr/>
          <p:nvPr/>
        </p:nvSpPr>
        <p:spPr>
          <a:xfrm>
            <a:off x="3388095" y="1304032"/>
            <a:ext cx="423067" cy="583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2712" y="21600"/>
                </a:lnTo>
                <a:lnTo>
                  <a:pt x="12712" y="17381"/>
                </a:lnTo>
                <a:lnTo>
                  <a:pt x="8913" y="17381"/>
                </a:lnTo>
                <a:lnTo>
                  <a:pt x="8913" y="21600"/>
                </a:lnTo>
                <a:lnTo>
                  <a:pt x="0" y="21600"/>
                </a:lnTo>
                <a:lnTo>
                  <a:pt x="0" y="1454"/>
                </a:lnTo>
                <a:lnTo>
                  <a:pt x="5363" y="1454"/>
                </a:lnTo>
                <a:lnTo>
                  <a:pt x="5363" y="0"/>
                </a:lnTo>
                <a:lnTo>
                  <a:pt x="16262" y="0"/>
                </a:lnTo>
                <a:lnTo>
                  <a:pt x="16262" y="1454"/>
                </a:lnTo>
                <a:lnTo>
                  <a:pt x="21600" y="1454"/>
                </a:lnTo>
                <a:lnTo>
                  <a:pt x="21600" y="21600"/>
                </a:lnTo>
                <a:close/>
                <a:moveTo>
                  <a:pt x="7126" y="11725"/>
                </a:moveTo>
                <a:lnTo>
                  <a:pt x="3575" y="11725"/>
                </a:lnTo>
                <a:lnTo>
                  <a:pt x="3575" y="14292"/>
                </a:lnTo>
                <a:lnTo>
                  <a:pt x="7126" y="14292"/>
                </a:lnTo>
                <a:lnTo>
                  <a:pt x="7126" y="11725"/>
                </a:lnTo>
                <a:close/>
                <a:moveTo>
                  <a:pt x="7126" y="7882"/>
                </a:moveTo>
                <a:lnTo>
                  <a:pt x="3575" y="7882"/>
                </a:lnTo>
                <a:lnTo>
                  <a:pt x="3575" y="10450"/>
                </a:lnTo>
                <a:lnTo>
                  <a:pt x="7126" y="10450"/>
                </a:lnTo>
                <a:lnTo>
                  <a:pt x="7126" y="7882"/>
                </a:lnTo>
                <a:close/>
                <a:moveTo>
                  <a:pt x="7126" y="4040"/>
                </a:moveTo>
                <a:lnTo>
                  <a:pt x="3575" y="4040"/>
                </a:lnTo>
                <a:lnTo>
                  <a:pt x="3575" y="6607"/>
                </a:lnTo>
                <a:lnTo>
                  <a:pt x="7126" y="6607"/>
                </a:lnTo>
                <a:lnTo>
                  <a:pt x="7126" y="4040"/>
                </a:lnTo>
                <a:close/>
                <a:moveTo>
                  <a:pt x="12712" y="11725"/>
                </a:moveTo>
                <a:lnTo>
                  <a:pt x="8913" y="11725"/>
                </a:lnTo>
                <a:lnTo>
                  <a:pt x="8913" y="14292"/>
                </a:lnTo>
                <a:lnTo>
                  <a:pt x="12712" y="14292"/>
                </a:lnTo>
                <a:lnTo>
                  <a:pt x="12712" y="11725"/>
                </a:lnTo>
                <a:close/>
                <a:moveTo>
                  <a:pt x="12662" y="10450"/>
                </a:moveTo>
                <a:lnTo>
                  <a:pt x="12662" y="7882"/>
                </a:lnTo>
                <a:lnTo>
                  <a:pt x="8888" y="7882"/>
                </a:lnTo>
                <a:lnTo>
                  <a:pt x="8888" y="10450"/>
                </a:lnTo>
                <a:lnTo>
                  <a:pt x="12662" y="10450"/>
                </a:lnTo>
                <a:close/>
                <a:moveTo>
                  <a:pt x="12712" y="4040"/>
                </a:moveTo>
                <a:lnTo>
                  <a:pt x="8938" y="4040"/>
                </a:lnTo>
                <a:lnTo>
                  <a:pt x="8938" y="6607"/>
                </a:lnTo>
                <a:lnTo>
                  <a:pt x="12737" y="6607"/>
                </a:lnTo>
                <a:lnTo>
                  <a:pt x="12737" y="4040"/>
                </a:lnTo>
                <a:lnTo>
                  <a:pt x="12712" y="4040"/>
                </a:lnTo>
                <a:close/>
                <a:moveTo>
                  <a:pt x="18050" y="11725"/>
                </a:moveTo>
                <a:lnTo>
                  <a:pt x="14499" y="11725"/>
                </a:lnTo>
                <a:lnTo>
                  <a:pt x="14499" y="14292"/>
                </a:lnTo>
                <a:lnTo>
                  <a:pt x="18050" y="14292"/>
                </a:lnTo>
                <a:lnTo>
                  <a:pt x="18050" y="11725"/>
                </a:lnTo>
                <a:close/>
                <a:moveTo>
                  <a:pt x="18050" y="7882"/>
                </a:moveTo>
                <a:lnTo>
                  <a:pt x="14499" y="7882"/>
                </a:lnTo>
                <a:lnTo>
                  <a:pt x="14499" y="10450"/>
                </a:lnTo>
                <a:lnTo>
                  <a:pt x="18050" y="10450"/>
                </a:lnTo>
                <a:lnTo>
                  <a:pt x="18050" y="7882"/>
                </a:lnTo>
                <a:close/>
                <a:moveTo>
                  <a:pt x="18050" y="4040"/>
                </a:moveTo>
                <a:lnTo>
                  <a:pt x="14499" y="4040"/>
                </a:lnTo>
                <a:lnTo>
                  <a:pt x="14499" y="6607"/>
                </a:lnTo>
                <a:lnTo>
                  <a:pt x="18050" y="6607"/>
                </a:lnTo>
                <a:lnTo>
                  <a:pt x="18050" y="404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3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00000"/>
              </a:solidFill>
              <a:latin typeface="Calibri" pitchFamily="34" charset="0"/>
              <a:ea typeface="Arial"/>
              <a:cs typeface="Calibri" pitchFamily="34" charset="0"/>
              <a:sym typeface="Arial"/>
            </a:endParaRPr>
          </a:p>
        </p:txBody>
      </p:sp>
      <p:sp>
        <p:nvSpPr>
          <p:cNvPr id="600" name="Shape 2951"/>
          <p:cNvSpPr/>
          <p:nvPr/>
        </p:nvSpPr>
        <p:spPr>
          <a:xfrm>
            <a:off x="3942425" y="1316736"/>
            <a:ext cx="423067" cy="583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2712" y="21600"/>
                </a:lnTo>
                <a:lnTo>
                  <a:pt x="12712" y="17381"/>
                </a:lnTo>
                <a:lnTo>
                  <a:pt x="8913" y="17381"/>
                </a:lnTo>
                <a:lnTo>
                  <a:pt x="8913" y="21600"/>
                </a:lnTo>
                <a:lnTo>
                  <a:pt x="0" y="21600"/>
                </a:lnTo>
                <a:lnTo>
                  <a:pt x="0" y="1454"/>
                </a:lnTo>
                <a:lnTo>
                  <a:pt x="5363" y="1454"/>
                </a:lnTo>
                <a:lnTo>
                  <a:pt x="5363" y="0"/>
                </a:lnTo>
                <a:lnTo>
                  <a:pt x="16262" y="0"/>
                </a:lnTo>
                <a:lnTo>
                  <a:pt x="16262" y="1454"/>
                </a:lnTo>
                <a:lnTo>
                  <a:pt x="21600" y="1454"/>
                </a:lnTo>
                <a:lnTo>
                  <a:pt x="21600" y="21600"/>
                </a:lnTo>
                <a:close/>
                <a:moveTo>
                  <a:pt x="7126" y="11725"/>
                </a:moveTo>
                <a:lnTo>
                  <a:pt x="3575" y="11725"/>
                </a:lnTo>
                <a:lnTo>
                  <a:pt x="3575" y="14292"/>
                </a:lnTo>
                <a:lnTo>
                  <a:pt x="7126" y="14292"/>
                </a:lnTo>
                <a:lnTo>
                  <a:pt x="7126" y="11725"/>
                </a:lnTo>
                <a:close/>
                <a:moveTo>
                  <a:pt x="7126" y="7882"/>
                </a:moveTo>
                <a:lnTo>
                  <a:pt x="3575" y="7882"/>
                </a:lnTo>
                <a:lnTo>
                  <a:pt x="3575" y="10450"/>
                </a:lnTo>
                <a:lnTo>
                  <a:pt x="7126" y="10450"/>
                </a:lnTo>
                <a:lnTo>
                  <a:pt x="7126" y="7882"/>
                </a:lnTo>
                <a:close/>
                <a:moveTo>
                  <a:pt x="7126" y="4040"/>
                </a:moveTo>
                <a:lnTo>
                  <a:pt x="3575" y="4040"/>
                </a:lnTo>
                <a:lnTo>
                  <a:pt x="3575" y="6607"/>
                </a:lnTo>
                <a:lnTo>
                  <a:pt x="7126" y="6607"/>
                </a:lnTo>
                <a:lnTo>
                  <a:pt x="7126" y="4040"/>
                </a:lnTo>
                <a:close/>
                <a:moveTo>
                  <a:pt x="12712" y="11725"/>
                </a:moveTo>
                <a:lnTo>
                  <a:pt x="8913" y="11725"/>
                </a:lnTo>
                <a:lnTo>
                  <a:pt x="8913" y="14292"/>
                </a:lnTo>
                <a:lnTo>
                  <a:pt x="12712" y="14292"/>
                </a:lnTo>
                <a:lnTo>
                  <a:pt x="12712" y="11725"/>
                </a:lnTo>
                <a:close/>
                <a:moveTo>
                  <a:pt x="12662" y="10450"/>
                </a:moveTo>
                <a:lnTo>
                  <a:pt x="12662" y="7882"/>
                </a:lnTo>
                <a:lnTo>
                  <a:pt x="8888" y="7882"/>
                </a:lnTo>
                <a:lnTo>
                  <a:pt x="8888" y="10450"/>
                </a:lnTo>
                <a:lnTo>
                  <a:pt x="12662" y="10450"/>
                </a:lnTo>
                <a:close/>
                <a:moveTo>
                  <a:pt x="12712" y="4040"/>
                </a:moveTo>
                <a:lnTo>
                  <a:pt x="8938" y="4040"/>
                </a:lnTo>
                <a:lnTo>
                  <a:pt x="8938" y="6607"/>
                </a:lnTo>
                <a:lnTo>
                  <a:pt x="12737" y="6607"/>
                </a:lnTo>
                <a:lnTo>
                  <a:pt x="12737" y="4040"/>
                </a:lnTo>
                <a:lnTo>
                  <a:pt x="12712" y="4040"/>
                </a:lnTo>
                <a:close/>
                <a:moveTo>
                  <a:pt x="18050" y="11725"/>
                </a:moveTo>
                <a:lnTo>
                  <a:pt x="14499" y="11725"/>
                </a:lnTo>
                <a:lnTo>
                  <a:pt x="14499" y="14292"/>
                </a:lnTo>
                <a:lnTo>
                  <a:pt x="18050" y="14292"/>
                </a:lnTo>
                <a:lnTo>
                  <a:pt x="18050" y="11725"/>
                </a:lnTo>
                <a:close/>
                <a:moveTo>
                  <a:pt x="18050" y="7882"/>
                </a:moveTo>
                <a:lnTo>
                  <a:pt x="14499" y="7882"/>
                </a:lnTo>
                <a:lnTo>
                  <a:pt x="14499" y="10450"/>
                </a:lnTo>
                <a:lnTo>
                  <a:pt x="18050" y="10450"/>
                </a:lnTo>
                <a:lnTo>
                  <a:pt x="18050" y="7882"/>
                </a:lnTo>
                <a:close/>
                <a:moveTo>
                  <a:pt x="18050" y="4040"/>
                </a:moveTo>
                <a:lnTo>
                  <a:pt x="14499" y="4040"/>
                </a:lnTo>
                <a:lnTo>
                  <a:pt x="14499" y="6607"/>
                </a:lnTo>
                <a:lnTo>
                  <a:pt x="18050" y="6607"/>
                </a:lnTo>
                <a:lnTo>
                  <a:pt x="18050" y="404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3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00000"/>
              </a:solidFill>
              <a:latin typeface="Calibri" pitchFamily="34" charset="0"/>
              <a:ea typeface="Arial"/>
              <a:cs typeface="Calibri" pitchFamily="34" charset="0"/>
              <a:sym typeface="Arial"/>
            </a:endParaRPr>
          </a:p>
        </p:txBody>
      </p:sp>
      <p:sp>
        <p:nvSpPr>
          <p:cNvPr id="601" name="Shape 2951"/>
          <p:cNvSpPr/>
          <p:nvPr/>
        </p:nvSpPr>
        <p:spPr>
          <a:xfrm>
            <a:off x="4478451" y="1320176"/>
            <a:ext cx="423067" cy="583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2712" y="21600"/>
                </a:lnTo>
                <a:lnTo>
                  <a:pt x="12712" y="17381"/>
                </a:lnTo>
                <a:lnTo>
                  <a:pt x="8913" y="17381"/>
                </a:lnTo>
                <a:lnTo>
                  <a:pt x="8913" y="21600"/>
                </a:lnTo>
                <a:lnTo>
                  <a:pt x="0" y="21600"/>
                </a:lnTo>
                <a:lnTo>
                  <a:pt x="0" y="1454"/>
                </a:lnTo>
                <a:lnTo>
                  <a:pt x="5363" y="1454"/>
                </a:lnTo>
                <a:lnTo>
                  <a:pt x="5363" y="0"/>
                </a:lnTo>
                <a:lnTo>
                  <a:pt x="16262" y="0"/>
                </a:lnTo>
                <a:lnTo>
                  <a:pt x="16262" y="1454"/>
                </a:lnTo>
                <a:lnTo>
                  <a:pt x="21600" y="1454"/>
                </a:lnTo>
                <a:lnTo>
                  <a:pt x="21600" y="21600"/>
                </a:lnTo>
                <a:close/>
                <a:moveTo>
                  <a:pt x="7126" y="11725"/>
                </a:moveTo>
                <a:lnTo>
                  <a:pt x="3575" y="11725"/>
                </a:lnTo>
                <a:lnTo>
                  <a:pt x="3575" y="14292"/>
                </a:lnTo>
                <a:lnTo>
                  <a:pt x="7126" y="14292"/>
                </a:lnTo>
                <a:lnTo>
                  <a:pt x="7126" y="11725"/>
                </a:lnTo>
                <a:close/>
                <a:moveTo>
                  <a:pt x="7126" y="7882"/>
                </a:moveTo>
                <a:lnTo>
                  <a:pt x="3575" y="7882"/>
                </a:lnTo>
                <a:lnTo>
                  <a:pt x="3575" y="10450"/>
                </a:lnTo>
                <a:lnTo>
                  <a:pt x="7126" y="10450"/>
                </a:lnTo>
                <a:lnTo>
                  <a:pt x="7126" y="7882"/>
                </a:lnTo>
                <a:close/>
                <a:moveTo>
                  <a:pt x="7126" y="4040"/>
                </a:moveTo>
                <a:lnTo>
                  <a:pt x="3575" y="4040"/>
                </a:lnTo>
                <a:lnTo>
                  <a:pt x="3575" y="6607"/>
                </a:lnTo>
                <a:lnTo>
                  <a:pt x="7126" y="6607"/>
                </a:lnTo>
                <a:lnTo>
                  <a:pt x="7126" y="4040"/>
                </a:lnTo>
                <a:close/>
                <a:moveTo>
                  <a:pt x="12712" y="11725"/>
                </a:moveTo>
                <a:lnTo>
                  <a:pt x="8913" y="11725"/>
                </a:lnTo>
                <a:lnTo>
                  <a:pt x="8913" y="14292"/>
                </a:lnTo>
                <a:lnTo>
                  <a:pt x="12712" y="14292"/>
                </a:lnTo>
                <a:lnTo>
                  <a:pt x="12712" y="11725"/>
                </a:lnTo>
                <a:close/>
                <a:moveTo>
                  <a:pt x="12662" y="10450"/>
                </a:moveTo>
                <a:lnTo>
                  <a:pt x="12662" y="7882"/>
                </a:lnTo>
                <a:lnTo>
                  <a:pt x="8888" y="7882"/>
                </a:lnTo>
                <a:lnTo>
                  <a:pt x="8888" y="10450"/>
                </a:lnTo>
                <a:lnTo>
                  <a:pt x="12662" y="10450"/>
                </a:lnTo>
                <a:close/>
                <a:moveTo>
                  <a:pt x="12712" y="4040"/>
                </a:moveTo>
                <a:lnTo>
                  <a:pt x="8938" y="4040"/>
                </a:lnTo>
                <a:lnTo>
                  <a:pt x="8938" y="6607"/>
                </a:lnTo>
                <a:lnTo>
                  <a:pt x="12737" y="6607"/>
                </a:lnTo>
                <a:lnTo>
                  <a:pt x="12737" y="4040"/>
                </a:lnTo>
                <a:lnTo>
                  <a:pt x="12712" y="4040"/>
                </a:lnTo>
                <a:close/>
                <a:moveTo>
                  <a:pt x="18050" y="11725"/>
                </a:moveTo>
                <a:lnTo>
                  <a:pt x="14499" y="11725"/>
                </a:lnTo>
                <a:lnTo>
                  <a:pt x="14499" y="14292"/>
                </a:lnTo>
                <a:lnTo>
                  <a:pt x="18050" y="14292"/>
                </a:lnTo>
                <a:lnTo>
                  <a:pt x="18050" y="11725"/>
                </a:lnTo>
                <a:close/>
                <a:moveTo>
                  <a:pt x="18050" y="7882"/>
                </a:moveTo>
                <a:lnTo>
                  <a:pt x="14499" y="7882"/>
                </a:lnTo>
                <a:lnTo>
                  <a:pt x="14499" y="10450"/>
                </a:lnTo>
                <a:lnTo>
                  <a:pt x="18050" y="10450"/>
                </a:lnTo>
                <a:lnTo>
                  <a:pt x="18050" y="7882"/>
                </a:lnTo>
                <a:close/>
                <a:moveTo>
                  <a:pt x="18050" y="4040"/>
                </a:moveTo>
                <a:lnTo>
                  <a:pt x="14499" y="4040"/>
                </a:lnTo>
                <a:lnTo>
                  <a:pt x="14499" y="6607"/>
                </a:lnTo>
                <a:lnTo>
                  <a:pt x="18050" y="6607"/>
                </a:lnTo>
                <a:lnTo>
                  <a:pt x="18050" y="404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3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00000"/>
              </a:solidFill>
              <a:latin typeface="Calibri" pitchFamily="34" charset="0"/>
              <a:ea typeface="Arial"/>
              <a:cs typeface="Calibri" pitchFamily="34" charset="0"/>
              <a:sym typeface="Arial"/>
            </a:endParaRPr>
          </a:p>
        </p:txBody>
      </p:sp>
      <p:sp>
        <p:nvSpPr>
          <p:cNvPr id="602" name="Shape 2951"/>
          <p:cNvSpPr/>
          <p:nvPr/>
        </p:nvSpPr>
        <p:spPr>
          <a:xfrm>
            <a:off x="4993279" y="1323151"/>
            <a:ext cx="423067" cy="583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2712" y="21600"/>
                </a:lnTo>
                <a:lnTo>
                  <a:pt x="12712" y="17381"/>
                </a:lnTo>
                <a:lnTo>
                  <a:pt x="8913" y="17381"/>
                </a:lnTo>
                <a:lnTo>
                  <a:pt x="8913" y="21600"/>
                </a:lnTo>
                <a:lnTo>
                  <a:pt x="0" y="21600"/>
                </a:lnTo>
                <a:lnTo>
                  <a:pt x="0" y="1454"/>
                </a:lnTo>
                <a:lnTo>
                  <a:pt x="5363" y="1454"/>
                </a:lnTo>
                <a:lnTo>
                  <a:pt x="5363" y="0"/>
                </a:lnTo>
                <a:lnTo>
                  <a:pt x="16262" y="0"/>
                </a:lnTo>
                <a:lnTo>
                  <a:pt x="16262" y="1454"/>
                </a:lnTo>
                <a:lnTo>
                  <a:pt x="21600" y="1454"/>
                </a:lnTo>
                <a:lnTo>
                  <a:pt x="21600" y="21600"/>
                </a:lnTo>
                <a:close/>
                <a:moveTo>
                  <a:pt x="7126" y="11725"/>
                </a:moveTo>
                <a:lnTo>
                  <a:pt x="3575" y="11725"/>
                </a:lnTo>
                <a:lnTo>
                  <a:pt x="3575" y="14292"/>
                </a:lnTo>
                <a:lnTo>
                  <a:pt x="7126" y="14292"/>
                </a:lnTo>
                <a:lnTo>
                  <a:pt x="7126" y="11725"/>
                </a:lnTo>
                <a:close/>
                <a:moveTo>
                  <a:pt x="7126" y="7882"/>
                </a:moveTo>
                <a:lnTo>
                  <a:pt x="3575" y="7882"/>
                </a:lnTo>
                <a:lnTo>
                  <a:pt x="3575" y="10450"/>
                </a:lnTo>
                <a:lnTo>
                  <a:pt x="7126" y="10450"/>
                </a:lnTo>
                <a:lnTo>
                  <a:pt x="7126" y="7882"/>
                </a:lnTo>
                <a:close/>
                <a:moveTo>
                  <a:pt x="7126" y="4040"/>
                </a:moveTo>
                <a:lnTo>
                  <a:pt x="3575" y="4040"/>
                </a:lnTo>
                <a:lnTo>
                  <a:pt x="3575" y="6607"/>
                </a:lnTo>
                <a:lnTo>
                  <a:pt x="7126" y="6607"/>
                </a:lnTo>
                <a:lnTo>
                  <a:pt x="7126" y="4040"/>
                </a:lnTo>
                <a:close/>
                <a:moveTo>
                  <a:pt x="12712" y="11725"/>
                </a:moveTo>
                <a:lnTo>
                  <a:pt x="8913" y="11725"/>
                </a:lnTo>
                <a:lnTo>
                  <a:pt x="8913" y="14292"/>
                </a:lnTo>
                <a:lnTo>
                  <a:pt x="12712" y="14292"/>
                </a:lnTo>
                <a:lnTo>
                  <a:pt x="12712" y="11725"/>
                </a:lnTo>
                <a:close/>
                <a:moveTo>
                  <a:pt x="12662" y="10450"/>
                </a:moveTo>
                <a:lnTo>
                  <a:pt x="12662" y="7882"/>
                </a:lnTo>
                <a:lnTo>
                  <a:pt x="8888" y="7882"/>
                </a:lnTo>
                <a:lnTo>
                  <a:pt x="8888" y="10450"/>
                </a:lnTo>
                <a:lnTo>
                  <a:pt x="12662" y="10450"/>
                </a:lnTo>
                <a:close/>
                <a:moveTo>
                  <a:pt x="12712" y="4040"/>
                </a:moveTo>
                <a:lnTo>
                  <a:pt x="8938" y="4040"/>
                </a:lnTo>
                <a:lnTo>
                  <a:pt x="8938" y="6607"/>
                </a:lnTo>
                <a:lnTo>
                  <a:pt x="12737" y="6607"/>
                </a:lnTo>
                <a:lnTo>
                  <a:pt x="12737" y="4040"/>
                </a:lnTo>
                <a:lnTo>
                  <a:pt x="12712" y="4040"/>
                </a:lnTo>
                <a:close/>
                <a:moveTo>
                  <a:pt x="18050" y="11725"/>
                </a:moveTo>
                <a:lnTo>
                  <a:pt x="14499" y="11725"/>
                </a:lnTo>
                <a:lnTo>
                  <a:pt x="14499" y="14292"/>
                </a:lnTo>
                <a:lnTo>
                  <a:pt x="18050" y="14292"/>
                </a:lnTo>
                <a:lnTo>
                  <a:pt x="18050" y="11725"/>
                </a:lnTo>
                <a:close/>
                <a:moveTo>
                  <a:pt x="18050" y="7882"/>
                </a:moveTo>
                <a:lnTo>
                  <a:pt x="14499" y="7882"/>
                </a:lnTo>
                <a:lnTo>
                  <a:pt x="14499" y="10450"/>
                </a:lnTo>
                <a:lnTo>
                  <a:pt x="18050" y="10450"/>
                </a:lnTo>
                <a:lnTo>
                  <a:pt x="18050" y="7882"/>
                </a:lnTo>
                <a:close/>
                <a:moveTo>
                  <a:pt x="18050" y="4040"/>
                </a:moveTo>
                <a:lnTo>
                  <a:pt x="14499" y="4040"/>
                </a:lnTo>
                <a:lnTo>
                  <a:pt x="14499" y="6607"/>
                </a:lnTo>
                <a:lnTo>
                  <a:pt x="18050" y="6607"/>
                </a:lnTo>
                <a:lnTo>
                  <a:pt x="18050" y="404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3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00000"/>
              </a:solidFill>
              <a:latin typeface="Calibri" pitchFamily="34" charset="0"/>
              <a:ea typeface="Arial"/>
              <a:cs typeface="Calibri" pitchFamily="34" charset="0"/>
              <a:sym typeface="Arial"/>
            </a:endParaRPr>
          </a:p>
        </p:txBody>
      </p:sp>
      <p:sp>
        <p:nvSpPr>
          <p:cNvPr id="603" name="Rectangle 160"/>
          <p:cNvSpPr/>
          <p:nvPr/>
        </p:nvSpPr>
        <p:spPr bwMode="auto">
          <a:xfrm>
            <a:off x="4393005" y="1921507"/>
            <a:ext cx="4446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pc="-10" dirty="0">
                <a:solidFill>
                  <a:srgbClr val="68737B"/>
                </a:solidFill>
                <a:latin typeface="Calibri" pitchFamily="34" charset="0"/>
                <a:ea typeface="Rubik" charset="0"/>
                <a:cs typeface="Calibri" pitchFamily="34" charset="0"/>
              </a:rPr>
              <a:t>Retail</a:t>
            </a:r>
            <a:endParaRPr lang="en-US" sz="900" dirty="0">
              <a:solidFill>
                <a:srgbClr val="68737B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sp>
        <p:nvSpPr>
          <p:cNvPr id="604" name="Rectangle 160"/>
          <p:cNvSpPr/>
          <p:nvPr/>
        </p:nvSpPr>
        <p:spPr bwMode="auto">
          <a:xfrm>
            <a:off x="4896347" y="1929147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68737B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Financial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68737B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Services</a:t>
            </a:r>
          </a:p>
        </p:txBody>
      </p:sp>
      <p:sp>
        <p:nvSpPr>
          <p:cNvPr id="605" name="Shape 2951"/>
          <p:cNvSpPr/>
          <p:nvPr/>
        </p:nvSpPr>
        <p:spPr>
          <a:xfrm>
            <a:off x="5560366" y="1326689"/>
            <a:ext cx="423067" cy="583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2712" y="21600"/>
                </a:lnTo>
                <a:lnTo>
                  <a:pt x="12712" y="17381"/>
                </a:lnTo>
                <a:lnTo>
                  <a:pt x="8913" y="17381"/>
                </a:lnTo>
                <a:lnTo>
                  <a:pt x="8913" y="21600"/>
                </a:lnTo>
                <a:lnTo>
                  <a:pt x="0" y="21600"/>
                </a:lnTo>
                <a:lnTo>
                  <a:pt x="0" y="1454"/>
                </a:lnTo>
                <a:lnTo>
                  <a:pt x="5363" y="1454"/>
                </a:lnTo>
                <a:lnTo>
                  <a:pt x="5363" y="0"/>
                </a:lnTo>
                <a:lnTo>
                  <a:pt x="16262" y="0"/>
                </a:lnTo>
                <a:lnTo>
                  <a:pt x="16262" y="1454"/>
                </a:lnTo>
                <a:lnTo>
                  <a:pt x="21600" y="1454"/>
                </a:lnTo>
                <a:lnTo>
                  <a:pt x="21600" y="21600"/>
                </a:lnTo>
                <a:close/>
                <a:moveTo>
                  <a:pt x="7126" y="11725"/>
                </a:moveTo>
                <a:lnTo>
                  <a:pt x="3575" y="11725"/>
                </a:lnTo>
                <a:lnTo>
                  <a:pt x="3575" y="14292"/>
                </a:lnTo>
                <a:lnTo>
                  <a:pt x="7126" y="14292"/>
                </a:lnTo>
                <a:lnTo>
                  <a:pt x="7126" y="11725"/>
                </a:lnTo>
                <a:close/>
                <a:moveTo>
                  <a:pt x="7126" y="7882"/>
                </a:moveTo>
                <a:lnTo>
                  <a:pt x="3575" y="7882"/>
                </a:lnTo>
                <a:lnTo>
                  <a:pt x="3575" y="10450"/>
                </a:lnTo>
                <a:lnTo>
                  <a:pt x="7126" y="10450"/>
                </a:lnTo>
                <a:lnTo>
                  <a:pt x="7126" y="7882"/>
                </a:lnTo>
                <a:close/>
                <a:moveTo>
                  <a:pt x="7126" y="4040"/>
                </a:moveTo>
                <a:lnTo>
                  <a:pt x="3575" y="4040"/>
                </a:lnTo>
                <a:lnTo>
                  <a:pt x="3575" y="6607"/>
                </a:lnTo>
                <a:lnTo>
                  <a:pt x="7126" y="6607"/>
                </a:lnTo>
                <a:lnTo>
                  <a:pt x="7126" y="4040"/>
                </a:lnTo>
                <a:close/>
                <a:moveTo>
                  <a:pt x="12712" y="11725"/>
                </a:moveTo>
                <a:lnTo>
                  <a:pt x="8913" y="11725"/>
                </a:lnTo>
                <a:lnTo>
                  <a:pt x="8913" y="14292"/>
                </a:lnTo>
                <a:lnTo>
                  <a:pt x="12712" y="14292"/>
                </a:lnTo>
                <a:lnTo>
                  <a:pt x="12712" y="11725"/>
                </a:lnTo>
                <a:close/>
                <a:moveTo>
                  <a:pt x="12662" y="10450"/>
                </a:moveTo>
                <a:lnTo>
                  <a:pt x="12662" y="7882"/>
                </a:lnTo>
                <a:lnTo>
                  <a:pt x="8888" y="7882"/>
                </a:lnTo>
                <a:lnTo>
                  <a:pt x="8888" y="10450"/>
                </a:lnTo>
                <a:lnTo>
                  <a:pt x="12662" y="10450"/>
                </a:lnTo>
                <a:close/>
                <a:moveTo>
                  <a:pt x="12712" y="4040"/>
                </a:moveTo>
                <a:lnTo>
                  <a:pt x="8938" y="4040"/>
                </a:lnTo>
                <a:lnTo>
                  <a:pt x="8938" y="6607"/>
                </a:lnTo>
                <a:lnTo>
                  <a:pt x="12737" y="6607"/>
                </a:lnTo>
                <a:lnTo>
                  <a:pt x="12737" y="4040"/>
                </a:lnTo>
                <a:lnTo>
                  <a:pt x="12712" y="4040"/>
                </a:lnTo>
                <a:close/>
                <a:moveTo>
                  <a:pt x="18050" y="11725"/>
                </a:moveTo>
                <a:lnTo>
                  <a:pt x="14499" y="11725"/>
                </a:lnTo>
                <a:lnTo>
                  <a:pt x="14499" y="14292"/>
                </a:lnTo>
                <a:lnTo>
                  <a:pt x="18050" y="14292"/>
                </a:lnTo>
                <a:lnTo>
                  <a:pt x="18050" y="11725"/>
                </a:lnTo>
                <a:close/>
                <a:moveTo>
                  <a:pt x="18050" y="7882"/>
                </a:moveTo>
                <a:lnTo>
                  <a:pt x="14499" y="7882"/>
                </a:lnTo>
                <a:lnTo>
                  <a:pt x="14499" y="10450"/>
                </a:lnTo>
                <a:lnTo>
                  <a:pt x="18050" y="10450"/>
                </a:lnTo>
                <a:lnTo>
                  <a:pt x="18050" y="7882"/>
                </a:lnTo>
                <a:close/>
                <a:moveTo>
                  <a:pt x="18050" y="4040"/>
                </a:moveTo>
                <a:lnTo>
                  <a:pt x="14499" y="4040"/>
                </a:lnTo>
                <a:lnTo>
                  <a:pt x="14499" y="6607"/>
                </a:lnTo>
                <a:lnTo>
                  <a:pt x="18050" y="6607"/>
                </a:lnTo>
                <a:lnTo>
                  <a:pt x="18050" y="404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ct val="93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00000"/>
              </a:solidFill>
              <a:latin typeface="Calibri" pitchFamily="34" charset="0"/>
              <a:ea typeface="Arial"/>
              <a:cs typeface="Calibri" pitchFamily="34" charset="0"/>
              <a:sym typeface="Arial"/>
            </a:endParaRPr>
          </a:p>
        </p:txBody>
      </p:sp>
      <p:sp>
        <p:nvSpPr>
          <p:cNvPr id="606" name="Rectangle 160"/>
          <p:cNvSpPr/>
          <p:nvPr/>
        </p:nvSpPr>
        <p:spPr bwMode="auto">
          <a:xfrm>
            <a:off x="5560366" y="1929147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68737B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Other</a:t>
            </a:r>
          </a:p>
        </p:txBody>
      </p:sp>
      <p:sp>
        <p:nvSpPr>
          <p:cNvPr id="607" name="object 82"/>
          <p:cNvSpPr txBox="1">
            <a:spLocks noChangeArrowheads="1"/>
          </p:cNvSpPr>
          <p:nvPr/>
        </p:nvSpPr>
        <p:spPr bwMode="auto">
          <a:xfrm>
            <a:off x="7348266" y="3888306"/>
            <a:ext cx="17950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3,000+ B2B SURVEY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68737B"/>
                </a:solidFill>
                <a:latin typeface="Calibri" panose="020F0502020204030204" pitchFamily="34" charset="0"/>
                <a:cs typeface="Calibri" pitchFamily="34" charset="0"/>
              </a:rPr>
              <a:t>RESPONSES &amp;  FINDINGS  </a:t>
            </a:r>
            <a:endParaRPr lang="en-US" sz="1400" b="1" dirty="0">
              <a:solidFill>
                <a:srgbClr val="68737B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608" name="Picture 6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3257" y="2551323"/>
            <a:ext cx="648000" cy="64800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</p:pic>
      <p:sp>
        <p:nvSpPr>
          <p:cNvPr id="610" name="object 8"/>
          <p:cNvSpPr txBox="1"/>
          <p:nvPr/>
        </p:nvSpPr>
        <p:spPr>
          <a:xfrm>
            <a:off x="3374464" y="4901070"/>
            <a:ext cx="1356530" cy="10105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510">
              <a:defRPr/>
            </a:pPr>
            <a:r>
              <a:rPr lang="en-US" sz="1400" b="1" spc="-10" dirty="0">
                <a:solidFill>
                  <a:srgbClr val="68737B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REPORTS &amp; BRIEF</a:t>
            </a:r>
            <a:endParaRPr sz="1400" b="1" dirty="0">
              <a:solidFill>
                <a:srgbClr val="68737B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  <a:p>
            <a:pPr marL="12700">
              <a:spcBef>
                <a:spcPts val="235"/>
              </a:spcBef>
              <a:defRPr/>
            </a:pPr>
            <a:r>
              <a:rPr lang="en-US" sz="3600" b="1" spc="-5" dirty="0" smtClean="0">
                <a:solidFill>
                  <a:srgbClr val="583471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350+ </a:t>
            </a:r>
            <a:r>
              <a:rPr lang="en-US" sz="1400" b="1" spc="-5" dirty="0">
                <a:solidFill>
                  <a:srgbClr val="583471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Reports &amp; Briefs </a:t>
            </a:r>
            <a:endParaRPr sz="1400" b="1" dirty="0">
              <a:solidFill>
                <a:srgbClr val="583471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</p:txBody>
      </p:sp>
      <p:grpSp>
        <p:nvGrpSpPr>
          <p:cNvPr id="163" name="40 Grupo"/>
          <p:cNvGrpSpPr/>
          <p:nvPr/>
        </p:nvGrpSpPr>
        <p:grpSpPr>
          <a:xfrm>
            <a:off x="5116008" y="4794030"/>
            <a:ext cx="791626" cy="1042141"/>
            <a:chOff x="-4729163" y="5384800"/>
            <a:chExt cx="250825" cy="330200"/>
          </a:xfrm>
          <a:solidFill>
            <a:schemeClr val="accent3"/>
          </a:solidFill>
        </p:grpSpPr>
        <p:sp>
          <p:nvSpPr>
            <p:cNvPr id="164" name="Freeform 294"/>
            <p:cNvSpPr>
              <a:spLocks noEditPoints="1"/>
            </p:cNvSpPr>
            <p:nvPr/>
          </p:nvSpPr>
          <p:spPr bwMode="auto">
            <a:xfrm>
              <a:off x="-4729163" y="5384800"/>
              <a:ext cx="250825" cy="330200"/>
            </a:xfrm>
            <a:custGeom>
              <a:avLst/>
              <a:gdLst/>
              <a:ahLst/>
              <a:cxnLst>
                <a:cxn ang="0">
                  <a:pos x="117" y="42"/>
                </a:cxn>
                <a:cxn ang="0">
                  <a:pos x="116" y="40"/>
                </a:cxn>
                <a:cxn ang="0">
                  <a:pos x="77" y="1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0" y="151"/>
                </a:cxn>
                <a:cxn ang="0">
                  <a:pos x="5" y="156"/>
                </a:cxn>
                <a:cxn ang="0">
                  <a:pos x="113" y="156"/>
                </a:cxn>
                <a:cxn ang="0">
                  <a:pos x="118" y="151"/>
                </a:cxn>
                <a:cxn ang="0">
                  <a:pos x="118" y="44"/>
                </a:cxn>
                <a:cxn ang="0">
                  <a:pos x="117" y="42"/>
                </a:cxn>
                <a:cxn ang="0">
                  <a:pos x="79" y="17"/>
                </a:cxn>
                <a:cxn ang="0">
                  <a:pos x="101" y="39"/>
                </a:cxn>
                <a:cxn ang="0">
                  <a:pos x="79" y="39"/>
                </a:cxn>
                <a:cxn ang="0">
                  <a:pos x="79" y="17"/>
                </a:cxn>
                <a:cxn ang="0">
                  <a:pos x="10" y="147"/>
                </a:cxn>
                <a:cxn ang="0">
                  <a:pos x="10" y="10"/>
                </a:cxn>
                <a:cxn ang="0">
                  <a:pos x="69" y="10"/>
                </a:cxn>
                <a:cxn ang="0">
                  <a:pos x="69" y="44"/>
                </a:cxn>
                <a:cxn ang="0">
                  <a:pos x="74" y="49"/>
                </a:cxn>
                <a:cxn ang="0">
                  <a:pos x="108" y="49"/>
                </a:cxn>
                <a:cxn ang="0">
                  <a:pos x="108" y="147"/>
                </a:cxn>
                <a:cxn ang="0">
                  <a:pos x="10" y="147"/>
                </a:cxn>
              </a:cxnLst>
              <a:rect l="0" t="0" r="r" b="b"/>
              <a:pathLst>
                <a:path w="118" h="156">
                  <a:moveTo>
                    <a:pt x="117" y="42"/>
                  </a:moveTo>
                  <a:cubicBezTo>
                    <a:pt x="117" y="41"/>
                    <a:pt x="117" y="41"/>
                    <a:pt x="116" y="4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6" y="0"/>
                    <a:pt x="76" y="0"/>
                  </a:cubicBezTo>
                  <a:cubicBezTo>
                    <a:pt x="75" y="0"/>
                    <a:pt x="74" y="0"/>
                    <a:pt x="7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4"/>
                    <a:pt x="3" y="156"/>
                    <a:pt x="5" y="156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6" y="156"/>
                    <a:pt x="118" y="154"/>
                    <a:pt x="118" y="151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3"/>
                    <a:pt x="118" y="43"/>
                    <a:pt x="117" y="42"/>
                  </a:cubicBezTo>
                  <a:close/>
                  <a:moveTo>
                    <a:pt x="79" y="17"/>
                  </a:moveTo>
                  <a:cubicBezTo>
                    <a:pt x="101" y="39"/>
                    <a:pt x="101" y="39"/>
                    <a:pt x="101" y="39"/>
                  </a:cubicBezTo>
                  <a:cubicBezTo>
                    <a:pt x="79" y="39"/>
                    <a:pt x="79" y="39"/>
                    <a:pt x="79" y="39"/>
                  </a:cubicBezTo>
                  <a:lnTo>
                    <a:pt x="79" y="17"/>
                  </a:lnTo>
                  <a:close/>
                  <a:moveTo>
                    <a:pt x="10" y="147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7"/>
                    <a:pt x="71" y="49"/>
                    <a:pt x="74" y="49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08" y="147"/>
                    <a:pt x="108" y="147"/>
                    <a:pt x="108" y="147"/>
                  </a:cubicBezTo>
                  <a:lnTo>
                    <a:pt x="10" y="1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5" name="Freeform 295"/>
            <p:cNvSpPr>
              <a:spLocks noEditPoints="1"/>
            </p:cNvSpPr>
            <p:nvPr/>
          </p:nvSpPr>
          <p:spPr bwMode="auto">
            <a:xfrm>
              <a:off x="-4686301" y="5508625"/>
              <a:ext cx="146050" cy="166688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49" y="19"/>
                </a:cxn>
                <a:cxn ang="0">
                  <a:pos x="49" y="4"/>
                </a:cxn>
                <a:cxn ang="0">
                  <a:pos x="44" y="0"/>
                </a:cxn>
                <a:cxn ang="0">
                  <a:pos x="24" y="0"/>
                </a:cxn>
                <a:cxn ang="0">
                  <a:pos x="20" y="4"/>
                </a:cxn>
                <a:cxn ang="0">
                  <a:pos x="20" y="34"/>
                </a:cxn>
                <a:cxn ang="0">
                  <a:pos x="5" y="34"/>
                </a:cxn>
                <a:cxn ang="0">
                  <a:pos x="0" y="39"/>
                </a:cxn>
                <a:cxn ang="0">
                  <a:pos x="0" y="73"/>
                </a:cxn>
                <a:cxn ang="0">
                  <a:pos x="5" y="78"/>
                </a:cxn>
                <a:cxn ang="0">
                  <a:pos x="64" y="78"/>
                </a:cxn>
                <a:cxn ang="0">
                  <a:pos x="69" y="73"/>
                </a:cxn>
                <a:cxn ang="0">
                  <a:pos x="69" y="24"/>
                </a:cxn>
                <a:cxn ang="0">
                  <a:pos x="64" y="19"/>
                </a:cxn>
                <a:cxn ang="0">
                  <a:pos x="59" y="29"/>
                </a:cxn>
                <a:cxn ang="0">
                  <a:pos x="59" y="68"/>
                </a:cxn>
                <a:cxn ang="0">
                  <a:pos x="49" y="68"/>
                </a:cxn>
                <a:cxn ang="0">
                  <a:pos x="49" y="29"/>
                </a:cxn>
                <a:cxn ang="0">
                  <a:pos x="59" y="29"/>
                </a:cxn>
                <a:cxn ang="0">
                  <a:pos x="29" y="9"/>
                </a:cxn>
                <a:cxn ang="0">
                  <a:pos x="39" y="9"/>
                </a:cxn>
                <a:cxn ang="0">
                  <a:pos x="39" y="68"/>
                </a:cxn>
                <a:cxn ang="0">
                  <a:pos x="29" y="68"/>
                </a:cxn>
                <a:cxn ang="0">
                  <a:pos x="29" y="39"/>
                </a:cxn>
                <a:cxn ang="0">
                  <a:pos x="29" y="9"/>
                </a:cxn>
                <a:cxn ang="0">
                  <a:pos x="20" y="44"/>
                </a:cxn>
                <a:cxn ang="0">
                  <a:pos x="20" y="68"/>
                </a:cxn>
                <a:cxn ang="0">
                  <a:pos x="10" y="68"/>
                </a:cxn>
                <a:cxn ang="0">
                  <a:pos x="10" y="44"/>
                </a:cxn>
                <a:cxn ang="0">
                  <a:pos x="20" y="44"/>
                </a:cxn>
              </a:cxnLst>
              <a:rect l="0" t="0" r="r" b="b"/>
              <a:pathLst>
                <a:path w="69" h="78">
                  <a:moveTo>
                    <a:pt x="64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2"/>
                    <a:pt x="47" y="0"/>
                    <a:pt x="4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6"/>
                    <a:pt x="0" y="3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6"/>
                    <a:pt x="2" y="78"/>
                    <a:pt x="5" y="78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6" y="78"/>
                    <a:pt x="69" y="76"/>
                    <a:pt x="69" y="73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1"/>
                    <a:pt x="66" y="19"/>
                    <a:pt x="64" y="19"/>
                  </a:cubicBezTo>
                  <a:close/>
                  <a:moveTo>
                    <a:pt x="59" y="29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49" y="68"/>
                    <a:pt x="49" y="68"/>
                    <a:pt x="49" y="68"/>
                  </a:cubicBezTo>
                  <a:cubicBezTo>
                    <a:pt x="49" y="29"/>
                    <a:pt x="49" y="29"/>
                    <a:pt x="49" y="29"/>
                  </a:cubicBezTo>
                  <a:lnTo>
                    <a:pt x="59" y="29"/>
                  </a:lnTo>
                  <a:close/>
                  <a:moveTo>
                    <a:pt x="29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39"/>
                    <a:pt x="29" y="39"/>
                    <a:pt x="29" y="39"/>
                  </a:cubicBezTo>
                  <a:lnTo>
                    <a:pt x="29" y="9"/>
                  </a:lnTo>
                  <a:close/>
                  <a:moveTo>
                    <a:pt x="20" y="44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20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599627" y="3125143"/>
            <a:ext cx="13936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Artificial Intelligence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3378984" y="3473229"/>
            <a:ext cx="1753573" cy="27780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604147" y="3496716"/>
            <a:ext cx="1577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Connected Devices &amp; IoT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3388095" y="3882768"/>
            <a:ext cx="1340191" cy="27780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613258" y="3906255"/>
            <a:ext cx="13936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Digital Businesses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3388095" y="4276106"/>
            <a:ext cx="1379484" cy="27780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3613257" y="4300856"/>
            <a:ext cx="1237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Robotics &amp; Drones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4904627" y="4253683"/>
            <a:ext cx="1161890" cy="27780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5129789" y="4278433"/>
            <a:ext cx="9367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Security Tech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4837679" y="3882768"/>
            <a:ext cx="1257301" cy="27780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5072806" y="3906255"/>
            <a:ext cx="106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Payments Tech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5250151" y="3473229"/>
            <a:ext cx="828288" cy="27780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5467362" y="3496716"/>
            <a:ext cx="6031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Other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5123300" y="3095144"/>
            <a:ext cx="967584" cy="27780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5348460" y="3119894"/>
            <a:ext cx="8139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Blockchain</a:t>
            </a:r>
          </a:p>
        </p:txBody>
      </p:sp>
      <p:grpSp>
        <p:nvGrpSpPr>
          <p:cNvPr id="186" name="Group 185"/>
          <p:cNvGrpSpPr/>
          <p:nvPr/>
        </p:nvGrpSpPr>
        <p:grpSpPr>
          <a:xfrm>
            <a:off x="5187263" y="3119894"/>
            <a:ext cx="189346" cy="219615"/>
            <a:chOff x="1736725" y="2085975"/>
            <a:chExt cx="933450" cy="1082675"/>
          </a:xfrm>
          <a:solidFill>
            <a:schemeClr val="bg1"/>
          </a:solidFill>
        </p:grpSpPr>
        <p:sp>
          <p:nvSpPr>
            <p:cNvPr id="187" name="Freeform 10"/>
            <p:cNvSpPr>
              <a:spLocks noEditPoints="1"/>
            </p:cNvSpPr>
            <p:nvPr/>
          </p:nvSpPr>
          <p:spPr bwMode="auto">
            <a:xfrm>
              <a:off x="2003425" y="2085975"/>
              <a:ext cx="400050" cy="457200"/>
            </a:xfrm>
            <a:custGeom>
              <a:avLst/>
              <a:gdLst>
                <a:gd name="T0" fmla="*/ 252 w 252"/>
                <a:gd name="T1" fmla="*/ 74 h 288"/>
                <a:gd name="T2" fmla="*/ 250 w 252"/>
                <a:gd name="T3" fmla="*/ 72 h 288"/>
                <a:gd name="T4" fmla="*/ 250 w 252"/>
                <a:gd name="T5" fmla="*/ 72 h 288"/>
                <a:gd name="T6" fmla="*/ 248 w 252"/>
                <a:gd name="T7" fmla="*/ 70 h 288"/>
                <a:gd name="T8" fmla="*/ 248 w 252"/>
                <a:gd name="T9" fmla="*/ 70 h 288"/>
                <a:gd name="T10" fmla="*/ 132 w 252"/>
                <a:gd name="T11" fmla="*/ 2 h 288"/>
                <a:gd name="T12" fmla="*/ 126 w 252"/>
                <a:gd name="T13" fmla="*/ 0 h 288"/>
                <a:gd name="T14" fmla="*/ 6 w 252"/>
                <a:gd name="T15" fmla="*/ 68 h 288"/>
                <a:gd name="T16" fmla="*/ 4 w 252"/>
                <a:gd name="T17" fmla="*/ 68 h 288"/>
                <a:gd name="T18" fmla="*/ 4 w 252"/>
                <a:gd name="T19" fmla="*/ 70 h 288"/>
                <a:gd name="T20" fmla="*/ 2 w 252"/>
                <a:gd name="T21" fmla="*/ 70 h 288"/>
                <a:gd name="T22" fmla="*/ 2 w 252"/>
                <a:gd name="T23" fmla="*/ 72 h 288"/>
                <a:gd name="T24" fmla="*/ 0 w 252"/>
                <a:gd name="T25" fmla="*/ 74 h 288"/>
                <a:gd name="T26" fmla="*/ 0 w 252"/>
                <a:gd name="T27" fmla="*/ 74 h 288"/>
                <a:gd name="T28" fmla="*/ 0 w 252"/>
                <a:gd name="T29" fmla="*/ 78 h 288"/>
                <a:gd name="T30" fmla="*/ 0 w 252"/>
                <a:gd name="T31" fmla="*/ 210 h 288"/>
                <a:gd name="T32" fmla="*/ 6 w 252"/>
                <a:gd name="T33" fmla="*/ 220 h 288"/>
                <a:gd name="T34" fmla="*/ 120 w 252"/>
                <a:gd name="T35" fmla="*/ 286 h 288"/>
                <a:gd name="T36" fmla="*/ 122 w 252"/>
                <a:gd name="T37" fmla="*/ 288 h 288"/>
                <a:gd name="T38" fmla="*/ 126 w 252"/>
                <a:gd name="T39" fmla="*/ 288 h 288"/>
                <a:gd name="T40" fmla="*/ 130 w 252"/>
                <a:gd name="T41" fmla="*/ 288 h 288"/>
                <a:gd name="T42" fmla="*/ 246 w 252"/>
                <a:gd name="T43" fmla="*/ 220 h 288"/>
                <a:gd name="T44" fmla="*/ 250 w 252"/>
                <a:gd name="T45" fmla="*/ 216 h 288"/>
                <a:gd name="T46" fmla="*/ 252 w 252"/>
                <a:gd name="T47" fmla="*/ 78 h 288"/>
                <a:gd name="T48" fmla="*/ 252 w 252"/>
                <a:gd name="T49" fmla="*/ 74 h 288"/>
                <a:gd name="T50" fmla="*/ 252 w 252"/>
                <a:gd name="T51" fmla="*/ 74 h 288"/>
                <a:gd name="T52" fmla="*/ 126 w 252"/>
                <a:gd name="T53" fmla="*/ 26 h 288"/>
                <a:gd name="T54" fmla="*/ 126 w 252"/>
                <a:gd name="T55" fmla="*/ 130 h 288"/>
                <a:gd name="T56" fmla="*/ 126 w 252"/>
                <a:gd name="T57" fmla="*/ 26 h 288"/>
                <a:gd name="T58" fmla="*/ 114 w 252"/>
                <a:gd name="T59" fmla="*/ 150 h 288"/>
                <a:gd name="T60" fmla="*/ 24 w 252"/>
                <a:gd name="T61" fmla="*/ 202 h 288"/>
                <a:gd name="T62" fmla="*/ 138 w 252"/>
                <a:gd name="T63" fmla="*/ 254 h 288"/>
                <a:gd name="T64" fmla="*/ 228 w 252"/>
                <a:gd name="T65" fmla="*/ 98 h 288"/>
                <a:gd name="T66" fmla="*/ 138 w 252"/>
                <a:gd name="T67" fmla="*/ 25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2" h="288">
                  <a:moveTo>
                    <a:pt x="252" y="74"/>
                  </a:moveTo>
                  <a:lnTo>
                    <a:pt x="252" y="74"/>
                  </a:lnTo>
                  <a:lnTo>
                    <a:pt x="250" y="72"/>
                  </a:lnTo>
                  <a:lnTo>
                    <a:pt x="250" y="72"/>
                  </a:lnTo>
                  <a:lnTo>
                    <a:pt x="250" y="72"/>
                  </a:lnTo>
                  <a:lnTo>
                    <a:pt x="250" y="72"/>
                  </a:lnTo>
                  <a:lnTo>
                    <a:pt x="248" y="70"/>
                  </a:lnTo>
                  <a:lnTo>
                    <a:pt x="248" y="70"/>
                  </a:lnTo>
                  <a:lnTo>
                    <a:pt x="248" y="70"/>
                  </a:lnTo>
                  <a:lnTo>
                    <a:pt x="248" y="70"/>
                  </a:lnTo>
                  <a:lnTo>
                    <a:pt x="246" y="68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26" y="0"/>
                  </a:lnTo>
                  <a:lnTo>
                    <a:pt x="120" y="2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2" y="216"/>
                  </a:lnTo>
                  <a:lnTo>
                    <a:pt x="6" y="220"/>
                  </a:lnTo>
                  <a:lnTo>
                    <a:pt x="120" y="286"/>
                  </a:lnTo>
                  <a:lnTo>
                    <a:pt x="120" y="286"/>
                  </a:lnTo>
                  <a:lnTo>
                    <a:pt x="122" y="288"/>
                  </a:lnTo>
                  <a:lnTo>
                    <a:pt x="122" y="288"/>
                  </a:lnTo>
                  <a:lnTo>
                    <a:pt x="126" y="288"/>
                  </a:lnTo>
                  <a:lnTo>
                    <a:pt x="126" y="288"/>
                  </a:lnTo>
                  <a:lnTo>
                    <a:pt x="130" y="288"/>
                  </a:lnTo>
                  <a:lnTo>
                    <a:pt x="130" y="288"/>
                  </a:lnTo>
                  <a:lnTo>
                    <a:pt x="132" y="286"/>
                  </a:lnTo>
                  <a:lnTo>
                    <a:pt x="246" y="220"/>
                  </a:lnTo>
                  <a:lnTo>
                    <a:pt x="246" y="220"/>
                  </a:lnTo>
                  <a:lnTo>
                    <a:pt x="250" y="216"/>
                  </a:lnTo>
                  <a:lnTo>
                    <a:pt x="252" y="210"/>
                  </a:lnTo>
                  <a:lnTo>
                    <a:pt x="252" y="78"/>
                  </a:lnTo>
                  <a:lnTo>
                    <a:pt x="252" y="78"/>
                  </a:lnTo>
                  <a:lnTo>
                    <a:pt x="252" y="74"/>
                  </a:lnTo>
                  <a:lnTo>
                    <a:pt x="252" y="74"/>
                  </a:lnTo>
                  <a:lnTo>
                    <a:pt x="252" y="74"/>
                  </a:lnTo>
                  <a:lnTo>
                    <a:pt x="252" y="74"/>
                  </a:lnTo>
                  <a:close/>
                  <a:moveTo>
                    <a:pt x="126" y="26"/>
                  </a:moveTo>
                  <a:lnTo>
                    <a:pt x="216" y="78"/>
                  </a:lnTo>
                  <a:lnTo>
                    <a:pt x="126" y="130"/>
                  </a:lnTo>
                  <a:lnTo>
                    <a:pt x="36" y="78"/>
                  </a:lnTo>
                  <a:lnTo>
                    <a:pt x="126" y="26"/>
                  </a:lnTo>
                  <a:close/>
                  <a:moveTo>
                    <a:pt x="24" y="98"/>
                  </a:moveTo>
                  <a:lnTo>
                    <a:pt x="114" y="150"/>
                  </a:lnTo>
                  <a:lnTo>
                    <a:pt x="114" y="254"/>
                  </a:lnTo>
                  <a:lnTo>
                    <a:pt x="24" y="202"/>
                  </a:lnTo>
                  <a:lnTo>
                    <a:pt x="24" y="98"/>
                  </a:lnTo>
                  <a:close/>
                  <a:moveTo>
                    <a:pt x="138" y="254"/>
                  </a:moveTo>
                  <a:lnTo>
                    <a:pt x="138" y="150"/>
                  </a:lnTo>
                  <a:lnTo>
                    <a:pt x="228" y="98"/>
                  </a:lnTo>
                  <a:lnTo>
                    <a:pt x="228" y="202"/>
                  </a:lnTo>
                  <a:lnTo>
                    <a:pt x="138" y="2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8" name="Freeform 11"/>
            <p:cNvSpPr>
              <a:spLocks noEditPoints="1"/>
            </p:cNvSpPr>
            <p:nvPr/>
          </p:nvSpPr>
          <p:spPr bwMode="auto">
            <a:xfrm>
              <a:off x="2003425" y="2508250"/>
              <a:ext cx="400050" cy="352425"/>
            </a:xfrm>
            <a:custGeom>
              <a:avLst/>
              <a:gdLst>
                <a:gd name="T0" fmla="*/ 246 w 252"/>
                <a:gd name="T1" fmla="*/ 2 h 222"/>
                <a:gd name="T2" fmla="*/ 246 w 252"/>
                <a:gd name="T3" fmla="*/ 2 h 222"/>
                <a:gd name="T4" fmla="*/ 240 w 252"/>
                <a:gd name="T5" fmla="*/ 0 h 222"/>
                <a:gd name="T6" fmla="*/ 234 w 252"/>
                <a:gd name="T7" fmla="*/ 2 h 222"/>
                <a:gd name="T8" fmla="*/ 126 w 252"/>
                <a:gd name="T9" fmla="*/ 64 h 222"/>
                <a:gd name="T10" fmla="*/ 18 w 252"/>
                <a:gd name="T11" fmla="*/ 2 h 222"/>
                <a:gd name="T12" fmla="*/ 18 w 252"/>
                <a:gd name="T13" fmla="*/ 2 h 222"/>
                <a:gd name="T14" fmla="*/ 12 w 252"/>
                <a:gd name="T15" fmla="*/ 0 h 222"/>
                <a:gd name="T16" fmla="*/ 6 w 252"/>
                <a:gd name="T17" fmla="*/ 2 h 222"/>
                <a:gd name="T18" fmla="*/ 6 w 252"/>
                <a:gd name="T19" fmla="*/ 2 h 222"/>
                <a:gd name="T20" fmla="*/ 2 w 252"/>
                <a:gd name="T21" fmla="*/ 6 h 222"/>
                <a:gd name="T22" fmla="*/ 0 w 252"/>
                <a:gd name="T23" fmla="*/ 12 h 222"/>
                <a:gd name="T24" fmla="*/ 0 w 252"/>
                <a:gd name="T25" fmla="*/ 144 h 222"/>
                <a:gd name="T26" fmla="*/ 0 w 252"/>
                <a:gd name="T27" fmla="*/ 144 h 222"/>
                <a:gd name="T28" fmla="*/ 2 w 252"/>
                <a:gd name="T29" fmla="*/ 150 h 222"/>
                <a:gd name="T30" fmla="*/ 6 w 252"/>
                <a:gd name="T31" fmla="*/ 154 h 222"/>
                <a:gd name="T32" fmla="*/ 120 w 252"/>
                <a:gd name="T33" fmla="*/ 220 h 222"/>
                <a:gd name="T34" fmla="*/ 120 w 252"/>
                <a:gd name="T35" fmla="*/ 220 h 222"/>
                <a:gd name="T36" fmla="*/ 120 w 252"/>
                <a:gd name="T37" fmla="*/ 220 h 222"/>
                <a:gd name="T38" fmla="*/ 120 w 252"/>
                <a:gd name="T39" fmla="*/ 220 h 222"/>
                <a:gd name="T40" fmla="*/ 126 w 252"/>
                <a:gd name="T41" fmla="*/ 222 h 222"/>
                <a:gd name="T42" fmla="*/ 126 w 252"/>
                <a:gd name="T43" fmla="*/ 222 h 222"/>
                <a:gd name="T44" fmla="*/ 132 w 252"/>
                <a:gd name="T45" fmla="*/ 220 h 222"/>
                <a:gd name="T46" fmla="*/ 132 w 252"/>
                <a:gd name="T47" fmla="*/ 220 h 222"/>
                <a:gd name="T48" fmla="*/ 132 w 252"/>
                <a:gd name="T49" fmla="*/ 220 h 222"/>
                <a:gd name="T50" fmla="*/ 132 w 252"/>
                <a:gd name="T51" fmla="*/ 220 h 222"/>
                <a:gd name="T52" fmla="*/ 132 w 252"/>
                <a:gd name="T53" fmla="*/ 220 h 222"/>
                <a:gd name="T54" fmla="*/ 246 w 252"/>
                <a:gd name="T55" fmla="*/ 154 h 222"/>
                <a:gd name="T56" fmla="*/ 246 w 252"/>
                <a:gd name="T57" fmla="*/ 154 h 222"/>
                <a:gd name="T58" fmla="*/ 250 w 252"/>
                <a:gd name="T59" fmla="*/ 150 h 222"/>
                <a:gd name="T60" fmla="*/ 252 w 252"/>
                <a:gd name="T61" fmla="*/ 144 h 222"/>
                <a:gd name="T62" fmla="*/ 252 w 252"/>
                <a:gd name="T63" fmla="*/ 12 h 222"/>
                <a:gd name="T64" fmla="*/ 252 w 252"/>
                <a:gd name="T65" fmla="*/ 12 h 222"/>
                <a:gd name="T66" fmla="*/ 250 w 252"/>
                <a:gd name="T67" fmla="*/ 6 h 222"/>
                <a:gd name="T68" fmla="*/ 246 w 252"/>
                <a:gd name="T69" fmla="*/ 2 h 222"/>
                <a:gd name="T70" fmla="*/ 246 w 252"/>
                <a:gd name="T71" fmla="*/ 2 h 222"/>
                <a:gd name="T72" fmla="*/ 24 w 252"/>
                <a:gd name="T73" fmla="*/ 32 h 222"/>
                <a:gd name="T74" fmla="*/ 52 w 252"/>
                <a:gd name="T75" fmla="*/ 48 h 222"/>
                <a:gd name="T76" fmla="*/ 114 w 252"/>
                <a:gd name="T77" fmla="*/ 84 h 222"/>
                <a:gd name="T78" fmla="*/ 114 w 252"/>
                <a:gd name="T79" fmla="*/ 190 h 222"/>
                <a:gd name="T80" fmla="*/ 24 w 252"/>
                <a:gd name="T81" fmla="*/ 136 h 222"/>
                <a:gd name="T82" fmla="*/ 24 w 252"/>
                <a:gd name="T83" fmla="*/ 32 h 222"/>
                <a:gd name="T84" fmla="*/ 138 w 252"/>
                <a:gd name="T85" fmla="*/ 190 h 222"/>
                <a:gd name="T86" fmla="*/ 138 w 252"/>
                <a:gd name="T87" fmla="*/ 84 h 222"/>
                <a:gd name="T88" fmla="*/ 228 w 252"/>
                <a:gd name="T89" fmla="*/ 32 h 222"/>
                <a:gd name="T90" fmla="*/ 228 w 252"/>
                <a:gd name="T91" fmla="*/ 136 h 222"/>
                <a:gd name="T92" fmla="*/ 138 w 252"/>
                <a:gd name="T93" fmla="*/ 19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2" h="222">
                  <a:moveTo>
                    <a:pt x="246" y="2"/>
                  </a:moveTo>
                  <a:lnTo>
                    <a:pt x="246" y="2"/>
                  </a:lnTo>
                  <a:lnTo>
                    <a:pt x="240" y="0"/>
                  </a:lnTo>
                  <a:lnTo>
                    <a:pt x="234" y="2"/>
                  </a:lnTo>
                  <a:lnTo>
                    <a:pt x="126" y="6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50"/>
                  </a:lnTo>
                  <a:lnTo>
                    <a:pt x="6" y="154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32" y="220"/>
                  </a:lnTo>
                  <a:lnTo>
                    <a:pt x="132" y="220"/>
                  </a:lnTo>
                  <a:lnTo>
                    <a:pt x="132" y="220"/>
                  </a:lnTo>
                  <a:lnTo>
                    <a:pt x="132" y="220"/>
                  </a:lnTo>
                  <a:lnTo>
                    <a:pt x="132" y="220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50" y="150"/>
                  </a:lnTo>
                  <a:lnTo>
                    <a:pt x="252" y="144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0" y="6"/>
                  </a:lnTo>
                  <a:lnTo>
                    <a:pt x="246" y="2"/>
                  </a:lnTo>
                  <a:lnTo>
                    <a:pt x="246" y="2"/>
                  </a:lnTo>
                  <a:close/>
                  <a:moveTo>
                    <a:pt x="24" y="32"/>
                  </a:moveTo>
                  <a:lnTo>
                    <a:pt x="52" y="48"/>
                  </a:lnTo>
                  <a:lnTo>
                    <a:pt x="114" y="84"/>
                  </a:lnTo>
                  <a:lnTo>
                    <a:pt x="114" y="190"/>
                  </a:lnTo>
                  <a:lnTo>
                    <a:pt x="24" y="136"/>
                  </a:lnTo>
                  <a:lnTo>
                    <a:pt x="24" y="32"/>
                  </a:lnTo>
                  <a:close/>
                  <a:moveTo>
                    <a:pt x="138" y="190"/>
                  </a:moveTo>
                  <a:lnTo>
                    <a:pt x="138" y="84"/>
                  </a:lnTo>
                  <a:lnTo>
                    <a:pt x="228" y="32"/>
                  </a:lnTo>
                  <a:lnTo>
                    <a:pt x="228" y="136"/>
                  </a:lnTo>
                  <a:lnTo>
                    <a:pt x="138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9" name="Freeform 12"/>
            <p:cNvSpPr>
              <a:spLocks noEditPoints="1"/>
            </p:cNvSpPr>
            <p:nvPr/>
          </p:nvSpPr>
          <p:spPr bwMode="auto">
            <a:xfrm>
              <a:off x="2003425" y="2816225"/>
              <a:ext cx="400050" cy="352425"/>
            </a:xfrm>
            <a:custGeom>
              <a:avLst/>
              <a:gdLst>
                <a:gd name="T0" fmla="*/ 246 w 252"/>
                <a:gd name="T1" fmla="*/ 2 h 222"/>
                <a:gd name="T2" fmla="*/ 246 w 252"/>
                <a:gd name="T3" fmla="*/ 2 h 222"/>
                <a:gd name="T4" fmla="*/ 240 w 252"/>
                <a:gd name="T5" fmla="*/ 0 h 222"/>
                <a:gd name="T6" fmla="*/ 234 w 252"/>
                <a:gd name="T7" fmla="*/ 2 h 222"/>
                <a:gd name="T8" fmla="*/ 126 w 252"/>
                <a:gd name="T9" fmla="*/ 64 h 222"/>
                <a:gd name="T10" fmla="*/ 18 w 252"/>
                <a:gd name="T11" fmla="*/ 2 h 222"/>
                <a:gd name="T12" fmla="*/ 18 w 252"/>
                <a:gd name="T13" fmla="*/ 2 h 222"/>
                <a:gd name="T14" fmla="*/ 12 w 252"/>
                <a:gd name="T15" fmla="*/ 0 h 222"/>
                <a:gd name="T16" fmla="*/ 6 w 252"/>
                <a:gd name="T17" fmla="*/ 2 h 222"/>
                <a:gd name="T18" fmla="*/ 6 w 252"/>
                <a:gd name="T19" fmla="*/ 2 h 222"/>
                <a:gd name="T20" fmla="*/ 2 w 252"/>
                <a:gd name="T21" fmla="*/ 6 h 222"/>
                <a:gd name="T22" fmla="*/ 0 w 252"/>
                <a:gd name="T23" fmla="*/ 12 h 222"/>
                <a:gd name="T24" fmla="*/ 0 w 252"/>
                <a:gd name="T25" fmla="*/ 144 h 222"/>
                <a:gd name="T26" fmla="*/ 0 w 252"/>
                <a:gd name="T27" fmla="*/ 144 h 222"/>
                <a:gd name="T28" fmla="*/ 2 w 252"/>
                <a:gd name="T29" fmla="*/ 150 h 222"/>
                <a:gd name="T30" fmla="*/ 6 w 252"/>
                <a:gd name="T31" fmla="*/ 156 h 222"/>
                <a:gd name="T32" fmla="*/ 120 w 252"/>
                <a:gd name="T33" fmla="*/ 222 h 222"/>
                <a:gd name="T34" fmla="*/ 120 w 252"/>
                <a:gd name="T35" fmla="*/ 222 h 222"/>
                <a:gd name="T36" fmla="*/ 120 w 252"/>
                <a:gd name="T37" fmla="*/ 222 h 222"/>
                <a:gd name="T38" fmla="*/ 120 w 252"/>
                <a:gd name="T39" fmla="*/ 222 h 222"/>
                <a:gd name="T40" fmla="*/ 126 w 252"/>
                <a:gd name="T41" fmla="*/ 222 h 222"/>
                <a:gd name="T42" fmla="*/ 126 w 252"/>
                <a:gd name="T43" fmla="*/ 222 h 222"/>
                <a:gd name="T44" fmla="*/ 132 w 252"/>
                <a:gd name="T45" fmla="*/ 222 h 222"/>
                <a:gd name="T46" fmla="*/ 132 w 252"/>
                <a:gd name="T47" fmla="*/ 222 h 222"/>
                <a:gd name="T48" fmla="*/ 132 w 252"/>
                <a:gd name="T49" fmla="*/ 222 h 222"/>
                <a:gd name="T50" fmla="*/ 132 w 252"/>
                <a:gd name="T51" fmla="*/ 222 h 222"/>
                <a:gd name="T52" fmla="*/ 132 w 252"/>
                <a:gd name="T53" fmla="*/ 222 h 222"/>
                <a:gd name="T54" fmla="*/ 246 w 252"/>
                <a:gd name="T55" fmla="*/ 156 h 222"/>
                <a:gd name="T56" fmla="*/ 246 w 252"/>
                <a:gd name="T57" fmla="*/ 156 h 222"/>
                <a:gd name="T58" fmla="*/ 250 w 252"/>
                <a:gd name="T59" fmla="*/ 150 h 222"/>
                <a:gd name="T60" fmla="*/ 252 w 252"/>
                <a:gd name="T61" fmla="*/ 144 h 222"/>
                <a:gd name="T62" fmla="*/ 252 w 252"/>
                <a:gd name="T63" fmla="*/ 12 h 222"/>
                <a:gd name="T64" fmla="*/ 252 w 252"/>
                <a:gd name="T65" fmla="*/ 12 h 222"/>
                <a:gd name="T66" fmla="*/ 250 w 252"/>
                <a:gd name="T67" fmla="*/ 6 h 222"/>
                <a:gd name="T68" fmla="*/ 246 w 252"/>
                <a:gd name="T69" fmla="*/ 2 h 222"/>
                <a:gd name="T70" fmla="*/ 246 w 252"/>
                <a:gd name="T71" fmla="*/ 2 h 222"/>
                <a:gd name="T72" fmla="*/ 24 w 252"/>
                <a:gd name="T73" fmla="*/ 34 h 222"/>
                <a:gd name="T74" fmla="*/ 114 w 252"/>
                <a:gd name="T75" fmla="*/ 86 h 222"/>
                <a:gd name="T76" fmla="*/ 114 w 252"/>
                <a:gd name="T77" fmla="*/ 190 h 222"/>
                <a:gd name="T78" fmla="*/ 24 w 252"/>
                <a:gd name="T79" fmla="*/ 138 h 222"/>
                <a:gd name="T80" fmla="*/ 24 w 252"/>
                <a:gd name="T81" fmla="*/ 34 h 222"/>
                <a:gd name="T82" fmla="*/ 138 w 252"/>
                <a:gd name="T83" fmla="*/ 190 h 222"/>
                <a:gd name="T84" fmla="*/ 138 w 252"/>
                <a:gd name="T85" fmla="*/ 86 h 222"/>
                <a:gd name="T86" fmla="*/ 220 w 252"/>
                <a:gd name="T87" fmla="*/ 38 h 222"/>
                <a:gd name="T88" fmla="*/ 228 w 252"/>
                <a:gd name="T89" fmla="*/ 34 h 222"/>
                <a:gd name="T90" fmla="*/ 228 w 252"/>
                <a:gd name="T91" fmla="*/ 138 h 222"/>
                <a:gd name="T92" fmla="*/ 138 w 252"/>
                <a:gd name="T93" fmla="*/ 19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2" h="222">
                  <a:moveTo>
                    <a:pt x="246" y="2"/>
                  </a:moveTo>
                  <a:lnTo>
                    <a:pt x="246" y="2"/>
                  </a:lnTo>
                  <a:lnTo>
                    <a:pt x="240" y="0"/>
                  </a:lnTo>
                  <a:lnTo>
                    <a:pt x="234" y="2"/>
                  </a:lnTo>
                  <a:lnTo>
                    <a:pt x="126" y="6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50"/>
                  </a:lnTo>
                  <a:lnTo>
                    <a:pt x="6" y="156"/>
                  </a:lnTo>
                  <a:lnTo>
                    <a:pt x="120" y="222"/>
                  </a:lnTo>
                  <a:lnTo>
                    <a:pt x="120" y="222"/>
                  </a:lnTo>
                  <a:lnTo>
                    <a:pt x="120" y="222"/>
                  </a:lnTo>
                  <a:lnTo>
                    <a:pt x="120" y="222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246" y="156"/>
                  </a:lnTo>
                  <a:lnTo>
                    <a:pt x="246" y="156"/>
                  </a:lnTo>
                  <a:lnTo>
                    <a:pt x="250" y="150"/>
                  </a:lnTo>
                  <a:lnTo>
                    <a:pt x="252" y="144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0" y="6"/>
                  </a:lnTo>
                  <a:lnTo>
                    <a:pt x="246" y="2"/>
                  </a:lnTo>
                  <a:lnTo>
                    <a:pt x="246" y="2"/>
                  </a:lnTo>
                  <a:close/>
                  <a:moveTo>
                    <a:pt x="24" y="34"/>
                  </a:moveTo>
                  <a:lnTo>
                    <a:pt x="114" y="86"/>
                  </a:lnTo>
                  <a:lnTo>
                    <a:pt x="114" y="190"/>
                  </a:lnTo>
                  <a:lnTo>
                    <a:pt x="24" y="138"/>
                  </a:lnTo>
                  <a:lnTo>
                    <a:pt x="24" y="34"/>
                  </a:lnTo>
                  <a:close/>
                  <a:moveTo>
                    <a:pt x="138" y="190"/>
                  </a:moveTo>
                  <a:lnTo>
                    <a:pt x="138" y="86"/>
                  </a:lnTo>
                  <a:lnTo>
                    <a:pt x="220" y="38"/>
                  </a:lnTo>
                  <a:lnTo>
                    <a:pt x="228" y="34"/>
                  </a:lnTo>
                  <a:lnTo>
                    <a:pt x="228" y="138"/>
                  </a:lnTo>
                  <a:lnTo>
                    <a:pt x="138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0" name="Freeform 13"/>
            <p:cNvSpPr>
              <a:spLocks/>
            </p:cNvSpPr>
            <p:nvPr/>
          </p:nvSpPr>
          <p:spPr bwMode="auto">
            <a:xfrm>
              <a:off x="2416175" y="2320925"/>
              <a:ext cx="174625" cy="609600"/>
            </a:xfrm>
            <a:custGeom>
              <a:avLst/>
              <a:gdLst>
                <a:gd name="T0" fmla="*/ 0 w 110"/>
                <a:gd name="T1" fmla="*/ 364 h 384"/>
                <a:gd name="T2" fmla="*/ 16 w 110"/>
                <a:gd name="T3" fmla="*/ 384 h 384"/>
                <a:gd name="T4" fmla="*/ 16 w 110"/>
                <a:gd name="T5" fmla="*/ 384 h 384"/>
                <a:gd name="T6" fmla="*/ 36 w 110"/>
                <a:gd name="T7" fmla="*/ 366 h 384"/>
                <a:gd name="T8" fmla="*/ 56 w 110"/>
                <a:gd name="T9" fmla="*/ 344 h 384"/>
                <a:gd name="T10" fmla="*/ 72 w 110"/>
                <a:gd name="T11" fmla="*/ 322 h 384"/>
                <a:gd name="T12" fmla="*/ 84 w 110"/>
                <a:gd name="T13" fmla="*/ 298 h 384"/>
                <a:gd name="T14" fmla="*/ 96 w 110"/>
                <a:gd name="T15" fmla="*/ 274 h 384"/>
                <a:gd name="T16" fmla="*/ 104 w 110"/>
                <a:gd name="T17" fmla="*/ 246 h 384"/>
                <a:gd name="T18" fmla="*/ 108 w 110"/>
                <a:gd name="T19" fmla="*/ 220 h 384"/>
                <a:gd name="T20" fmla="*/ 110 w 110"/>
                <a:gd name="T21" fmla="*/ 192 h 384"/>
                <a:gd name="T22" fmla="*/ 110 w 110"/>
                <a:gd name="T23" fmla="*/ 192 h 384"/>
                <a:gd name="T24" fmla="*/ 108 w 110"/>
                <a:gd name="T25" fmla="*/ 164 h 384"/>
                <a:gd name="T26" fmla="*/ 104 w 110"/>
                <a:gd name="T27" fmla="*/ 136 h 384"/>
                <a:gd name="T28" fmla="*/ 96 w 110"/>
                <a:gd name="T29" fmla="*/ 110 h 384"/>
                <a:gd name="T30" fmla="*/ 86 w 110"/>
                <a:gd name="T31" fmla="*/ 84 h 384"/>
                <a:gd name="T32" fmla="*/ 72 w 110"/>
                <a:gd name="T33" fmla="*/ 62 h 384"/>
                <a:gd name="T34" fmla="*/ 56 w 110"/>
                <a:gd name="T35" fmla="*/ 38 h 384"/>
                <a:gd name="T36" fmla="*/ 38 w 110"/>
                <a:gd name="T37" fmla="*/ 18 h 384"/>
                <a:gd name="T38" fmla="*/ 16 w 110"/>
                <a:gd name="T39" fmla="*/ 0 h 384"/>
                <a:gd name="T40" fmla="*/ 2 w 110"/>
                <a:gd name="T41" fmla="*/ 18 h 384"/>
                <a:gd name="T42" fmla="*/ 2 w 110"/>
                <a:gd name="T43" fmla="*/ 18 h 384"/>
                <a:gd name="T44" fmla="*/ 20 w 110"/>
                <a:gd name="T45" fmla="*/ 36 h 384"/>
                <a:gd name="T46" fmla="*/ 38 w 110"/>
                <a:gd name="T47" fmla="*/ 54 h 384"/>
                <a:gd name="T48" fmla="*/ 52 w 110"/>
                <a:gd name="T49" fmla="*/ 74 h 384"/>
                <a:gd name="T50" fmla="*/ 64 w 110"/>
                <a:gd name="T51" fmla="*/ 96 h 384"/>
                <a:gd name="T52" fmla="*/ 74 w 110"/>
                <a:gd name="T53" fmla="*/ 118 h 384"/>
                <a:gd name="T54" fmla="*/ 80 w 110"/>
                <a:gd name="T55" fmla="*/ 142 h 384"/>
                <a:gd name="T56" fmla="*/ 84 w 110"/>
                <a:gd name="T57" fmla="*/ 166 h 384"/>
                <a:gd name="T58" fmla="*/ 86 w 110"/>
                <a:gd name="T59" fmla="*/ 192 h 384"/>
                <a:gd name="T60" fmla="*/ 86 w 110"/>
                <a:gd name="T61" fmla="*/ 192 h 384"/>
                <a:gd name="T62" fmla="*/ 84 w 110"/>
                <a:gd name="T63" fmla="*/ 216 h 384"/>
                <a:gd name="T64" fmla="*/ 80 w 110"/>
                <a:gd name="T65" fmla="*/ 242 h 384"/>
                <a:gd name="T66" fmla="*/ 72 w 110"/>
                <a:gd name="T67" fmla="*/ 266 h 384"/>
                <a:gd name="T68" fmla="*/ 64 w 110"/>
                <a:gd name="T69" fmla="*/ 288 h 384"/>
                <a:gd name="T70" fmla="*/ 52 w 110"/>
                <a:gd name="T71" fmla="*/ 310 h 384"/>
                <a:gd name="T72" fmla="*/ 36 w 110"/>
                <a:gd name="T73" fmla="*/ 330 h 384"/>
                <a:gd name="T74" fmla="*/ 20 w 110"/>
                <a:gd name="T75" fmla="*/ 348 h 384"/>
                <a:gd name="T76" fmla="*/ 0 w 110"/>
                <a:gd name="T77" fmla="*/ 364 h 384"/>
                <a:gd name="T78" fmla="*/ 0 w 110"/>
                <a:gd name="T79" fmla="*/ 3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384">
                  <a:moveTo>
                    <a:pt x="0" y="364"/>
                  </a:moveTo>
                  <a:lnTo>
                    <a:pt x="16" y="384"/>
                  </a:lnTo>
                  <a:lnTo>
                    <a:pt x="16" y="384"/>
                  </a:lnTo>
                  <a:lnTo>
                    <a:pt x="36" y="366"/>
                  </a:lnTo>
                  <a:lnTo>
                    <a:pt x="56" y="344"/>
                  </a:lnTo>
                  <a:lnTo>
                    <a:pt x="72" y="322"/>
                  </a:lnTo>
                  <a:lnTo>
                    <a:pt x="84" y="298"/>
                  </a:lnTo>
                  <a:lnTo>
                    <a:pt x="96" y="274"/>
                  </a:lnTo>
                  <a:lnTo>
                    <a:pt x="104" y="246"/>
                  </a:lnTo>
                  <a:lnTo>
                    <a:pt x="108" y="220"/>
                  </a:lnTo>
                  <a:lnTo>
                    <a:pt x="110" y="192"/>
                  </a:lnTo>
                  <a:lnTo>
                    <a:pt x="110" y="192"/>
                  </a:lnTo>
                  <a:lnTo>
                    <a:pt x="108" y="164"/>
                  </a:lnTo>
                  <a:lnTo>
                    <a:pt x="104" y="136"/>
                  </a:lnTo>
                  <a:lnTo>
                    <a:pt x="96" y="110"/>
                  </a:lnTo>
                  <a:lnTo>
                    <a:pt x="86" y="84"/>
                  </a:lnTo>
                  <a:lnTo>
                    <a:pt x="72" y="62"/>
                  </a:lnTo>
                  <a:lnTo>
                    <a:pt x="56" y="38"/>
                  </a:lnTo>
                  <a:lnTo>
                    <a:pt x="38" y="18"/>
                  </a:lnTo>
                  <a:lnTo>
                    <a:pt x="16" y="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0" y="36"/>
                  </a:lnTo>
                  <a:lnTo>
                    <a:pt x="38" y="54"/>
                  </a:lnTo>
                  <a:lnTo>
                    <a:pt x="52" y="74"/>
                  </a:lnTo>
                  <a:lnTo>
                    <a:pt x="64" y="96"/>
                  </a:lnTo>
                  <a:lnTo>
                    <a:pt x="74" y="118"/>
                  </a:lnTo>
                  <a:lnTo>
                    <a:pt x="80" y="142"/>
                  </a:lnTo>
                  <a:lnTo>
                    <a:pt x="84" y="166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84" y="216"/>
                  </a:lnTo>
                  <a:lnTo>
                    <a:pt x="80" y="242"/>
                  </a:lnTo>
                  <a:lnTo>
                    <a:pt x="72" y="266"/>
                  </a:lnTo>
                  <a:lnTo>
                    <a:pt x="64" y="288"/>
                  </a:lnTo>
                  <a:lnTo>
                    <a:pt x="52" y="310"/>
                  </a:lnTo>
                  <a:lnTo>
                    <a:pt x="36" y="330"/>
                  </a:lnTo>
                  <a:lnTo>
                    <a:pt x="20" y="348"/>
                  </a:lnTo>
                  <a:lnTo>
                    <a:pt x="0" y="364"/>
                  </a:lnTo>
                  <a:lnTo>
                    <a:pt x="0" y="3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1" name="Freeform 14"/>
            <p:cNvSpPr>
              <a:spLocks/>
            </p:cNvSpPr>
            <p:nvPr/>
          </p:nvSpPr>
          <p:spPr bwMode="auto">
            <a:xfrm>
              <a:off x="1816100" y="2330450"/>
              <a:ext cx="165100" cy="590550"/>
            </a:xfrm>
            <a:custGeom>
              <a:avLst/>
              <a:gdLst>
                <a:gd name="T0" fmla="*/ 24 w 104"/>
                <a:gd name="T1" fmla="*/ 186 h 372"/>
                <a:gd name="T2" fmla="*/ 24 w 104"/>
                <a:gd name="T3" fmla="*/ 186 h 372"/>
                <a:gd name="T4" fmla="*/ 26 w 104"/>
                <a:gd name="T5" fmla="*/ 162 h 372"/>
                <a:gd name="T6" fmla="*/ 30 w 104"/>
                <a:gd name="T7" fmla="*/ 138 h 372"/>
                <a:gd name="T8" fmla="*/ 36 w 104"/>
                <a:gd name="T9" fmla="*/ 116 h 372"/>
                <a:gd name="T10" fmla="*/ 44 w 104"/>
                <a:gd name="T11" fmla="*/ 94 h 372"/>
                <a:gd name="T12" fmla="*/ 56 w 104"/>
                <a:gd name="T13" fmla="*/ 72 h 372"/>
                <a:gd name="T14" fmla="*/ 70 w 104"/>
                <a:gd name="T15" fmla="*/ 52 h 372"/>
                <a:gd name="T16" fmla="*/ 84 w 104"/>
                <a:gd name="T17" fmla="*/ 34 h 372"/>
                <a:gd name="T18" fmla="*/ 102 w 104"/>
                <a:gd name="T19" fmla="*/ 18 h 372"/>
                <a:gd name="T20" fmla="*/ 88 w 104"/>
                <a:gd name="T21" fmla="*/ 0 h 372"/>
                <a:gd name="T22" fmla="*/ 88 w 104"/>
                <a:gd name="T23" fmla="*/ 0 h 372"/>
                <a:gd name="T24" fmla="*/ 68 w 104"/>
                <a:gd name="T25" fmla="*/ 18 h 372"/>
                <a:gd name="T26" fmla="*/ 50 w 104"/>
                <a:gd name="T27" fmla="*/ 38 h 372"/>
                <a:gd name="T28" fmla="*/ 36 w 104"/>
                <a:gd name="T29" fmla="*/ 60 h 372"/>
                <a:gd name="T30" fmla="*/ 24 w 104"/>
                <a:gd name="T31" fmla="*/ 84 h 372"/>
                <a:gd name="T32" fmla="*/ 14 w 104"/>
                <a:gd name="T33" fmla="*/ 108 h 372"/>
                <a:gd name="T34" fmla="*/ 6 w 104"/>
                <a:gd name="T35" fmla="*/ 132 h 372"/>
                <a:gd name="T36" fmla="*/ 2 w 104"/>
                <a:gd name="T37" fmla="*/ 158 h 372"/>
                <a:gd name="T38" fmla="*/ 0 w 104"/>
                <a:gd name="T39" fmla="*/ 186 h 372"/>
                <a:gd name="T40" fmla="*/ 0 w 104"/>
                <a:gd name="T41" fmla="*/ 186 h 372"/>
                <a:gd name="T42" fmla="*/ 2 w 104"/>
                <a:gd name="T43" fmla="*/ 212 h 372"/>
                <a:gd name="T44" fmla="*/ 6 w 104"/>
                <a:gd name="T45" fmla="*/ 238 h 372"/>
                <a:gd name="T46" fmla="*/ 14 w 104"/>
                <a:gd name="T47" fmla="*/ 264 h 372"/>
                <a:gd name="T48" fmla="*/ 24 w 104"/>
                <a:gd name="T49" fmla="*/ 288 h 372"/>
                <a:gd name="T50" fmla="*/ 36 w 104"/>
                <a:gd name="T51" fmla="*/ 312 h 372"/>
                <a:gd name="T52" fmla="*/ 50 w 104"/>
                <a:gd name="T53" fmla="*/ 334 h 372"/>
                <a:gd name="T54" fmla="*/ 68 w 104"/>
                <a:gd name="T55" fmla="*/ 354 h 372"/>
                <a:gd name="T56" fmla="*/ 88 w 104"/>
                <a:gd name="T57" fmla="*/ 372 h 372"/>
                <a:gd name="T58" fmla="*/ 104 w 104"/>
                <a:gd name="T59" fmla="*/ 354 h 372"/>
                <a:gd name="T60" fmla="*/ 104 w 104"/>
                <a:gd name="T61" fmla="*/ 354 h 372"/>
                <a:gd name="T62" fmla="*/ 86 w 104"/>
                <a:gd name="T63" fmla="*/ 338 h 372"/>
                <a:gd name="T64" fmla="*/ 70 w 104"/>
                <a:gd name="T65" fmla="*/ 320 h 372"/>
                <a:gd name="T66" fmla="*/ 56 w 104"/>
                <a:gd name="T67" fmla="*/ 300 h 372"/>
                <a:gd name="T68" fmla="*/ 46 w 104"/>
                <a:gd name="T69" fmla="*/ 278 h 372"/>
                <a:gd name="T70" fmla="*/ 36 w 104"/>
                <a:gd name="T71" fmla="*/ 256 h 372"/>
                <a:gd name="T72" fmla="*/ 30 w 104"/>
                <a:gd name="T73" fmla="*/ 234 h 372"/>
                <a:gd name="T74" fmla="*/ 26 w 104"/>
                <a:gd name="T75" fmla="*/ 210 h 372"/>
                <a:gd name="T76" fmla="*/ 24 w 104"/>
                <a:gd name="T77" fmla="*/ 186 h 372"/>
                <a:gd name="T78" fmla="*/ 24 w 104"/>
                <a:gd name="T79" fmla="*/ 18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372">
                  <a:moveTo>
                    <a:pt x="24" y="186"/>
                  </a:moveTo>
                  <a:lnTo>
                    <a:pt x="24" y="186"/>
                  </a:lnTo>
                  <a:lnTo>
                    <a:pt x="26" y="162"/>
                  </a:lnTo>
                  <a:lnTo>
                    <a:pt x="30" y="138"/>
                  </a:lnTo>
                  <a:lnTo>
                    <a:pt x="36" y="116"/>
                  </a:lnTo>
                  <a:lnTo>
                    <a:pt x="44" y="94"/>
                  </a:lnTo>
                  <a:lnTo>
                    <a:pt x="56" y="72"/>
                  </a:lnTo>
                  <a:lnTo>
                    <a:pt x="70" y="52"/>
                  </a:lnTo>
                  <a:lnTo>
                    <a:pt x="84" y="34"/>
                  </a:lnTo>
                  <a:lnTo>
                    <a:pt x="102" y="18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68" y="18"/>
                  </a:lnTo>
                  <a:lnTo>
                    <a:pt x="50" y="38"/>
                  </a:lnTo>
                  <a:lnTo>
                    <a:pt x="36" y="60"/>
                  </a:lnTo>
                  <a:lnTo>
                    <a:pt x="24" y="84"/>
                  </a:lnTo>
                  <a:lnTo>
                    <a:pt x="14" y="108"/>
                  </a:lnTo>
                  <a:lnTo>
                    <a:pt x="6" y="132"/>
                  </a:lnTo>
                  <a:lnTo>
                    <a:pt x="2" y="158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2" y="212"/>
                  </a:lnTo>
                  <a:lnTo>
                    <a:pt x="6" y="238"/>
                  </a:lnTo>
                  <a:lnTo>
                    <a:pt x="14" y="264"/>
                  </a:lnTo>
                  <a:lnTo>
                    <a:pt x="24" y="288"/>
                  </a:lnTo>
                  <a:lnTo>
                    <a:pt x="36" y="312"/>
                  </a:lnTo>
                  <a:lnTo>
                    <a:pt x="50" y="334"/>
                  </a:lnTo>
                  <a:lnTo>
                    <a:pt x="68" y="354"/>
                  </a:lnTo>
                  <a:lnTo>
                    <a:pt x="88" y="372"/>
                  </a:lnTo>
                  <a:lnTo>
                    <a:pt x="104" y="354"/>
                  </a:lnTo>
                  <a:lnTo>
                    <a:pt x="104" y="354"/>
                  </a:lnTo>
                  <a:lnTo>
                    <a:pt x="86" y="338"/>
                  </a:lnTo>
                  <a:lnTo>
                    <a:pt x="70" y="320"/>
                  </a:lnTo>
                  <a:lnTo>
                    <a:pt x="56" y="300"/>
                  </a:lnTo>
                  <a:lnTo>
                    <a:pt x="46" y="278"/>
                  </a:lnTo>
                  <a:lnTo>
                    <a:pt x="36" y="256"/>
                  </a:lnTo>
                  <a:lnTo>
                    <a:pt x="30" y="234"/>
                  </a:lnTo>
                  <a:lnTo>
                    <a:pt x="26" y="210"/>
                  </a:lnTo>
                  <a:lnTo>
                    <a:pt x="24" y="186"/>
                  </a:lnTo>
                  <a:lnTo>
                    <a:pt x="2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2" name="Freeform 15"/>
            <p:cNvSpPr>
              <a:spLocks/>
            </p:cNvSpPr>
            <p:nvPr/>
          </p:nvSpPr>
          <p:spPr bwMode="auto">
            <a:xfrm>
              <a:off x="2425700" y="2238375"/>
              <a:ext cx="244475" cy="793750"/>
            </a:xfrm>
            <a:custGeom>
              <a:avLst/>
              <a:gdLst>
                <a:gd name="T0" fmla="*/ 18 w 154"/>
                <a:gd name="T1" fmla="*/ 0 h 500"/>
                <a:gd name="T2" fmla="*/ 4 w 154"/>
                <a:gd name="T3" fmla="*/ 20 h 500"/>
                <a:gd name="T4" fmla="*/ 4 w 154"/>
                <a:gd name="T5" fmla="*/ 20 h 500"/>
                <a:gd name="T6" fmla="*/ 32 w 154"/>
                <a:gd name="T7" fmla="*/ 40 h 500"/>
                <a:gd name="T8" fmla="*/ 58 w 154"/>
                <a:gd name="T9" fmla="*/ 62 h 500"/>
                <a:gd name="T10" fmla="*/ 78 w 154"/>
                <a:gd name="T11" fmla="*/ 88 h 500"/>
                <a:gd name="T12" fmla="*/ 96 w 154"/>
                <a:gd name="T13" fmla="*/ 118 h 500"/>
                <a:gd name="T14" fmla="*/ 112 w 154"/>
                <a:gd name="T15" fmla="*/ 148 h 500"/>
                <a:gd name="T16" fmla="*/ 122 w 154"/>
                <a:gd name="T17" fmla="*/ 180 h 500"/>
                <a:gd name="T18" fmla="*/ 128 w 154"/>
                <a:gd name="T19" fmla="*/ 214 h 500"/>
                <a:gd name="T20" fmla="*/ 130 w 154"/>
                <a:gd name="T21" fmla="*/ 248 h 500"/>
                <a:gd name="T22" fmla="*/ 130 w 154"/>
                <a:gd name="T23" fmla="*/ 248 h 500"/>
                <a:gd name="T24" fmla="*/ 128 w 154"/>
                <a:gd name="T25" fmla="*/ 284 h 500"/>
                <a:gd name="T26" fmla="*/ 122 w 154"/>
                <a:gd name="T27" fmla="*/ 318 h 500"/>
                <a:gd name="T28" fmla="*/ 110 w 154"/>
                <a:gd name="T29" fmla="*/ 350 h 500"/>
                <a:gd name="T30" fmla="*/ 96 w 154"/>
                <a:gd name="T31" fmla="*/ 380 h 500"/>
                <a:gd name="T32" fmla="*/ 78 w 154"/>
                <a:gd name="T33" fmla="*/ 410 h 500"/>
                <a:gd name="T34" fmla="*/ 56 w 154"/>
                <a:gd name="T35" fmla="*/ 436 h 500"/>
                <a:gd name="T36" fmla="*/ 30 w 154"/>
                <a:gd name="T37" fmla="*/ 458 h 500"/>
                <a:gd name="T38" fmla="*/ 0 w 154"/>
                <a:gd name="T39" fmla="*/ 478 h 500"/>
                <a:gd name="T40" fmla="*/ 14 w 154"/>
                <a:gd name="T41" fmla="*/ 500 h 500"/>
                <a:gd name="T42" fmla="*/ 14 w 154"/>
                <a:gd name="T43" fmla="*/ 500 h 500"/>
                <a:gd name="T44" fmla="*/ 30 w 154"/>
                <a:gd name="T45" fmla="*/ 488 h 500"/>
                <a:gd name="T46" fmla="*/ 44 w 154"/>
                <a:gd name="T47" fmla="*/ 478 h 500"/>
                <a:gd name="T48" fmla="*/ 58 w 154"/>
                <a:gd name="T49" fmla="*/ 464 h 500"/>
                <a:gd name="T50" fmla="*/ 72 w 154"/>
                <a:gd name="T51" fmla="*/ 452 h 500"/>
                <a:gd name="T52" fmla="*/ 96 w 154"/>
                <a:gd name="T53" fmla="*/ 424 h 500"/>
                <a:gd name="T54" fmla="*/ 116 w 154"/>
                <a:gd name="T55" fmla="*/ 392 h 500"/>
                <a:gd name="T56" fmla="*/ 134 w 154"/>
                <a:gd name="T57" fmla="*/ 358 h 500"/>
                <a:gd name="T58" fmla="*/ 144 w 154"/>
                <a:gd name="T59" fmla="*/ 324 h 500"/>
                <a:gd name="T60" fmla="*/ 148 w 154"/>
                <a:gd name="T61" fmla="*/ 304 h 500"/>
                <a:gd name="T62" fmla="*/ 152 w 154"/>
                <a:gd name="T63" fmla="*/ 286 h 500"/>
                <a:gd name="T64" fmla="*/ 154 w 154"/>
                <a:gd name="T65" fmla="*/ 268 h 500"/>
                <a:gd name="T66" fmla="*/ 154 w 154"/>
                <a:gd name="T67" fmla="*/ 248 h 500"/>
                <a:gd name="T68" fmla="*/ 154 w 154"/>
                <a:gd name="T69" fmla="*/ 248 h 500"/>
                <a:gd name="T70" fmla="*/ 152 w 154"/>
                <a:gd name="T71" fmla="*/ 210 h 500"/>
                <a:gd name="T72" fmla="*/ 146 w 154"/>
                <a:gd name="T73" fmla="*/ 174 h 500"/>
                <a:gd name="T74" fmla="*/ 134 w 154"/>
                <a:gd name="T75" fmla="*/ 138 h 500"/>
                <a:gd name="T76" fmla="*/ 118 w 154"/>
                <a:gd name="T77" fmla="*/ 106 h 500"/>
                <a:gd name="T78" fmla="*/ 98 w 154"/>
                <a:gd name="T79" fmla="*/ 74 h 500"/>
                <a:gd name="T80" fmla="*/ 74 w 154"/>
                <a:gd name="T81" fmla="*/ 46 h 500"/>
                <a:gd name="T82" fmla="*/ 48 w 154"/>
                <a:gd name="T83" fmla="*/ 22 h 500"/>
                <a:gd name="T84" fmla="*/ 18 w 154"/>
                <a:gd name="T85" fmla="*/ 0 h 500"/>
                <a:gd name="T86" fmla="*/ 18 w 154"/>
                <a:gd name="T87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500">
                  <a:moveTo>
                    <a:pt x="18" y="0"/>
                  </a:moveTo>
                  <a:lnTo>
                    <a:pt x="4" y="20"/>
                  </a:lnTo>
                  <a:lnTo>
                    <a:pt x="4" y="20"/>
                  </a:lnTo>
                  <a:lnTo>
                    <a:pt x="32" y="40"/>
                  </a:lnTo>
                  <a:lnTo>
                    <a:pt x="58" y="62"/>
                  </a:lnTo>
                  <a:lnTo>
                    <a:pt x="78" y="88"/>
                  </a:lnTo>
                  <a:lnTo>
                    <a:pt x="96" y="118"/>
                  </a:lnTo>
                  <a:lnTo>
                    <a:pt x="112" y="148"/>
                  </a:lnTo>
                  <a:lnTo>
                    <a:pt x="122" y="180"/>
                  </a:lnTo>
                  <a:lnTo>
                    <a:pt x="128" y="214"/>
                  </a:lnTo>
                  <a:lnTo>
                    <a:pt x="130" y="248"/>
                  </a:lnTo>
                  <a:lnTo>
                    <a:pt x="130" y="248"/>
                  </a:lnTo>
                  <a:lnTo>
                    <a:pt x="128" y="284"/>
                  </a:lnTo>
                  <a:lnTo>
                    <a:pt x="122" y="318"/>
                  </a:lnTo>
                  <a:lnTo>
                    <a:pt x="110" y="350"/>
                  </a:lnTo>
                  <a:lnTo>
                    <a:pt x="96" y="380"/>
                  </a:lnTo>
                  <a:lnTo>
                    <a:pt x="78" y="410"/>
                  </a:lnTo>
                  <a:lnTo>
                    <a:pt x="56" y="436"/>
                  </a:lnTo>
                  <a:lnTo>
                    <a:pt x="30" y="458"/>
                  </a:lnTo>
                  <a:lnTo>
                    <a:pt x="0" y="478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30" y="488"/>
                  </a:lnTo>
                  <a:lnTo>
                    <a:pt x="44" y="478"/>
                  </a:lnTo>
                  <a:lnTo>
                    <a:pt x="58" y="464"/>
                  </a:lnTo>
                  <a:lnTo>
                    <a:pt x="72" y="452"/>
                  </a:lnTo>
                  <a:lnTo>
                    <a:pt x="96" y="424"/>
                  </a:lnTo>
                  <a:lnTo>
                    <a:pt x="116" y="392"/>
                  </a:lnTo>
                  <a:lnTo>
                    <a:pt x="134" y="358"/>
                  </a:lnTo>
                  <a:lnTo>
                    <a:pt x="144" y="324"/>
                  </a:lnTo>
                  <a:lnTo>
                    <a:pt x="148" y="304"/>
                  </a:lnTo>
                  <a:lnTo>
                    <a:pt x="152" y="286"/>
                  </a:lnTo>
                  <a:lnTo>
                    <a:pt x="154" y="268"/>
                  </a:lnTo>
                  <a:lnTo>
                    <a:pt x="154" y="248"/>
                  </a:lnTo>
                  <a:lnTo>
                    <a:pt x="154" y="248"/>
                  </a:lnTo>
                  <a:lnTo>
                    <a:pt x="152" y="210"/>
                  </a:lnTo>
                  <a:lnTo>
                    <a:pt x="146" y="174"/>
                  </a:lnTo>
                  <a:lnTo>
                    <a:pt x="134" y="138"/>
                  </a:lnTo>
                  <a:lnTo>
                    <a:pt x="118" y="106"/>
                  </a:lnTo>
                  <a:lnTo>
                    <a:pt x="98" y="74"/>
                  </a:lnTo>
                  <a:lnTo>
                    <a:pt x="74" y="46"/>
                  </a:lnTo>
                  <a:lnTo>
                    <a:pt x="48" y="2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3" name="Freeform 16"/>
            <p:cNvSpPr>
              <a:spLocks/>
            </p:cNvSpPr>
            <p:nvPr/>
          </p:nvSpPr>
          <p:spPr bwMode="auto">
            <a:xfrm>
              <a:off x="1736725" y="2238375"/>
              <a:ext cx="238125" cy="781050"/>
            </a:xfrm>
            <a:custGeom>
              <a:avLst/>
              <a:gdLst>
                <a:gd name="T0" fmla="*/ 24 w 150"/>
                <a:gd name="T1" fmla="*/ 248 h 492"/>
                <a:gd name="T2" fmla="*/ 24 w 150"/>
                <a:gd name="T3" fmla="*/ 248 h 492"/>
                <a:gd name="T4" fmla="*/ 26 w 150"/>
                <a:gd name="T5" fmla="*/ 214 h 492"/>
                <a:gd name="T6" fmla="*/ 32 w 150"/>
                <a:gd name="T7" fmla="*/ 180 h 492"/>
                <a:gd name="T8" fmla="*/ 42 w 150"/>
                <a:gd name="T9" fmla="*/ 148 h 492"/>
                <a:gd name="T10" fmla="*/ 56 w 150"/>
                <a:gd name="T11" fmla="*/ 118 h 492"/>
                <a:gd name="T12" fmla="*/ 74 w 150"/>
                <a:gd name="T13" fmla="*/ 90 h 492"/>
                <a:gd name="T14" fmla="*/ 96 w 150"/>
                <a:gd name="T15" fmla="*/ 64 h 492"/>
                <a:gd name="T16" fmla="*/ 122 w 150"/>
                <a:gd name="T17" fmla="*/ 40 h 492"/>
                <a:gd name="T18" fmla="*/ 150 w 150"/>
                <a:gd name="T19" fmla="*/ 20 h 492"/>
                <a:gd name="T20" fmla="*/ 136 w 150"/>
                <a:gd name="T21" fmla="*/ 0 h 492"/>
                <a:gd name="T22" fmla="*/ 136 w 150"/>
                <a:gd name="T23" fmla="*/ 0 h 492"/>
                <a:gd name="T24" fmla="*/ 106 w 150"/>
                <a:gd name="T25" fmla="*/ 22 h 492"/>
                <a:gd name="T26" fmla="*/ 78 w 150"/>
                <a:gd name="T27" fmla="*/ 46 h 492"/>
                <a:gd name="T28" fmla="*/ 56 w 150"/>
                <a:gd name="T29" fmla="*/ 76 h 492"/>
                <a:gd name="T30" fmla="*/ 36 w 150"/>
                <a:gd name="T31" fmla="*/ 106 h 492"/>
                <a:gd name="T32" fmla="*/ 20 w 150"/>
                <a:gd name="T33" fmla="*/ 140 h 492"/>
                <a:gd name="T34" fmla="*/ 10 w 150"/>
                <a:gd name="T35" fmla="*/ 174 h 492"/>
                <a:gd name="T36" fmla="*/ 2 w 150"/>
                <a:gd name="T37" fmla="*/ 210 h 492"/>
                <a:gd name="T38" fmla="*/ 0 w 150"/>
                <a:gd name="T39" fmla="*/ 248 h 492"/>
                <a:gd name="T40" fmla="*/ 0 w 150"/>
                <a:gd name="T41" fmla="*/ 248 h 492"/>
                <a:gd name="T42" fmla="*/ 2 w 150"/>
                <a:gd name="T43" fmla="*/ 284 h 492"/>
                <a:gd name="T44" fmla="*/ 8 w 150"/>
                <a:gd name="T45" fmla="*/ 320 h 492"/>
                <a:gd name="T46" fmla="*/ 20 w 150"/>
                <a:gd name="T47" fmla="*/ 354 h 492"/>
                <a:gd name="T48" fmla="*/ 34 w 150"/>
                <a:gd name="T49" fmla="*/ 386 h 492"/>
                <a:gd name="T50" fmla="*/ 52 w 150"/>
                <a:gd name="T51" fmla="*/ 416 h 492"/>
                <a:gd name="T52" fmla="*/ 74 w 150"/>
                <a:gd name="T53" fmla="*/ 444 h 492"/>
                <a:gd name="T54" fmla="*/ 100 w 150"/>
                <a:gd name="T55" fmla="*/ 470 h 492"/>
                <a:gd name="T56" fmla="*/ 130 w 150"/>
                <a:gd name="T57" fmla="*/ 492 h 492"/>
                <a:gd name="T58" fmla="*/ 142 w 150"/>
                <a:gd name="T59" fmla="*/ 472 h 492"/>
                <a:gd name="T60" fmla="*/ 142 w 150"/>
                <a:gd name="T61" fmla="*/ 472 h 492"/>
                <a:gd name="T62" fmla="*/ 116 w 150"/>
                <a:gd name="T63" fmla="*/ 452 h 492"/>
                <a:gd name="T64" fmla="*/ 92 w 150"/>
                <a:gd name="T65" fmla="*/ 428 h 492"/>
                <a:gd name="T66" fmla="*/ 72 w 150"/>
                <a:gd name="T67" fmla="*/ 402 h 492"/>
                <a:gd name="T68" fmla="*/ 56 w 150"/>
                <a:gd name="T69" fmla="*/ 374 h 492"/>
                <a:gd name="T70" fmla="*/ 42 w 150"/>
                <a:gd name="T71" fmla="*/ 346 h 492"/>
                <a:gd name="T72" fmla="*/ 32 w 150"/>
                <a:gd name="T73" fmla="*/ 314 h 492"/>
                <a:gd name="T74" fmla="*/ 26 w 150"/>
                <a:gd name="T75" fmla="*/ 282 h 492"/>
                <a:gd name="T76" fmla="*/ 24 w 150"/>
                <a:gd name="T77" fmla="*/ 248 h 492"/>
                <a:gd name="T78" fmla="*/ 24 w 150"/>
                <a:gd name="T79" fmla="*/ 24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0" h="492">
                  <a:moveTo>
                    <a:pt x="24" y="248"/>
                  </a:moveTo>
                  <a:lnTo>
                    <a:pt x="24" y="248"/>
                  </a:lnTo>
                  <a:lnTo>
                    <a:pt x="26" y="214"/>
                  </a:lnTo>
                  <a:lnTo>
                    <a:pt x="32" y="180"/>
                  </a:lnTo>
                  <a:lnTo>
                    <a:pt x="42" y="148"/>
                  </a:lnTo>
                  <a:lnTo>
                    <a:pt x="56" y="118"/>
                  </a:lnTo>
                  <a:lnTo>
                    <a:pt x="74" y="90"/>
                  </a:lnTo>
                  <a:lnTo>
                    <a:pt x="96" y="64"/>
                  </a:lnTo>
                  <a:lnTo>
                    <a:pt x="122" y="40"/>
                  </a:lnTo>
                  <a:lnTo>
                    <a:pt x="150" y="2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06" y="22"/>
                  </a:lnTo>
                  <a:lnTo>
                    <a:pt x="78" y="46"/>
                  </a:lnTo>
                  <a:lnTo>
                    <a:pt x="56" y="76"/>
                  </a:lnTo>
                  <a:lnTo>
                    <a:pt x="36" y="106"/>
                  </a:lnTo>
                  <a:lnTo>
                    <a:pt x="20" y="140"/>
                  </a:lnTo>
                  <a:lnTo>
                    <a:pt x="10" y="174"/>
                  </a:lnTo>
                  <a:lnTo>
                    <a:pt x="2" y="210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2" y="284"/>
                  </a:lnTo>
                  <a:lnTo>
                    <a:pt x="8" y="320"/>
                  </a:lnTo>
                  <a:lnTo>
                    <a:pt x="20" y="354"/>
                  </a:lnTo>
                  <a:lnTo>
                    <a:pt x="34" y="386"/>
                  </a:lnTo>
                  <a:lnTo>
                    <a:pt x="52" y="416"/>
                  </a:lnTo>
                  <a:lnTo>
                    <a:pt x="74" y="444"/>
                  </a:lnTo>
                  <a:lnTo>
                    <a:pt x="100" y="470"/>
                  </a:lnTo>
                  <a:lnTo>
                    <a:pt x="130" y="492"/>
                  </a:lnTo>
                  <a:lnTo>
                    <a:pt x="142" y="472"/>
                  </a:lnTo>
                  <a:lnTo>
                    <a:pt x="142" y="472"/>
                  </a:lnTo>
                  <a:lnTo>
                    <a:pt x="116" y="452"/>
                  </a:lnTo>
                  <a:lnTo>
                    <a:pt x="92" y="428"/>
                  </a:lnTo>
                  <a:lnTo>
                    <a:pt x="72" y="402"/>
                  </a:lnTo>
                  <a:lnTo>
                    <a:pt x="56" y="374"/>
                  </a:lnTo>
                  <a:lnTo>
                    <a:pt x="42" y="346"/>
                  </a:lnTo>
                  <a:lnTo>
                    <a:pt x="32" y="314"/>
                  </a:lnTo>
                  <a:lnTo>
                    <a:pt x="26" y="282"/>
                  </a:lnTo>
                  <a:lnTo>
                    <a:pt x="24" y="248"/>
                  </a:lnTo>
                  <a:lnTo>
                    <a:pt x="24" y="2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94" name="Freeform 20"/>
          <p:cNvSpPr>
            <a:spLocks noEditPoints="1"/>
          </p:cNvSpPr>
          <p:nvPr/>
        </p:nvSpPr>
        <p:spPr bwMode="auto">
          <a:xfrm>
            <a:off x="3418965" y="3136127"/>
            <a:ext cx="180663" cy="213205"/>
          </a:xfrm>
          <a:custGeom>
            <a:avLst/>
            <a:gdLst>
              <a:gd name="T0" fmla="*/ 420 w 644"/>
              <a:gd name="T1" fmla="*/ 416 h 760"/>
              <a:gd name="T2" fmla="*/ 332 w 644"/>
              <a:gd name="T3" fmla="*/ 390 h 760"/>
              <a:gd name="T4" fmla="*/ 546 w 644"/>
              <a:gd name="T5" fmla="*/ 390 h 760"/>
              <a:gd name="T6" fmla="*/ 640 w 644"/>
              <a:gd name="T7" fmla="*/ 394 h 760"/>
              <a:gd name="T8" fmla="*/ 570 w 644"/>
              <a:gd name="T9" fmla="*/ 330 h 760"/>
              <a:gd name="T10" fmla="*/ 386 w 644"/>
              <a:gd name="T11" fmla="*/ 364 h 760"/>
              <a:gd name="T12" fmla="*/ 404 w 644"/>
              <a:gd name="T13" fmla="*/ 332 h 760"/>
              <a:gd name="T14" fmla="*/ 560 w 644"/>
              <a:gd name="T15" fmla="*/ 292 h 760"/>
              <a:gd name="T16" fmla="*/ 630 w 644"/>
              <a:gd name="T17" fmla="*/ 228 h 760"/>
              <a:gd name="T18" fmla="*/ 490 w 644"/>
              <a:gd name="T19" fmla="*/ 232 h 760"/>
              <a:gd name="T20" fmla="*/ 362 w 644"/>
              <a:gd name="T21" fmla="*/ 306 h 760"/>
              <a:gd name="T22" fmla="*/ 490 w 644"/>
              <a:gd name="T23" fmla="*/ 206 h 760"/>
              <a:gd name="T24" fmla="*/ 510 w 644"/>
              <a:gd name="T25" fmla="*/ 108 h 760"/>
              <a:gd name="T26" fmla="*/ 332 w 644"/>
              <a:gd name="T27" fmla="*/ 242 h 760"/>
              <a:gd name="T28" fmla="*/ 316 w 644"/>
              <a:gd name="T29" fmla="*/ 0 h 760"/>
              <a:gd name="T30" fmla="*/ 270 w 644"/>
              <a:gd name="T31" fmla="*/ 100 h 760"/>
              <a:gd name="T32" fmla="*/ 96 w 644"/>
              <a:gd name="T33" fmla="*/ 176 h 760"/>
              <a:gd name="T34" fmla="*/ 0 w 644"/>
              <a:gd name="T35" fmla="*/ 368 h 760"/>
              <a:gd name="T36" fmla="*/ 72 w 644"/>
              <a:gd name="T37" fmla="*/ 592 h 760"/>
              <a:gd name="T38" fmla="*/ 182 w 644"/>
              <a:gd name="T39" fmla="*/ 660 h 760"/>
              <a:gd name="T40" fmla="*/ 300 w 644"/>
              <a:gd name="T41" fmla="*/ 698 h 760"/>
              <a:gd name="T42" fmla="*/ 328 w 644"/>
              <a:gd name="T43" fmla="*/ 688 h 760"/>
              <a:gd name="T44" fmla="*/ 442 w 644"/>
              <a:gd name="T45" fmla="*/ 600 h 760"/>
              <a:gd name="T46" fmla="*/ 518 w 644"/>
              <a:gd name="T47" fmla="*/ 660 h 760"/>
              <a:gd name="T48" fmla="*/ 490 w 644"/>
              <a:gd name="T49" fmla="*/ 566 h 760"/>
              <a:gd name="T50" fmla="*/ 332 w 644"/>
              <a:gd name="T51" fmla="*/ 448 h 760"/>
              <a:gd name="T52" fmla="*/ 436 w 644"/>
              <a:gd name="T53" fmla="*/ 448 h 760"/>
              <a:gd name="T54" fmla="*/ 592 w 644"/>
              <a:gd name="T55" fmla="*/ 552 h 760"/>
              <a:gd name="T56" fmla="*/ 592 w 644"/>
              <a:gd name="T57" fmla="*/ 452 h 760"/>
              <a:gd name="T58" fmla="*/ 586 w 644"/>
              <a:gd name="T59" fmla="*/ 392 h 760"/>
              <a:gd name="T60" fmla="*/ 596 w 644"/>
              <a:gd name="T61" fmla="*/ 234 h 760"/>
              <a:gd name="T62" fmla="*/ 574 w 644"/>
              <a:gd name="T63" fmla="*/ 240 h 760"/>
              <a:gd name="T64" fmla="*/ 498 w 644"/>
              <a:gd name="T65" fmla="*/ 172 h 760"/>
              <a:gd name="T66" fmla="*/ 484 w 644"/>
              <a:gd name="T67" fmla="*/ 138 h 760"/>
              <a:gd name="T68" fmla="*/ 474 w 644"/>
              <a:gd name="T69" fmla="*/ 620 h 760"/>
              <a:gd name="T70" fmla="*/ 224 w 644"/>
              <a:gd name="T71" fmla="*/ 636 h 760"/>
              <a:gd name="T72" fmla="*/ 154 w 644"/>
              <a:gd name="T73" fmla="*/ 538 h 760"/>
              <a:gd name="T74" fmla="*/ 244 w 644"/>
              <a:gd name="T75" fmla="*/ 458 h 760"/>
              <a:gd name="T76" fmla="*/ 270 w 644"/>
              <a:gd name="T77" fmla="*/ 404 h 760"/>
              <a:gd name="T78" fmla="*/ 132 w 644"/>
              <a:gd name="T79" fmla="*/ 492 h 760"/>
              <a:gd name="T80" fmla="*/ 80 w 644"/>
              <a:gd name="T81" fmla="*/ 468 h 760"/>
              <a:gd name="T82" fmla="*/ 104 w 644"/>
              <a:gd name="T83" fmla="*/ 574 h 760"/>
              <a:gd name="T84" fmla="*/ 44 w 644"/>
              <a:gd name="T85" fmla="*/ 444 h 760"/>
              <a:gd name="T86" fmla="*/ 88 w 644"/>
              <a:gd name="T87" fmla="*/ 284 h 760"/>
              <a:gd name="T88" fmla="*/ 138 w 644"/>
              <a:gd name="T89" fmla="*/ 190 h 760"/>
              <a:gd name="T90" fmla="*/ 120 w 644"/>
              <a:gd name="T91" fmla="*/ 304 h 760"/>
              <a:gd name="T92" fmla="*/ 202 w 644"/>
              <a:gd name="T93" fmla="*/ 280 h 760"/>
              <a:gd name="T94" fmla="*/ 210 w 644"/>
              <a:gd name="T95" fmla="*/ 250 h 760"/>
              <a:gd name="T96" fmla="*/ 188 w 644"/>
              <a:gd name="T97" fmla="*/ 144 h 760"/>
              <a:gd name="T98" fmla="*/ 300 w 644"/>
              <a:gd name="T99" fmla="*/ 210 h 760"/>
              <a:gd name="T100" fmla="*/ 230 w 644"/>
              <a:gd name="T101" fmla="*/ 162 h 760"/>
              <a:gd name="T102" fmla="*/ 300 w 644"/>
              <a:gd name="T103" fmla="*/ 322 h 760"/>
              <a:gd name="T104" fmla="*/ 154 w 644"/>
              <a:gd name="T105" fmla="*/ 372 h 760"/>
              <a:gd name="T106" fmla="*/ 70 w 644"/>
              <a:gd name="T107" fmla="*/ 334 h 760"/>
              <a:gd name="T108" fmla="*/ 94 w 644"/>
              <a:gd name="T109" fmla="*/ 404 h 760"/>
              <a:gd name="T110" fmla="*/ 110 w 644"/>
              <a:gd name="T111" fmla="*/ 432 h 760"/>
              <a:gd name="T112" fmla="*/ 242 w 644"/>
              <a:gd name="T113" fmla="*/ 352 h 760"/>
              <a:gd name="T114" fmla="*/ 252 w 644"/>
              <a:gd name="T115" fmla="*/ 514 h 760"/>
              <a:gd name="T116" fmla="*/ 248 w 644"/>
              <a:gd name="T117" fmla="*/ 570 h 760"/>
              <a:gd name="T118" fmla="*/ 288 w 644"/>
              <a:gd name="T119" fmla="*/ 606 h 760"/>
              <a:gd name="T120" fmla="*/ 574 w 644"/>
              <a:gd name="T121" fmla="*/ 494 h 760"/>
              <a:gd name="T122" fmla="*/ 582 w 644"/>
              <a:gd name="T123" fmla="*/ 520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44" h="760">
                <a:moveTo>
                  <a:pt x="582" y="452"/>
                </a:moveTo>
                <a:lnTo>
                  <a:pt x="582" y="452"/>
                </a:lnTo>
                <a:lnTo>
                  <a:pt x="574" y="452"/>
                </a:lnTo>
                <a:lnTo>
                  <a:pt x="566" y="454"/>
                </a:lnTo>
                <a:lnTo>
                  <a:pt x="560" y="456"/>
                </a:lnTo>
                <a:lnTo>
                  <a:pt x="552" y="462"/>
                </a:lnTo>
                <a:lnTo>
                  <a:pt x="542" y="472"/>
                </a:lnTo>
                <a:lnTo>
                  <a:pt x="538" y="478"/>
                </a:lnTo>
                <a:lnTo>
                  <a:pt x="534" y="486"/>
                </a:lnTo>
                <a:lnTo>
                  <a:pt x="500" y="486"/>
                </a:lnTo>
                <a:lnTo>
                  <a:pt x="458" y="424"/>
                </a:lnTo>
                <a:lnTo>
                  <a:pt x="458" y="424"/>
                </a:lnTo>
                <a:lnTo>
                  <a:pt x="452" y="418"/>
                </a:lnTo>
                <a:lnTo>
                  <a:pt x="444" y="416"/>
                </a:lnTo>
                <a:lnTo>
                  <a:pt x="420" y="416"/>
                </a:lnTo>
                <a:lnTo>
                  <a:pt x="420" y="416"/>
                </a:lnTo>
                <a:lnTo>
                  <a:pt x="414" y="418"/>
                </a:lnTo>
                <a:lnTo>
                  <a:pt x="408" y="422"/>
                </a:lnTo>
                <a:lnTo>
                  <a:pt x="408" y="422"/>
                </a:lnTo>
                <a:lnTo>
                  <a:pt x="404" y="418"/>
                </a:lnTo>
                <a:lnTo>
                  <a:pt x="398" y="416"/>
                </a:lnTo>
                <a:lnTo>
                  <a:pt x="374" y="416"/>
                </a:lnTo>
                <a:lnTo>
                  <a:pt x="374" y="416"/>
                </a:lnTo>
                <a:lnTo>
                  <a:pt x="368" y="418"/>
                </a:lnTo>
                <a:lnTo>
                  <a:pt x="362" y="422"/>
                </a:lnTo>
                <a:lnTo>
                  <a:pt x="362" y="422"/>
                </a:lnTo>
                <a:lnTo>
                  <a:pt x="358" y="418"/>
                </a:lnTo>
                <a:lnTo>
                  <a:pt x="350" y="416"/>
                </a:lnTo>
                <a:lnTo>
                  <a:pt x="332" y="416"/>
                </a:lnTo>
                <a:lnTo>
                  <a:pt x="332" y="390"/>
                </a:lnTo>
                <a:lnTo>
                  <a:pt x="374" y="390"/>
                </a:lnTo>
                <a:lnTo>
                  <a:pt x="374" y="390"/>
                </a:lnTo>
                <a:lnTo>
                  <a:pt x="380" y="390"/>
                </a:lnTo>
                <a:lnTo>
                  <a:pt x="386" y="386"/>
                </a:lnTo>
                <a:lnTo>
                  <a:pt x="386" y="386"/>
                </a:lnTo>
                <a:lnTo>
                  <a:pt x="390" y="390"/>
                </a:lnTo>
                <a:lnTo>
                  <a:pt x="398" y="390"/>
                </a:lnTo>
                <a:lnTo>
                  <a:pt x="420" y="390"/>
                </a:lnTo>
                <a:lnTo>
                  <a:pt x="420" y="390"/>
                </a:lnTo>
                <a:lnTo>
                  <a:pt x="426" y="390"/>
                </a:lnTo>
                <a:lnTo>
                  <a:pt x="432" y="386"/>
                </a:lnTo>
                <a:lnTo>
                  <a:pt x="432" y="386"/>
                </a:lnTo>
                <a:lnTo>
                  <a:pt x="438" y="390"/>
                </a:lnTo>
                <a:lnTo>
                  <a:pt x="444" y="390"/>
                </a:lnTo>
                <a:lnTo>
                  <a:pt x="546" y="390"/>
                </a:lnTo>
                <a:lnTo>
                  <a:pt x="546" y="390"/>
                </a:lnTo>
                <a:lnTo>
                  <a:pt x="548" y="398"/>
                </a:lnTo>
                <a:lnTo>
                  <a:pt x="554" y="404"/>
                </a:lnTo>
                <a:lnTo>
                  <a:pt x="564" y="416"/>
                </a:lnTo>
                <a:lnTo>
                  <a:pt x="570" y="420"/>
                </a:lnTo>
                <a:lnTo>
                  <a:pt x="578" y="422"/>
                </a:lnTo>
                <a:lnTo>
                  <a:pt x="586" y="424"/>
                </a:lnTo>
                <a:lnTo>
                  <a:pt x="594" y="426"/>
                </a:lnTo>
                <a:lnTo>
                  <a:pt x="594" y="426"/>
                </a:lnTo>
                <a:lnTo>
                  <a:pt x="604" y="424"/>
                </a:lnTo>
                <a:lnTo>
                  <a:pt x="614" y="422"/>
                </a:lnTo>
                <a:lnTo>
                  <a:pt x="622" y="416"/>
                </a:lnTo>
                <a:lnTo>
                  <a:pt x="630" y="410"/>
                </a:lnTo>
                <a:lnTo>
                  <a:pt x="636" y="404"/>
                </a:lnTo>
                <a:lnTo>
                  <a:pt x="640" y="394"/>
                </a:lnTo>
                <a:lnTo>
                  <a:pt x="644" y="384"/>
                </a:lnTo>
                <a:lnTo>
                  <a:pt x="644" y="374"/>
                </a:lnTo>
                <a:lnTo>
                  <a:pt x="644" y="374"/>
                </a:lnTo>
                <a:lnTo>
                  <a:pt x="644" y="364"/>
                </a:lnTo>
                <a:lnTo>
                  <a:pt x="640" y="354"/>
                </a:lnTo>
                <a:lnTo>
                  <a:pt x="636" y="346"/>
                </a:lnTo>
                <a:lnTo>
                  <a:pt x="630" y="338"/>
                </a:lnTo>
                <a:lnTo>
                  <a:pt x="622" y="332"/>
                </a:lnTo>
                <a:lnTo>
                  <a:pt x="614" y="328"/>
                </a:lnTo>
                <a:lnTo>
                  <a:pt x="604" y="326"/>
                </a:lnTo>
                <a:lnTo>
                  <a:pt x="594" y="324"/>
                </a:lnTo>
                <a:lnTo>
                  <a:pt x="594" y="324"/>
                </a:lnTo>
                <a:lnTo>
                  <a:pt x="586" y="324"/>
                </a:lnTo>
                <a:lnTo>
                  <a:pt x="578" y="326"/>
                </a:lnTo>
                <a:lnTo>
                  <a:pt x="570" y="330"/>
                </a:lnTo>
                <a:lnTo>
                  <a:pt x="564" y="334"/>
                </a:lnTo>
                <a:lnTo>
                  <a:pt x="554" y="344"/>
                </a:lnTo>
                <a:lnTo>
                  <a:pt x="548" y="352"/>
                </a:lnTo>
                <a:lnTo>
                  <a:pt x="546" y="358"/>
                </a:lnTo>
                <a:lnTo>
                  <a:pt x="444" y="358"/>
                </a:lnTo>
                <a:lnTo>
                  <a:pt x="444" y="358"/>
                </a:lnTo>
                <a:lnTo>
                  <a:pt x="438" y="360"/>
                </a:lnTo>
                <a:lnTo>
                  <a:pt x="432" y="364"/>
                </a:lnTo>
                <a:lnTo>
                  <a:pt x="432" y="364"/>
                </a:lnTo>
                <a:lnTo>
                  <a:pt x="426" y="360"/>
                </a:lnTo>
                <a:lnTo>
                  <a:pt x="420" y="358"/>
                </a:lnTo>
                <a:lnTo>
                  <a:pt x="398" y="358"/>
                </a:lnTo>
                <a:lnTo>
                  <a:pt x="398" y="358"/>
                </a:lnTo>
                <a:lnTo>
                  <a:pt x="390" y="360"/>
                </a:lnTo>
                <a:lnTo>
                  <a:pt x="386" y="364"/>
                </a:lnTo>
                <a:lnTo>
                  <a:pt x="386" y="364"/>
                </a:lnTo>
                <a:lnTo>
                  <a:pt x="380" y="360"/>
                </a:lnTo>
                <a:lnTo>
                  <a:pt x="374" y="358"/>
                </a:lnTo>
                <a:lnTo>
                  <a:pt x="332" y="358"/>
                </a:lnTo>
                <a:lnTo>
                  <a:pt x="332" y="332"/>
                </a:lnTo>
                <a:lnTo>
                  <a:pt x="350" y="332"/>
                </a:lnTo>
                <a:lnTo>
                  <a:pt x="350" y="332"/>
                </a:lnTo>
                <a:lnTo>
                  <a:pt x="358" y="332"/>
                </a:lnTo>
                <a:lnTo>
                  <a:pt x="362" y="328"/>
                </a:lnTo>
                <a:lnTo>
                  <a:pt x="362" y="328"/>
                </a:lnTo>
                <a:lnTo>
                  <a:pt x="368" y="332"/>
                </a:lnTo>
                <a:lnTo>
                  <a:pt x="374" y="332"/>
                </a:lnTo>
                <a:lnTo>
                  <a:pt x="398" y="332"/>
                </a:lnTo>
                <a:lnTo>
                  <a:pt x="398" y="332"/>
                </a:lnTo>
                <a:lnTo>
                  <a:pt x="404" y="332"/>
                </a:lnTo>
                <a:lnTo>
                  <a:pt x="408" y="328"/>
                </a:lnTo>
                <a:lnTo>
                  <a:pt x="408" y="328"/>
                </a:lnTo>
                <a:lnTo>
                  <a:pt x="414" y="332"/>
                </a:lnTo>
                <a:lnTo>
                  <a:pt x="420" y="332"/>
                </a:lnTo>
                <a:lnTo>
                  <a:pt x="444" y="332"/>
                </a:lnTo>
                <a:lnTo>
                  <a:pt x="444" y="332"/>
                </a:lnTo>
                <a:lnTo>
                  <a:pt x="450" y="330"/>
                </a:lnTo>
                <a:lnTo>
                  <a:pt x="456" y="326"/>
                </a:lnTo>
                <a:lnTo>
                  <a:pt x="500" y="264"/>
                </a:lnTo>
                <a:lnTo>
                  <a:pt x="534" y="264"/>
                </a:lnTo>
                <a:lnTo>
                  <a:pt x="534" y="264"/>
                </a:lnTo>
                <a:lnTo>
                  <a:pt x="538" y="270"/>
                </a:lnTo>
                <a:lnTo>
                  <a:pt x="542" y="278"/>
                </a:lnTo>
                <a:lnTo>
                  <a:pt x="552" y="288"/>
                </a:lnTo>
                <a:lnTo>
                  <a:pt x="560" y="292"/>
                </a:lnTo>
                <a:lnTo>
                  <a:pt x="566" y="296"/>
                </a:lnTo>
                <a:lnTo>
                  <a:pt x="574" y="298"/>
                </a:lnTo>
                <a:lnTo>
                  <a:pt x="582" y="298"/>
                </a:lnTo>
                <a:lnTo>
                  <a:pt x="582" y="298"/>
                </a:lnTo>
                <a:lnTo>
                  <a:pt x="592" y="298"/>
                </a:lnTo>
                <a:lnTo>
                  <a:pt x="602" y="294"/>
                </a:lnTo>
                <a:lnTo>
                  <a:pt x="610" y="290"/>
                </a:lnTo>
                <a:lnTo>
                  <a:pt x="618" y="284"/>
                </a:lnTo>
                <a:lnTo>
                  <a:pt x="624" y="276"/>
                </a:lnTo>
                <a:lnTo>
                  <a:pt x="630" y="268"/>
                </a:lnTo>
                <a:lnTo>
                  <a:pt x="632" y="258"/>
                </a:lnTo>
                <a:lnTo>
                  <a:pt x="634" y="248"/>
                </a:lnTo>
                <a:lnTo>
                  <a:pt x="634" y="248"/>
                </a:lnTo>
                <a:lnTo>
                  <a:pt x="632" y="238"/>
                </a:lnTo>
                <a:lnTo>
                  <a:pt x="630" y="228"/>
                </a:lnTo>
                <a:lnTo>
                  <a:pt x="624" y="220"/>
                </a:lnTo>
                <a:lnTo>
                  <a:pt x="618" y="212"/>
                </a:lnTo>
                <a:lnTo>
                  <a:pt x="610" y="206"/>
                </a:lnTo>
                <a:lnTo>
                  <a:pt x="602" y="200"/>
                </a:lnTo>
                <a:lnTo>
                  <a:pt x="592" y="198"/>
                </a:lnTo>
                <a:lnTo>
                  <a:pt x="582" y="196"/>
                </a:lnTo>
                <a:lnTo>
                  <a:pt x="582" y="196"/>
                </a:lnTo>
                <a:lnTo>
                  <a:pt x="574" y="198"/>
                </a:lnTo>
                <a:lnTo>
                  <a:pt x="566" y="200"/>
                </a:lnTo>
                <a:lnTo>
                  <a:pt x="560" y="202"/>
                </a:lnTo>
                <a:lnTo>
                  <a:pt x="552" y="206"/>
                </a:lnTo>
                <a:lnTo>
                  <a:pt x="542" y="218"/>
                </a:lnTo>
                <a:lnTo>
                  <a:pt x="538" y="224"/>
                </a:lnTo>
                <a:lnTo>
                  <a:pt x="534" y="232"/>
                </a:lnTo>
                <a:lnTo>
                  <a:pt x="490" y="232"/>
                </a:lnTo>
                <a:lnTo>
                  <a:pt x="490" y="232"/>
                </a:lnTo>
                <a:lnTo>
                  <a:pt x="484" y="234"/>
                </a:lnTo>
                <a:lnTo>
                  <a:pt x="478" y="238"/>
                </a:lnTo>
                <a:lnTo>
                  <a:pt x="436" y="300"/>
                </a:lnTo>
                <a:lnTo>
                  <a:pt x="420" y="300"/>
                </a:lnTo>
                <a:lnTo>
                  <a:pt x="420" y="300"/>
                </a:lnTo>
                <a:lnTo>
                  <a:pt x="414" y="302"/>
                </a:lnTo>
                <a:lnTo>
                  <a:pt x="408" y="306"/>
                </a:lnTo>
                <a:lnTo>
                  <a:pt x="408" y="306"/>
                </a:lnTo>
                <a:lnTo>
                  <a:pt x="404" y="302"/>
                </a:lnTo>
                <a:lnTo>
                  <a:pt x="398" y="300"/>
                </a:lnTo>
                <a:lnTo>
                  <a:pt x="374" y="300"/>
                </a:lnTo>
                <a:lnTo>
                  <a:pt x="374" y="300"/>
                </a:lnTo>
                <a:lnTo>
                  <a:pt x="368" y="302"/>
                </a:lnTo>
                <a:lnTo>
                  <a:pt x="362" y="306"/>
                </a:lnTo>
                <a:lnTo>
                  <a:pt x="362" y="306"/>
                </a:lnTo>
                <a:lnTo>
                  <a:pt x="358" y="302"/>
                </a:lnTo>
                <a:lnTo>
                  <a:pt x="350" y="300"/>
                </a:lnTo>
                <a:lnTo>
                  <a:pt x="332" y="300"/>
                </a:lnTo>
                <a:lnTo>
                  <a:pt x="332" y="274"/>
                </a:lnTo>
                <a:lnTo>
                  <a:pt x="386" y="274"/>
                </a:lnTo>
                <a:lnTo>
                  <a:pt x="386" y="274"/>
                </a:lnTo>
                <a:lnTo>
                  <a:pt x="394" y="274"/>
                </a:lnTo>
                <a:lnTo>
                  <a:pt x="398" y="270"/>
                </a:lnTo>
                <a:lnTo>
                  <a:pt x="460" y="196"/>
                </a:lnTo>
                <a:lnTo>
                  <a:pt x="460" y="196"/>
                </a:lnTo>
                <a:lnTo>
                  <a:pt x="474" y="204"/>
                </a:lnTo>
                <a:lnTo>
                  <a:pt x="482" y="204"/>
                </a:lnTo>
                <a:lnTo>
                  <a:pt x="490" y="206"/>
                </a:lnTo>
                <a:lnTo>
                  <a:pt x="490" y="206"/>
                </a:lnTo>
                <a:lnTo>
                  <a:pt x="500" y="204"/>
                </a:lnTo>
                <a:lnTo>
                  <a:pt x="510" y="202"/>
                </a:lnTo>
                <a:lnTo>
                  <a:pt x="518" y="196"/>
                </a:lnTo>
                <a:lnTo>
                  <a:pt x="526" y="190"/>
                </a:lnTo>
                <a:lnTo>
                  <a:pt x="532" y="184"/>
                </a:lnTo>
                <a:lnTo>
                  <a:pt x="536" y="174"/>
                </a:lnTo>
                <a:lnTo>
                  <a:pt x="540" y="166"/>
                </a:lnTo>
                <a:lnTo>
                  <a:pt x="540" y="154"/>
                </a:lnTo>
                <a:lnTo>
                  <a:pt x="540" y="154"/>
                </a:lnTo>
                <a:lnTo>
                  <a:pt x="540" y="144"/>
                </a:lnTo>
                <a:lnTo>
                  <a:pt x="536" y="136"/>
                </a:lnTo>
                <a:lnTo>
                  <a:pt x="532" y="126"/>
                </a:lnTo>
                <a:lnTo>
                  <a:pt x="526" y="118"/>
                </a:lnTo>
                <a:lnTo>
                  <a:pt x="518" y="112"/>
                </a:lnTo>
                <a:lnTo>
                  <a:pt x="510" y="108"/>
                </a:lnTo>
                <a:lnTo>
                  <a:pt x="500" y="106"/>
                </a:lnTo>
                <a:lnTo>
                  <a:pt x="490" y="104"/>
                </a:lnTo>
                <a:lnTo>
                  <a:pt x="490" y="104"/>
                </a:lnTo>
                <a:lnTo>
                  <a:pt x="480" y="106"/>
                </a:lnTo>
                <a:lnTo>
                  <a:pt x="470" y="108"/>
                </a:lnTo>
                <a:lnTo>
                  <a:pt x="462" y="112"/>
                </a:lnTo>
                <a:lnTo>
                  <a:pt x="454" y="118"/>
                </a:lnTo>
                <a:lnTo>
                  <a:pt x="448" y="126"/>
                </a:lnTo>
                <a:lnTo>
                  <a:pt x="444" y="136"/>
                </a:lnTo>
                <a:lnTo>
                  <a:pt x="440" y="144"/>
                </a:lnTo>
                <a:lnTo>
                  <a:pt x="440" y="154"/>
                </a:lnTo>
                <a:lnTo>
                  <a:pt x="440" y="154"/>
                </a:lnTo>
                <a:lnTo>
                  <a:pt x="442" y="170"/>
                </a:lnTo>
                <a:lnTo>
                  <a:pt x="380" y="242"/>
                </a:lnTo>
                <a:lnTo>
                  <a:pt x="332" y="242"/>
                </a:lnTo>
                <a:lnTo>
                  <a:pt x="332" y="190"/>
                </a:lnTo>
                <a:lnTo>
                  <a:pt x="332" y="86"/>
                </a:lnTo>
                <a:lnTo>
                  <a:pt x="332" y="86"/>
                </a:lnTo>
                <a:lnTo>
                  <a:pt x="330" y="78"/>
                </a:lnTo>
                <a:lnTo>
                  <a:pt x="328" y="74"/>
                </a:lnTo>
                <a:lnTo>
                  <a:pt x="328" y="74"/>
                </a:lnTo>
                <a:lnTo>
                  <a:pt x="330" y="68"/>
                </a:lnTo>
                <a:lnTo>
                  <a:pt x="332" y="62"/>
                </a:lnTo>
                <a:lnTo>
                  <a:pt x="332" y="16"/>
                </a:lnTo>
                <a:lnTo>
                  <a:pt x="332" y="16"/>
                </a:lnTo>
                <a:lnTo>
                  <a:pt x="330" y="10"/>
                </a:lnTo>
                <a:lnTo>
                  <a:pt x="328" y="4"/>
                </a:lnTo>
                <a:lnTo>
                  <a:pt x="322" y="2"/>
                </a:lnTo>
                <a:lnTo>
                  <a:pt x="316" y="0"/>
                </a:lnTo>
                <a:lnTo>
                  <a:pt x="316" y="0"/>
                </a:lnTo>
                <a:lnTo>
                  <a:pt x="310" y="2"/>
                </a:lnTo>
                <a:lnTo>
                  <a:pt x="304" y="4"/>
                </a:lnTo>
                <a:lnTo>
                  <a:pt x="302" y="10"/>
                </a:lnTo>
                <a:lnTo>
                  <a:pt x="300" y="16"/>
                </a:lnTo>
                <a:lnTo>
                  <a:pt x="300" y="62"/>
                </a:lnTo>
                <a:lnTo>
                  <a:pt x="300" y="62"/>
                </a:lnTo>
                <a:lnTo>
                  <a:pt x="302" y="68"/>
                </a:lnTo>
                <a:lnTo>
                  <a:pt x="306" y="74"/>
                </a:lnTo>
                <a:lnTo>
                  <a:pt x="306" y="74"/>
                </a:lnTo>
                <a:lnTo>
                  <a:pt x="302" y="78"/>
                </a:lnTo>
                <a:lnTo>
                  <a:pt x="300" y="86"/>
                </a:lnTo>
                <a:lnTo>
                  <a:pt x="300" y="118"/>
                </a:lnTo>
                <a:lnTo>
                  <a:pt x="300" y="118"/>
                </a:lnTo>
                <a:lnTo>
                  <a:pt x="286" y="108"/>
                </a:lnTo>
                <a:lnTo>
                  <a:pt x="270" y="100"/>
                </a:lnTo>
                <a:lnTo>
                  <a:pt x="254" y="94"/>
                </a:lnTo>
                <a:lnTo>
                  <a:pt x="236" y="92"/>
                </a:lnTo>
                <a:lnTo>
                  <a:pt x="236" y="92"/>
                </a:lnTo>
                <a:lnTo>
                  <a:pt x="220" y="94"/>
                </a:lnTo>
                <a:lnTo>
                  <a:pt x="206" y="96"/>
                </a:lnTo>
                <a:lnTo>
                  <a:pt x="194" y="102"/>
                </a:lnTo>
                <a:lnTo>
                  <a:pt x="182" y="108"/>
                </a:lnTo>
                <a:lnTo>
                  <a:pt x="170" y="118"/>
                </a:lnTo>
                <a:lnTo>
                  <a:pt x="160" y="128"/>
                </a:lnTo>
                <a:lnTo>
                  <a:pt x="152" y="138"/>
                </a:lnTo>
                <a:lnTo>
                  <a:pt x="146" y="152"/>
                </a:lnTo>
                <a:lnTo>
                  <a:pt x="146" y="152"/>
                </a:lnTo>
                <a:lnTo>
                  <a:pt x="128" y="156"/>
                </a:lnTo>
                <a:lnTo>
                  <a:pt x="110" y="164"/>
                </a:lnTo>
                <a:lnTo>
                  <a:pt x="96" y="176"/>
                </a:lnTo>
                <a:lnTo>
                  <a:pt x="82" y="190"/>
                </a:lnTo>
                <a:lnTo>
                  <a:pt x="72" y="206"/>
                </a:lnTo>
                <a:lnTo>
                  <a:pt x="64" y="224"/>
                </a:lnTo>
                <a:lnTo>
                  <a:pt x="58" y="244"/>
                </a:lnTo>
                <a:lnTo>
                  <a:pt x="58" y="264"/>
                </a:lnTo>
                <a:lnTo>
                  <a:pt x="58" y="264"/>
                </a:lnTo>
                <a:lnTo>
                  <a:pt x="58" y="268"/>
                </a:lnTo>
                <a:lnTo>
                  <a:pt x="58" y="268"/>
                </a:lnTo>
                <a:lnTo>
                  <a:pt x="44" y="276"/>
                </a:lnTo>
                <a:lnTo>
                  <a:pt x="34" y="288"/>
                </a:lnTo>
                <a:lnTo>
                  <a:pt x="24" y="302"/>
                </a:lnTo>
                <a:lnTo>
                  <a:pt x="16" y="316"/>
                </a:lnTo>
                <a:lnTo>
                  <a:pt x="8" y="332"/>
                </a:lnTo>
                <a:lnTo>
                  <a:pt x="4" y="350"/>
                </a:lnTo>
                <a:lnTo>
                  <a:pt x="0" y="368"/>
                </a:lnTo>
                <a:lnTo>
                  <a:pt x="0" y="386"/>
                </a:lnTo>
                <a:lnTo>
                  <a:pt x="0" y="386"/>
                </a:lnTo>
                <a:lnTo>
                  <a:pt x="0" y="410"/>
                </a:lnTo>
                <a:lnTo>
                  <a:pt x="6" y="432"/>
                </a:lnTo>
                <a:lnTo>
                  <a:pt x="14" y="454"/>
                </a:lnTo>
                <a:lnTo>
                  <a:pt x="24" y="472"/>
                </a:lnTo>
                <a:lnTo>
                  <a:pt x="24" y="472"/>
                </a:lnTo>
                <a:lnTo>
                  <a:pt x="22" y="490"/>
                </a:lnTo>
                <a:lnTo>
                  <a:pt x="24" y="508"/>
                </a:lnTo>
                <a:lnTo>
                  <a:pt x="24" y="508"/>
                </a:lnTo>
                <a:lnTo>
                  <a:pt x="28" y="528"/>
                </a:lnTo>
                <a:lnTo>
                  <a:pt x="34" y="548"/>
                </a:lnTo>
                <a:lnTo>
                  <a:pt x="46" y="566"/>
                </a:lnTo>
                <a:lnTo>
                  <a:pt x="58" y="580"/>
                </a:lnTo>
                <a:lnTo>
                  <a:pt x="72" y="592"/>
                </a:lnTo>
                <a:lnTo>
                  <a:pt x="90" y="602"/>
                </a:lnTo>
                <a:lnTo>
                  <a:pt x="108" y="608"/>
                </a:lnTo>
                <a:lnTo>
                  <a:pt x="126" y="610"/>
                </a:lnTo>
                <a:lnTo>
                  <a:pt x="126" y="610"/>
                </a:lnTo>
                <a:lnTo>
                  <a:pt x="128" y="614"/>
                </a:lnTo>
                <a:lnTo>
                  <a:pt x="128" y="614"/>
                </a:lnTo>
                <a:lnTo>
                  <a:pt x="128" y="616"/>
                </a:lnTo>
                <a:lnTo>
                  <a:pt x="128" y="616"/>
                </a:lnTo>
                <a:lnTo>
                  <a:pt x="130" y="616"/>
                </a:lnTo>
                <a:lnTo>
                  <a:pt x="130" y="616"/>
                </a:lnTo>
                <a:lnTo>
                  <a:pt x="138" y="628"/>
                </a:lnTo>
                <a:lnTo>
                  <a:pt x="146" y="638"/>
                </a:lnTo>
                <a:lnTo>
                  <a:pt x="158" y="646"/>
                </a:lnTo>
                <a:lnTo>
                  <a:pt x="168" y="654"/>
                </a:lnTo>
                <a:lnTo>
                  <a:pt x="182" y="660"/>
                </a:lnTo>
                <a:lnTo>
                  <a:pt x="194" y="664"/>
                </a:lnTo>
                <a:lnTo>
                  <a:pt x="210" y="668"/>
                </a:lnTo>
                <a:lnTo>
                  <a:pt x="224" y="668"/>
                </a:lnTo>
                <a:lnTo>
                  <a:pt x="224" y="668"/>
                </a:lnTo>
                <a:lnTo>
                  <a:pt x="246" y="666"/>
                </a:lnTo>
                <a:lnTo>
                  <a:pt x="266" y="660"/>
                </a:lnTo>
                <a:lnTo>
                  <a:pt x="284" y="650"/>
                </a:lnTo>
                <a:lnTo>
                  <a:pt x="300" y="638"/>
                </a:lnTo>
                <a:lnTo>
                  <a:pt x="300" y="676"/>
                </a:lnTo>
                <a:lnTo>
                  <a:pt x="300" y="676"/>
                </a:lnTo>
                <a:lnTo>
                  <a:pt x="302" y="682"/>
                </a:lnTo>
                <a:lnTo>
                  <a:pt x="306" y="688"/>
                </a:lnTo>
                <a:lnTo>
                  <a:pt x="306" y="688"/>
                </a:lnTo>
                <a:lnTo>
                  <a:pt x="302" y="692"/>
                </a:lnTo>
                <a:lnTo>
                  <a:pt x="300" y="698"/>
                </a:lnTo>
                <a:lnTo>
                  <a:pt x="300" y="744"/>
                </a:lnTo>
                <a:lnTo>
                  <a:pt x="300" y="744"/>
                </a:lnTo>
                <a:lnTo>
                  <a:pt x="302" y="752"/>
                </a:lnTo>
                <a:lnTo>
                  <a:pt x="304" y="756"/>
                </a:lnTo>
                <a:lnTo>
                  <a:pt x="310" y="760"/>
                </a:lnTo>
                <a:lnTo>
                  <a:pt x="316" y="760"/>
                </a:lnTo>
                <a:lnTo>
                  <a:pt x="316" y="760"/>
                </a:lnTo>
                <a:lnTo>
                  <a:pt x="322" y="760"/>
                </a:lnTo>
                <a:lnTo>
                  <a:pt x="328" y="756"/>
                </a:lnTo>
                <a:lnTo>
                  <a:pt x="330" y="752"/>
                </a:lnTo>
                <a:lnTo>
                  <a:pt x="332" y="744"/>
                </a:lnTo>
                <a:lnTo>
                  <a:pt x="332" y="698"/>
                </a:lnTo>
                <a:lnTo>
                  <a:pt x="332" y="698"/>
                </a:lnTo>
                <a:lnTo>
                  <a:pt x="330" y="692"/>
                </a:lnTo>
                <a:lnTo>
                  <a:pt x="328" y="688"/>
                </a:lnTo>
                <a:lnTo>
                  <a:pt x="328" y="688"/>
                </a:lnTo>
                <a:lnTo>
                  <a:pt x="330" y="682"/>
                </a:lnTo>
                <a:lnTo>
                  <a:pt x="332" y="676"/>
                </a:lnTo>
                <a:lnTo>
                  <a:pt x="332" y="566"/>
                </a:lnTo>
                <a:lnTo>
                  <a:pt x="332" y="506"/>
                </a:lnTo>
                <a:lnTo>
                  <a:pt x="350" y="506"/>
                </a:lnTo>
                <a:lnTo>
                  <a:pt x="350" y="506"/>
                </a:lnTo>
                <a:lnTo>
                  <a:pt x="358" y="506"/>
                </a:lnTo>
                <a:lnTo>
                  <a:pt x="362" y="502"/>
                </a:lnTo>
                <a:lnTo>
                  <a:pt x="362" y="502"/>
                </a:lnTo>
                <a:lnTo>
                  <a:pt x="368" y="506"/>
                </a:lnTo>
                <a:lnTo>
                  <a:pt x="374" y="506"/>
                </a:lnTo>
                <a:lnTo>
                  <a:pt x="378" y="506"/>
                </a:lnTo>
                <a:lnTo>
                  <a:pt x="442" y="600"/>
                </a:lnTo>
                <a:lnTo>
                  <a:pt x="442" y="600"/>
                </a:lnTo>
                <a:lnTo>
                  <a:pt x="440" y="610"/>
                </a:lnTo>
                <a:lnTo>
                  <a:pt x="440" y="618"/>
                </a:lnTo>
                <a:lnTo>
                  <a:pt x="440" y="618"/>
                </a:lnTo>
                <a:lnTo>
                  <a:pt x="440" y="628"/>
                </a:lnTo>
                <a:lnTo>
                  <a:pt x="444" y="638"/>
                </a:lnTo>
                <a:lnTo>
                  <a:pt x="448" y="646"/>
                </a:lnTo>
                <a:lnTo>
                  <a:pt x="454" y="654"/>
                </a:lnTo>
                <a:lnTo>
                  <a:pt x="462" y="660"/>
                </a:lnTo>
                <a:lnTo>
                  <a:pt x="470" y="664"/>
                </a:lnTo>
                <a:lnTo>
                  <a:pt x="480" y="668"/>
                </a:lnTo>
                <a:lnTo>
                  <a:pt x="490" y="668"/>
                </a:lnTo>
                <a:lnTo>
                  <a:pt x="490" y="668"/>
                </a:lnTo>
                <a:lnTo>
                  <a:pt x="500" y="668"/>
                </a:lnTo>
                <a:lnTo>
                  <a:pt x="510" y="664"/>
                </a:lnTo>
                <a:lnTo>
                  <a:pt x="518" y="660"/>
                </a:lnTo>
                <a:lnTo>
                  <a:pt x="526" y="654"/>
                </a:lnTo>
                <a:lnTo>
                  <a:pt x="532" y="646"/>
                </a:lnTo>
                <a:lnTo>
                  <a:pt x="536" y="638"/>
                </a:lnTo>
                <a:lnTo>
                  <a:pt x="540" y="628"/>
                </a:lnTo>
                <a:lnTo>
                  <a:pt x="540" y="618"/>
                </a:lnTo>
                <a:lnTo>
                  <a:pt x="540" y="618"/>
                </a:lnTo>
                <a:lnTo>
                  <a:pt x="540" y="608"/>
                </a:lnTo>
                <a:lnTo>
                  <a:pt x="536" y="598"/>
                </a:lnTo>
                <a:lnTo>
                  <a:pt x="532" y="590"/>
                </a:lnTo>
                <a:lnTo>
                  <a:pt x="526" y="582"/>
                </a:lnTo>
                <a:lnTo>
                  <a:pt x="518" y="576"/>
                </a:lnTo>
                <a:lnTo>
                  <a:pt x="510" y="570"/>
                </a:lnTo>
                <a:lnTo>
                  <a:pt x="500" y="568"/>
                </a:lnTo>
                <a:lnTo>
                  <a:pt x="490" y="566"/>
                </a:lnTo>
                <a:lnTo>
                  <a:pt x="490" y="566"/>
                </a:lnTo>
                <a:lnTo>
                  <a:pt x="476" y="570"/>
                </a:lnTo>
                <a:lnTo>
                  <a:pt x="462" y="574"/>
                </a:lnTo>
                <a:lnTo>
                  <a:pt x="400" y="482"/>
                </a:lnTo>
                <a:lnTo>
                  <a:pt x="400" y="482"/>
                </a:lnTo>
                <a:lnTo>
                  <a:pt x="394" y="476"/>
                </a:lnTo>
                <a:lnTo>
                  <a:pt x="386" y="474"/>
                </a:lnTo>
                <a:lnTo>
                  <a:pt x="374" y="474"/>
                </a:lnTo>
                <a:lnTo>
                  <a:pt x="374" y="474"/>
                </a:lnTo>
                <a:lnTo>
                  <a:pt x="368" y="476"/>
                </a:lnTo>
                <a:lnTo>
                  <a:pt x="362" y="480"/>
                </a:lnTo>
                <a:lnTo>
                  <a:pt x="362" y="480"/>
                </a:lnTo>
                <a:lnTo>
                  <a:pt x="358" y="476"/>
                </a:lnTo>
                <a:lnTo>
                  <a:pt x="350" y="474"/>
                </a:lnTo>
                <a:lnTo>
                  <a:pt x="332" y="474"/>
                </a:lnTo>
                <a:lnTo>
                  <a:pt x="332" y="448"/>
                </a:lnTo>
                <a:lnTo>
                  <a:pt x="350" y="448"/>
                </a:lnTo>
                <a:lnTo>
                  <a:pt x="350" y="448"/>
                </a:lnTo>
                <a:lnTo>
                  <a:pt x="358" y="448"/>
                </a:lnTo>
                <a:lnTo>
                  <a:pt x="362" y="444"/>
                </a:lnTo>
                <a:lnTo>
                  <a:pt x="362" y="444"/>
                </a:lnTo>
                <a:lnTo>
                  <a:pt x="368" y="448"/>
                </a:lnTo>
                <a:lnTo>
                  <a:pt x="374" y="448"/>
                </a:lnTo>
                <a:lnTo>
                  <a:pt x="398" y="448"/>
                </a:lnTo>
                <a:lnTo>
                  <a:pt x="398" y="448"/>
                </a:lnTo>
                <a:lnTo>
                  <a:pt x="404" y="448"/>
                </a:lnTo>
                <a:lnTo>
                  <a:pt x="408" y="444"/>
                </a:lnTo>
                <a:lnTo>
                  <a:pt x="408" y="444"/>
                </a:lnTo>
                <a:lnTo>
                  <a:pt x="414" y="448"/>
                </a:lnTo>
                <a:lnTo>
                  <a:pt x="420" y="448"/>
                </a:lnTo>
                <a:lnTo>
                  <a:pt x="436" y="448"/>
                </a:lnTo>
                <a:lnTo>
                  <a:pt x="478" y="510"/>
                </a:lnTo>
                <a:lnTo>
                  <a:pt x="478" y="510"/>
                </a:lnTo>
                <a:lnTo>
                  <a:pt x="484" y="516"/>
                </a:lnTo>
                <a:lnTo>
                  <a:pt x="490" y="518"/>
                </a:lnTo>
                <a:lnTo>
                  <a:pt x="534" y="518"/>
                </a:lnTo>
                <a:lnTo>
                  <a:pt x="534" y="518"/>
                </a:lnTo>
                <a:lnTo>
                  <a:pt x="538" y="526"/>
                </a:lnTo>
                <a:lnTo>
                  <a:pt x="542" y="532"/>
                </a:lnTo>
                <a:lnTo>
                  <a:pt x="552" y="542"/>
                </a:lnTo>
                <a:lnTo>
                  <a:pt x="560" y="548"/>
                </a:lnTo>
                <a:lnTo>
                  <a:pt x="566" y="550"/>
                </a:lnTo>
                <a:lnTo>
                  <a:pt x="574" y="552"/>
                </a:lnTo>
                <a:lnTo>
                  <a:pt x="582" y="552"/>
                </a:lnTo>
                <a:lnTo>
                  <a:pt x="582" y="552"/>
                </a:lnTo>
                <a:lnTo>
                  <a:pt x="592" y="552"/>
                </a:lnTo>
                <a:lnTo>
                  <a:pt x="602" y="548"/>
                </a:lnTo>
                <a:lnTo>
                  <a:pt x="610" y="544"/>
                </a:lnTo>
                <a:lnTo>
                  <a:pt x="618" y="538"/>
                </a:lnTo>
                <a:lnTo>
                  <a:pt x="624" y="530"/>
                </a:lnTo>
                <a:lnTo>
                  <a:pt x="630" y="522"/>
                </a:lnTo>
                <a:lnTo>
                  <a:pt x="632" y="512"/>
                </a:lnTo>
                <a:lnTo>
                  <a:pt x="634" y="502"/>
                </a:lnTo>
                <a:lnTo>
                  <a:pt x="634" y="502"/>
                </a:lnTo>
                <a:lnTo>
                  <a:pt x="632" y="492"/>
                </a:lnTo>
                <a:lnTo>
                  <a:pt x="630" y="482"/>
                </a:lnTo>
                <a:lnTo>
                  <a:pt x="624" y="474"/>
                </a:lnTo>
                <a:lnTo>
                  <a:pt x="618" y="466"/>
                </a:lnTo>
                <a:lnTo>
                  <a:pt x="610" y="460"/>
                </a:lnTo>
                <a:lnTo>
                  <a:pt x="602" y="456"/>
                </a:lnTo>
                <a:lnTo>
                  <a:pt x="592" y="452"/>
                </a:lnTo>
                <a:lnTo>
                  <a:pt x="582" y="452"/>
                </a:lnTo>
                <a:lnTo>
                  <a:pt x="582" y="452"/>
                </a:lnTo>
                <a:close/>
                <a:moveTo>
                  <a:pt x="594" y="356"/>
                </a:moveTo>
                <a:lnTo>
                  <a:pt x="594" y="356"/>
                </a:lnTo>
                <a:lnTo>
                  <a:pt x="602" y="358"/>
                </a:lnTo>
                <a:lnTo>
                  <a:pt x="608" y="362"/>
                </a:lnTo>
                <a:lnTo>
                  <a:pt x="612" y="368"/>
                </a:lnTo>
                <a:lnTo>
                  <a:pt x="612" y="374"/>
                </a:lnTo>
                <a:lnTo>
                  <a:pt x="612" y="374"/>
                </a:lnTo>
                <a:lnTo>
                  <a:pt x="612" y="382"/>
                </a:lnTo>
                <a:lnTo>
                  <a:pt x="608" y="388"/>
                </a:lnTo>
                <a:lnTo>
                  <a:pt x="602" y="392"/>
                </a:lnTo>
                <a:lnTo>
                  <a:pt x="594" y="394"/>
                </a:lnTo>
                <a:lnTo>
                  <a:pt x="594" y="394"/>
                </a:lnTo>
                <a:lnTo>
                  <a:pt x="586" y="392"/>
                </a:lnTo>
                <a:lnTo>
                  <a:pt x="580" y="388"/>
                </a:lnTo>
                <a:lnTo>
                  <a:pt x="580" y="388"/>
                </a:lnTo>
                <a:lnTo>
                  <a:pt x="586" y="382"/>
                </a:lnTo>
                <a:lnTo>
                  <a:pt x="586" y="374"/>
                </a:lnTo>
                <a:lnTo>
                  <a:pt x="586" y="374"/>
                </a:lnTo>
                <a:lnTo>
                  <a:pt x="586" y="368"/>
                </a:lnTo>
                <a:lnTo>
                  <a:pt x="580" y="362"/>
                </a:lnTo>
                <a:lnTo>
                  <a:pt x="580" y="362"/>
                </a:lnTo>
                <a:lnTo>
                  <a:pt x="586" y="358"/>
                </a:lnTo>
                <a:lnTo>
                  <a:pt x="594" y="356"/>
                </a:lnTo>
                <a:lnTo>
                  <a:pt x="594" y="356"/>
                </a:lnTo>
                <a:close/>
                <a:moveTo>
                  <a:pt x="582" y="228"/>
                </a:moveTo>
                <a:lnTo>
                  <a:pt x="582" y="228"/>
                </a:lnTo>
                <a:lnTo>
                  <a:pt x="590" y="230"/>
                </a:lnTo>
                <a:lnTo>
                  <a:pt x="596" y="234"/>
                </a:lnTo>
                <a:lnTo>
                  <a:pt x="600" y="240"/>
                </a:lnTo>
                <a:lnTo>
                  <a:pt x="602" y="248"/>
                </a:lnTo>
                <a:lnTo>
                  <a:pt x="602" y="248"/>
                </a:lnTo>
                <a:lnTo>
                  <a:pt x="600" y="254"/>
                </a:lnTo>
                <a:lnTo>
                  <a:pt x="596" y="260"/>
                </a:lnTo>
                <a:lnTo>
                  <a:pt x="590" y="264"/>
                </a:lnTo>
                <a:lnTo>
                  <a:pt x="582" y="266"/>
                </a:lnTo>
                <a:lnTo>
                  <a:pt x="582" y="266"/>
                </a:lnTo>
                <a:lnTo>
                  <a:pt x="574" y="264"/>
                </a:lnTo>
                <a:lnTo>
                  <a:pt x="568" y="260"/>
                </a:lnTo>
                <a:lnTo>
                  <a:pt x="568" y="260"/>
                </a:lnTo>
                <a:lnTo>
                  <a:pt x="574" y="254"/>
                </a:lnTo>
                <a:lnTo>
                  <a:pt x="576" y="248"/>
                </a:lnTo>
                <a:lnTo>
                  <a:pt x="576" y="248"/>
                </a:lnTo>
                <a:lnTo>
                  <a:pt x="574" y="240"/>
                </a:lnTo>
                <a:lnTo>
                  <a:pt x="568" y="234"/>
                </a:lnTo>
                <a:lnTo>
                  <a:pt x="568" y="234"/>
                </a:lnTo>
                <a:lnTo>
                  <a:pt x="574" y="230"/>
                </a:lnTo>
                <a:lnTo>
                  <a:pt x="582" y="228"/>
                </a:lnTo>
                <a:lnTo>
                  <a:pt x="582" y="228"/>
                </a:lnTo>
                <a:close/>
                <a:moveTo>
                  <a:pt x="490" y="136"/>
                </a:moveTo>
                <a:lnTo>
                  <a:pt x="490" y="136"/>
                </a:lnTo>
                <a:lnTo>
                  <a:pt x="498" y="138"/>
                </a:lnTo>
                <a:lnTo>
                  <a:pt x="504" y="142"/>
                </a:lnTo>
                <a:lnTo>
                  <a:pt x="508" y="148"/>
                </a:lnTo>
                <a:lnTo>
                  <a:pt x="508" y="154"/>
                </a:lnTo>
                <a:lnTo>
                  <a:pt x="508" y="154"/>
                </a:lnTo>
                <a:lnTo>
                  <a:pt x="508" y="162"/>
                </a:lnTo>
                <a:lnTo>
                  <a:pt x="504" y="168"/>
                </a:lnTo>
                <a:lnTo>
                  <a:pt x="498" y="172"/>
                </a:lnTo>
                <a:lnTo>
                  <a:pt x="490" y="174"/>
                </a:lnTo>
                <a:lnTo>
                  <a:pt x="490" y="174"/>
                </a:lnTo>
                <a:lnTo>
                  <a:pt x="484" y="172"/>
                </a:lnTo>
                <a:lnTo>
                  <a:pt x="480" y="170"/>
                </a:lnTo>
                <a:lnTo>
                  <a:pt x="480" y="170"/>
                </a:lnTo>
                <a:lnTo>
                  <a:pt x="480" y="166"/>
                </a:lnTo>
                <a:lnTo>
                  <a:pt x="480" y="162"/>
                </a:lnTo>
                <a:lnTo>
                  <a:pt x="478" y="158"/>
                </a:lnTo>
                <a:lnTo>
                  <a:pt x="476" y="154"/>
                </a:lnTo>
                <a:lnTo>
                  <a:pt x="476" y="154"/>
                </a:lnTo>
                <a:lnTo>
                  <a:pt x="472" y="152"/>
                </a:lnTo>
                <a:lnTo>
                  <a:pt x="472" y="152"/>
                </a:lnTo>
                <a:lnTo>
                  <a:pt x="474" y="146"/>
                </a:lnTo>
                <a:lnTo>
                  <a:pt x="478" y="140"/>
                </a:lnTo>
                <a:lnTo>
                  <a:pt x="484" y="138"/>
                </a:lnTo>
                <a:lnTo>
                  <a:pt x="490" y="136"/>
                </a:lnTo>
                <a:lnTo>
                  <a:pt x="490" y="136"/>
                </a:lnTo>
                <a:close/>
                <a:moveTo>
                  <a:pt x="508" y="618"/>
                </a:moveTo>
                <a:lnTo>
                  <a:pt x="508" y="618"/>
                </a:lnTo>
                <a:lnTo>
                  <a:pt x="508" y="624"/>
                </a:lnTo>
                <a:lnTo>
                  <a:pt x="504" y="630"/>
                </a:lnTo>
                <a:lnTo>
                  <a:pt x="498" y="634"/>
                </a:lnTo>
                <a:lnTo>
                  <a:pt x="490" y="636"/>
                </a:lnTo>
                <a:lnTo>
                  <a:pt x="490" y="636"/>
                </a:lnTo>
                <a:lnTo>
                  <a:pt x="484" y="636"/>
                </a:lnTo>
                <a:lnTo>
                  <a:pt x="478" y="632"/>
                </a:lnTo>
                <a:lnTo>
                  <a:pt x="474" y="626"/>
                </a:lnTo>
                <a:lnTo>
                  <a:pt x="472" y="620"/>
                </a:lnTo>
                <a:lnTo>
                  <a:pt x="472" y="620"/>
                </a:lnTo>
                <a:lnTo>
                  <a:pt x="474" y="620"/>
                </a:lnTo>
                <a:lnTo>
                  <a:pt x="474" y="620"/>
                </a:lnTo>
                <a:lnTo>
                  <a:pt x="478" y="616"/>
                </a:lnTo>
                <a:lnTo>
                  <a:pt x="480" y="612"/>
                </a:lnTo>
                <a:lnTo>
                  <a:pt x="480" y="606"/>
                </a:lnTo>
                <a:lnTo>
                  <a:pt x="480" y="602"/>
                </a:lnTo>
                <a:lnTo>
                  <a:pt x="480" y="602"/>
                </a:lnTo>
                <a:lnTo>
                  <a:pt x="484" y="600"/>
                </a:lnTo>
                <a:lnTo>
                  <a:pt x="490" y="598"/>
                </a:lnTo>
                <a:lnTo>
                  <a:pt x="490" y="598"/>
                </a:lnTo>
                <a:lnTo>
                  <a:pt x="498" y="600"/>
                </a:lnTo>
                <a:lnTo>
                  <a:pt x="504" y="604"/>
                </a:lnTo>
                <a:lnTo>
                  <a:pt x="508" y="610"/>
                </a:lnTo>
                <a:lnTo>
                  <a:pt x="508" y="618"/>
                </a:lnTo>
                <a:lnTo>
                  <a:pt x="508" y="618"/>
                </a:lnTo>
                <a:close/>
                <a:moveTo>
                  <a:pt x="224" y="636"/>
                </a:moveTo>
                <a:lnTo>
                  <a:pt x="224" y="636"/>
                </a:lnTo>
                <a:lnTo>
                  <a:pt x="212" y="636"/>
                </a:lnTo>
                <a:lnTo>
                  <a:pt x="200" y="632"/>
                </a:lnTo>
                <a:lnTo>
                  <a:pt x="190" y="628"/>
                </a:lnTo>
                <a:lnTo>
                  <a:pt x="180" y="624"/>
                </a:lnTo>
                <a:lnTo>
                  <a:pt x="170" y="616"/>
                </a:lnTo>
                <a:lnTo>
                  <a:pt x="162" y="608"/>
                </a:lnTo>
                <a:lnTo>
                  <a:pt x="156" y="600"/>
                </a:lnTo>
                <a:lnTo>
                  <a:pt x="152" y="588"/>
                </a:lnTo>
                <a:lnTo>
                  <a:pt x="152" y="588"/>
                </a:lnTo>
                <a:lnTo>
                  <a:pt x="148" y="578"/>
                </a:lnTo>
                <a:lnTo>
                  <a:pt x="148" y="566"/>
                </a:lnTo>
                <a:lnTo>
                  <a:pt x="148" y="566"/>
                </a:lnTo>
                <a:lnTo>
                  <a:pt x="148" y="552"/>
                </a:lnTo>
                <a:lnTo>
                  <a:pt x="154" y="538"/>
                </a:lnTo>
                <a:lnTo>
                  <a:pt x="160" y="526"/>
                </a:lnTo>
                <a:lnTo>
                  <a:pt x="170" y="516"/>
                </a:lnTo>
                <a:lnTo>
                  <a:pt x="180" y="506"/>
                </a:lnTo>
                <a:lnTo>
                  <a:pt x="194" y="500"/>
                </a:lnTo>
                <a:lnTo>
                  <a:pt x="208" y="496"/>
                </a:lnTo>
                <a:lnTo>
                  <a:pt x="224" y="494"/>
                </a:lnTo>
                <a:lnTo>
                  <a:pt x="224" y="494"/>
                </a:lnTo>
                <a:lnTo>
                  <a:pt x="230" y="494"/>
                </a:lnTo>
                <a:lnTo>
                  <a:pt x="234" y="490"/>
                </a:lnTo>
                <a:lnTo>
                  <a:pt x="238" y="486"/>
                </a:lnTo>
                <a:lnTo>
                  <a:pt x="240" y="478"/>
                </a:lnTo>
                <a:lnTo>
                  <a:pt x="240" y="468"/>
                </a:lnTo>
                <a:lnTo>
                  <a:pt x="240" y="468"/>
                </a:lnTo>
                <a:lnTo>
                  <a:pt x="240" y="462"/>
                </a:lnTo>
                <a:lnTo>
                  <a:pt x="244" y="458"/>
                </a:lnTo>
                <a:lnTo>
                  <a:pt x="252" y="448"/>
                </a:lnTo>
                <a:lnTo>
                  <a:pt x="262" y="440"/>
                </a:lnTo>
                <a:lnTo>
                  <a:pt x="266" y="438"/>
                </a:lnTo>
                <a:lnTo>
                  <a:pt x="270" y="436"/>
                </a:lnTo>
                <a:lnTo>
                  <a:pt x="270" y="436"/>
                </a:lnTo>
                <a:lnTo>
                  <a:pt x="276" y="436"/>
                </a:lnTo>
                <a:lnTo>
                  <a:pt x="282" y="432"/>
                </a:lnTo>
                <a:lnTo>
                  <a:pt x="284" y="428"/>
                </a:lnTo>
                <a:lnTo>
                  <a:pt x="286" y="420"/>
                </a:lnTo>
                <a:lnTo>
                  <a:pt x="286" y="420"/>
                </a:lnTo>
                <a:lnTo>
                  <a:pt x="284" y="414"/>
                </a:lnTo>
                <a:lnTo>
                  <a:pt x="282" y="410"/>
                </a:lnTo>
                <a:lnTo>
                  <a:pt x="276" y="406"/>
                </a:lnTo>
                <a:lnTo>
                  <a:pt x="270" y="404"/>
                </a:lnTo>
                <a:lnTo>
                  <a:pt x="270" y="404"/>
                </a:lnTo>
                <a:lnTo>
                  <a:pt x="260" y="406"/>
                </a:lnTo>
                <a:lnTo>
                  <a:pt x="250" y="410"/>
                </a:lnTo>
                <a:lnTo>
                  <a:pt x="240" y="416"/>
                </a:lnTo>
                <a:lnTo>
                  <a:pt x="230" y="424"/>
                </a:lnTo>
                <a:lnTo>
                  <a:pt x="222" y="434"/>
                </a:lnTo>
                <a:lnTo>
                  <a:pt x="214" y="444"/>
                </a:lnTo>
                <a:lnTo>
                  <a:pt x="210" y="454"/>
                </a:lnTo>
                <a:lnTo>
                  <a:pt x="208" y="464"/>
                </a:lnTo>
                <a:lnTo>
                  <a:pt x="208" y="464"/>
                </a:lnTo>
                <a:lnTo>
                  <a:pt x="190" y="468"/>
                </a:lnTo>
                <a:lnTo>
                  <a:pt x="172" y="476"/>
                </a:lnTo>
                <a:lnTo>
                  <a:pt x="156" y="484"/>
                </a:lnTo>
                <a:lnTo>
                  <a:pt x="144" y="496"/>
                </a:lnTo>
                <a:lnTo>
                  <a:pt x="144" y="496"/>
                </a:lnTo>
                <a:lnTo>
                  <a:pt x="132" y="492"/>
                </a:lnTo>
                <a:lnTo>
                  <a:pt x="122" y="486"/>
                </a:lnTo>
                <a:lnTo>
                  <a:pt x="114" y="476"/>
                </a:lnTo>
                <a:lnTo>
                  <a:pt x="114" y="472"/>
                </a:lnTo>
                <a:lnTo>
                  <a:pt x="112" y="468"/>
                </a:lnTo>
                <a:lnTo>
                  <a:pt x="112" y="468"/>
                </a:lnTo>
                <a:lnTo>
                  <a:pt x="112" y="462"/>
                </a:lnTo>
                <a:lnTo>
                  <a:pt x="108" y="456"/>
                </a:lnTo>
                <a:lnTo>
                  <a:pt x="102" y="452"/>
                </a:lnTo>
                <a:lnTo>
                  <a:pt x="96" y="452"/>
                </a:lnTo>
                <a:lnTo>
                  <a:pt x="96" y="452"/>
                </a:lnTo>
                <a:lnTo>
                  <a:pt x="90" y="452"/>
                </a:lnTo>
                <a:lnTo>
                  <a:pt x="86" y="456"/>
                </a:lnTo>
                <a:lnTo>
                  <a:pt x="82" y="462"/>
                </a:lnTo>
                <a:lnTo>
                  <a:pt x="80" y="468"/>
                </a:lnTo>
                <a:lnTo>
                  <a:pt x="80" y="468"/>
                </a:lnTo>
                <a:lnTo>
                  <a:pt x="82" y="478"/>
                </a:lnTo>
                <a:lnTo>
                  <a:pt x="84" y="486"/>
                </a:lnTo>
                <a:lnTo>
                  <a:pt x="88" y="494"/>
                </a:lnTo>
                <a:lnTo>
                  <a:pt x="94" y="502"/>
                </a:lnTo>
                <a:lnTo>
                  <a:pt x="100" y="508"/>
                </a:lnTo>
                <a:lnTo>
                  <a:pt x="108" y="514"/>
                </a:lnTo>
                <a:lnTo>
                  <a:pt x="124" y="524"/>
                </a:lnTo>
                <a:lnTo>
                  <a:pt x="124" y="524"/>
                </a:lnTo>
                <a:lnTo>
                  <a:pt x="118" y="544"/>
                </a:lnTo>
                <a:lnTo>
                  <a:pt x="116" y="554"/>
                </a:lnTo>
                <a:lnTo>
                  <a:pt x="116" y="566"/>
                </a:lnTo>
                <a:lnTo>
                  <a:pt x="116" y="566"/>
                </a:lnTo>
                <a:lnTo>
                  <a:pt x="116" y="578"/>
                </a:lnTo>
                <a:lnTo>
                  <a:pt x="116" y="578"/>
                </a:lnTo>
                <a:lnTo>
                  <a:pt x="104" y="574"/>
                </a:lnTo>
                <a:lnTo>
                  <a:pt x="94" y="568"/>
                </a:lnTo>
                <a:lnTo>
                  <a:pt x="84" y="562"/>
                </a:lnTo>
                <a:lnTo>
                  <a:pt x="76" y="552"/>
                </a:lnTo>
                <a:lnTo>
                  <a:pt x="68" y="542"/>
                </a:lnTo>
                <a:lnTo>
                  <a:pt x="62" y="530"/>
                </a:lnTo>
                <a:lnTo>
                  <a:pt x="58" y="518"/>
                </a:lnTo>
                <a:lnTo>
                  <a:pt x="54" y="504"/>
                </a:lnTo>
                <a:lnTo>
                  <a:pt x="54" y="504"/>
                </a:lnTo>
                <a:lnTo>
                  <a:pt x="54" y="488"/>
                </a:lnTo>
                <a:lnTo>
                  <a:pt x="56" y="472"/>
                </a:lnTo>
                <a:lnTo>
                  <a:pt x="56" y="472"/>
                </a:lnTo>
                <a:lnTo>
                  <a:pt x="56" y="466"/>
                </a:lnTo>
                <a:lnTo>
                  <a:pt x="54" y="458"/>
                </a:lnTo>
                <a:lnTo>
                  <a:pt x="54" y="458"/>
                </a:lnTo>
                <a:lnTo>
                  <a:pt x="44" y="444"/>
                </a:lnTo>
                <a:lnTo>
                  <a:pt x="38" y="426"/>
                </a:lnTo>
                <a:lnTo>
                  <a:pt x="32" y="406"/>
                </a:lnTo>
                <a:lnTo>
                  <a:pt x="32" y="386"/>
                </a:lnTo>
                <a:lnTo>
                  <a:pt x="32" y="386"/>
                </a:lnTo>
                <a:lnTo>
                  <a:pt x="32" y="370"/>
                </a:lnTo>
                <a:lnTo>
                  <a:pt x="34" y="356"/>
                </a:lnTo>
                <a:lnTo>
                  <a:pt x="40" y="340"/>
                </a:lnTo>
                <a:lnTo>
                  <a:pt x="44" y="328"/>
                </a:lnTo>
                <a:lnTo>
                  <a:pt x="52" y="316"/>
                </a:lnTo>
                <a:lnTo>
                  <a:pt x="60" y="306"/>
                </a:lnTo>
                <a:lnTo>
                  <a:pt x="70" y="298"/>
                </a:lnTo>
                <a:lnTo>
                  <a:pt x="80" y="292"/>
                </a:lnTo>
                <a:lnTo>
                  <a:pt x="80" y="292"/>
                </a:lnTo>
                <a:lnTo>
                  <a:pt x="84" y="288"/>
                </a:lnTo>
                <a:lnTo>
                  <a:pt x="88" y="284"/>
                </a:lnTo>
                <a:lnTo>
                  <a:pt x="90" y="280"/>
                </a:lnTo>
                <a:lnTo>
                  <a:pt x="90" y="276"/>
                </a:lnTo>
                <a:lnTo>
                  <a:pt x="90" y="276"/>
                </a:lnTo>
                <a:lnTo>
                  <a:pt x="90" y="264"/>
                </a:lnTo>
                <a:lnTo>
                  <a:pt x="90" y="264"/>
                </a:lnTo>
                <a:lnTo>
                  <a:pt x="90" y="252"/>
                </a:lnTo>
                <a:lnTo>
                  <a:pt x="92" y="238"/>
                </a:lnTo>
                <a:lnTo>
                  <a:pt x="98" y="226"/>
                </a:lnTo>
                <a:lnTo>
                  <a:pt x="104" y="216"/>
                </a:lnTo>
                <a:lnTo>
                  <a:pt x="110" y="206"/>
                </a:lnTo>
                <a:lnTo>
                  <a:pt x="118" y="198"/>
                </a:lnTo>
                <a:lnTo>
                  <a:pt x="128" y="192"/>
                </a:lnTo>
                <a:lnTo>
                  <a:pt x="138" y="186"/>
                </a:lnTo>
                <a:lnTo>
                  <a:pt x="138" y="186"/>
                </a:lnTo>
                <a:lnTo>
                  <a:pt x="138" y="190"/>
                </a:lnTo>
                <a:lnTo>
                  <a:pt x="138" y="190"/>
                </a:lnTo>
                <a:lnTo>
                  <a:pt x="140" y="204"/>
                </a:lnTo>
                <a:lnTo>
                  <a:pt x="142" y="216"/>
                </a:lnTo>
                <a:lnTo>
                  <a:pt x="146" y="228"/>
                </a:lnTo>
                <a:lnTo>
                  <a:pt x="152" y="240"/>
                </a:lnTo>
                <a:lnTo>
                  <a:pt x="152" y="240"/>
                </a:lnTo>
                <a:lnTo>
                  <a:pt x="138" y="250"/>
                </a:lnTo>
                <a:lnTo>
                  <a:pt x="126" y="262"/>
                </a:lnTo>
                <a:lnTo>
                  <a:pt x="122" y="268"/>
                </a:lnTo>
                <a:lnTo>
                  <a:pt x="118" y="276"/>
                </a:lnTo>
                <a:lnTo>
                  <a:pt x="116" y="284"/>
                </a:lnTo>
                <a:lnTo>
                  <a:pt x="116" y="294"/>
                </a:lnTo>
                <a:lnTo>
                  <a:pt x="116" y="294"/>
                </a:lnTo>
                <a:lnTo>
                  <a:pt x="116" y="300"/>
                </a:lnTo>
                <a:lnTo>
                  <a:pt x="120" y="304"/>
                </a:lnTo>
                <a:lnTo>
                  <a:pt x="124" y="308"/>
                </a:lnTo>
                <a:lnTo>
                  <a:pt x="132" y="310"/>
                </a:lnTo>
                <a:lnTo>
                  <a:pt x="132" y="310"/>
                </a:lnTo>
                <a:lnTo>
                  <a:pt x="138" y="308"/>
                </a:lnTo>
                <a:lnTo>
                  <a:pt x="142" y="304"/>
                </a:lnTo>
                <a:lnTo>
                  <a:pt x="146" y="300"/>
                </a:lnTo>
                <a:lnTo>
                  <a:pt x="148" y="294"/>
                </a:lnTo>
                <a:lnTo>
                  <a:pt x="148" y="294"/>
                </a:lnTo>
                <a:lnTo>
                  <a:pt x="150" y="284"/>
                </a:lnTo>
                <a:lnTo>
                  <a:pt x="156" y="276"/>
                </a:lnTo>
                <a:lnTo>
                  <a:pt x="164" y="270"/>
                </a:lnTo>
                <a:lnTo>
                  <a:pt x="174" y="266"/>
                </a:lnTo>
                <a:lnTo>
                  <a:pt x="174" y="266"/>
                </a:lnTo>
                <a:lnTo>
                  <a:pt x="188" y="274"/>
                </a:lnTo>
                <a:lnTo>
                  <a:pt x="202" y="280"/>
                </a:lnTo>
                <a:lnTo>
                  <a:pt x="218" y="286"/>
                </a:lnTo>
                <a:lnTo>
                  <a:pt x="236" y="286"/>
                </a:lnTo>
                <a:lnTo>
                  <a:pt x="236" y="286"/>
                </a:lnTo>
                <a:lnTo>
                  <a:pt x="242" y="286"/>
                </a:lnTo>
                <a:lnTo>
                  <a:pt x="246" y="282"/>
                </a:lnTo>
                <a:lnTo>
                  <a:pt x="250" y="276"/>
                </a:lnTo>
                <a:lnTo>
                  <a:pt x="252" y="270"/>
                </a:lnTo>
                <a:lnTo>
                  <a:pt x="252" y="270"/>
                </a:lnTo>
                <a:lnTo>
                  <a:pt x="250" y="264"/>
                </a:lnTo>
                <a:lnTo>
                  <a:pt x="246" y="260"/>
                </a:lnTo>
                <a:lnTo>
                  <a:pt x="242" y="256"/>
                </a:lnTo>
                <a:lnTo>
                  <a:pt x="236" y="254"/>
                </a:lnTo>
                <a:lnTo>
                  <a:pt x="236" y="254"/>
                </a:lnTo>
                <a:lnTo>
                  <a:pt x="222" y="254"/>
                </a:lnTo>
                <a:lnTo>
                  <a:pt x="210" y="250"/>
                </a:lnTo>
                <a:lnTo>
                  <a:pt x="198" y="244"/>
                </a:lnTo>
                <a:lnTo>
                  <a:pt x="190" y="236"/>
                </a:lnTo>
                <a:lnTo>
                  <a:pt x="182" y="226"/>
                </a:lnTo>
                <a:lnTo>
                  <a:pt x="176" y="214"/>
                </a:lnTo>
                <a:lnTo>
                  <a:pt x="172" y="202"/>
                </a:lnTo>
                <a:lnTo>
                  <a:pt x="170" y="190"/>
                </a:lnTo>
                <a:lnTo>
                  <a:pt x="170" y="190"/>
                </a:lnTo>
                <a:lnTo>
                  <a:pt x="170" y="180"/>
                </a:lnTo>
                <a:lnTo>
                  <a:pt x="172" y="172"/>
                </a:lnTo>
                <a:lnTo>
                  <a:pt x="172" y="172"/>
                </a:lnTo>
                <a:lnTo>
                  <a:pt x="172" y="172"/>
                </a:lnTo>
                <a:lnTo>
                  <a:pt x="172" y="172"/>
                </a:lnTo>
                <a:lnTo>
                  <a:pt x="176" y="162"/>
                </a:lnTo>
                <a:lnTo>
                  <a:pt x="182" y="152"/>
                </a:lnTo>
                <a:lnTo>
                  <a:pt x="188" y="144"/>
                </a:lnTo>
                <a:lnTo>
                  <a:pt x="196" y="138"/>
                </a:lnTo>
                <a:lnTo>
                  <a:pt x="206" y="132"/>
                </a:lnTo>
                <a:lnTo>
                  <a:pt x="214" y="128"/>
                </a:lnTo>
                <a:lnTo>
                  <a:pt x="224" y="126"/>
                </a:lnTo>
                <a:lnTo>
                  <a:pt x="236" y="124"/>
                </a:lnTo>
                <a:lnTo>
                  <a:pt x="236" y="124"/>
                </a:lnTo>
                <a:lnTo>
                  <a:pt x="248" y="126"/>
                </a:lnTo>
                <a:lnTo>
                  <a:pt x="260" y="130"/>
                </a:lnTo>
                <a:lnTo>
                  <a:pt x="272" y="136"/>
                </a:lnTo>
                <a:lnTo>
                  <a:pt x="282" y="144"/>
                </a:lnTo>
                <a:lnTo>
                  <a:pt x="290" y="154"/>
                </a:lnTo>
                <a:lnTo>
                  <a:pt x="296" y="164"/>
                </a:lnTo>
                <a:lnTo>
                  <a:pt x="298" y="176"/>
                </a:lnTo>
                <a:lnTo>
                  <a:pt x="300" y="190"/>
                </a:lnTo>
                <a:lnTo>
                  <a:pt x="300" y="210"/>
                </a:lnTo>
                <a:lnTo>
                  <a:pt x="300" y="210"/>
                </a:lnTo>
                <a:lnTo>
                  <a:pt x="292" y="208"/>
                </a:lnTo>
                <a:lnTo>
                  <a:pt x="284" y="206"/>
                </a:lnTo>
                <a:lnTo>
                  <a:pt x="276" y="204"/>
                </a:lnTo>
                <a:lnTo>
                  <a:pt x="270" y="200"/>
                </a:lnTo>
                <a:lnTo>
                  <a:pt x="264" y="194"/>
                </a:lnTo>
                <a:lnTo>
                  <a:pt x="258" y="188"/>
                </a:lnTo>
                <a:lnTo>
                  <a:pt x="254" y="180"/>
                </a:lnTo>
                <a:lnTo>
                  <a:pt x="250" y="172"/>
                </a:lnTo>
                <a:lnTo>
                  <a:pt x="250" y="172"/>
                </a:lnTo>
                <a:lnTo>
                  <a:pt x="246" y="168"/>
                </a:lnTo>
                <a:lnTo>
                  <a:pt x="242" y="164"/>
                </a:lnTo>
                <a:lnTo>
                  <a:pt x="236" y="162"/>
                </a:lnTo>
                <a:lnTo>
                  <a:pt x="230" y="162"/>
                </a:lnTo>
                <a:lnTo>
                  <a:pt x="230" y="162"/>
                </a:lnTo>
                <a:lnTo>
                  <a:pt x="224" y="166"/>
                </a:lnTo>
                <a:lnTo>
                  <a:pt x="220" y="172"/>
                </a:lnTo>
                <a:lnTo>
                  <a:pt x="220" y="178"/>
                </a:lnTo>
                <a:lnTo>
                  <a:pt x="220" y="184"/>
                </a:lnTo>
                <a:lnTo>
                  <a:pt x="220" y="184"/>
                </a:lnTo>
                <a:lnTo>
                  <a:pt x="226" y="196"/>
                </a:lnTo>
                <a:lnTo>
                  <a:pt x="234" y="208"/>
                </a:lnTo>
                <a:lnTo>
                  <a:pt x="242" y="218"/>
                </a:lnTo>
                <a:lnTo>
                  <a:pt x="252" y="226"/>
                </a:lnTo>
                <a:lnTo>
                  <a:pt x="262" y="232"/>
                </a:lnTo>
                <a:lnTo>
                  <a:pt x="274" y="238"/>
                </a:lnTo>
                <a:lnTo>
                  <a:pt x="288" y="240"/>
                </a:lnTo>
                <a:lnTo>
                  <a:pt x="300" y="242"/>
                </a:lnTo>
                <a:lnTo>
                  <a:pt x="300" y="322"/>
                </a:lnTo>
                <a:lnTo>
                  <a:pt x="300" y="322"/>
                </a:lnTo>
                <a:lnTo>
                  <a:pt x="292" y="318"/>
                </a:lnTo>
                <a:lnTo>
                  <a:pt x="284" y="314"/>
                </a:lnTo>
                <a:lnTo>
                  <a:pt x="274" y="314"/>
                </a:lnTo>
                <a:lnTo>
                  <a:pt x="266" y="312"/>
                </a:lnTo>
                <a:lnTo>
                  <a:pt x="266" y="312"/>
                </a:lnTo>
                <a:lnTo>
                  <a:pt x="256" y="314"/>
                </a:lnTo>
                <a:lnTo>
                  <a:pt x="246" y="314"/>
                </a:lnTo>
                <a:lnTo>
                  <a:pt x="228" y="322"/>
                </a:lnTo>
                <a:lnTo>
                  <a:pt x="210" y="334"/>
                </a:lnTo>
                <a:lnTo>
                  <a:pt x="194" y="348"/>
                </a:lnTo>
                <a:lnTo>
                  <a:pt x="194" y="348"/>
                </a:lnTo>
                <a:lnTo>
                  <a:pt x="182" y="360"/>
                </a:lnTo>
                <a:lnTo>
                  <a:pt x="170" y="370"/>
                </a:lnTo>
                <a:lnTo>
                  <a:pt x="162" y="372"/>
                </a:lnTo>
                <a:lnTo>
                  <a:pt x="154" y="372"/>
                </a:lnTo>
                <a:lnTo>
                  <a:pt x="148" y="372"/>
                </a:lnTo>
                <a:lnTo>
                  <a:pt x="140" y="370"/>
                </a:lnTo>
                <a:lnTo>
                  <a:pt x="140" y="370"/>
                </a:lnTo>
                <a:lnTo>
                  <a:pt x="138" y="360"/>
                </a:lnTo>
                <a:lnTo>
                  <a:pt x="134" y="352"/>
                </a:lnTo>
                <a:lnTo>
                  <a:pt x="128" y="344"/>
                </a:lnTo>
                <a:lnTo>
                  <a:pt x="120" y="336"/>
                </a:lnTo>
                <a:lnTo>
                  <a:pt x="112" y="332"/>
                </a:lnTo>
                <a:lnTo>
                  <a:pt x="104" y="328"/>
                </a:lnTo>
                <a:lnTo>
                  <a:pt x="94" y="324"/>
                </a:lnTo>
                <a:lnTo>
                  <a:pt x="84" y="324"/>
                </a:lnTo>
                <a:lnTo>
                  <a:pt x="84" y="324"/>
                </a:lnTo>
                <a:lnTo>
                  <a:pt x="78" y="326"/>
                </a:lnTo>
                <a:lnTo>
                  <a:pt x="74" y="328"/>
                </a:lnTo>
                <a:lnTo>
                  <a:pt x="70" y="334"/>
                </a:lnTo>
                <a:lnTo>
                  <a:pt x="68" y="340"/>
                </a:lnTo>
                <a:lnTo>
                  <a:pt x="68" y="340"/>
                </a:lnTo>
                <a:lnTo>
                  <a:pt x="70" y="346"/>
                </a:lnTo>
                <a:lnTo>
                  <a:pt x="74" y="352"/>
                </a:lnTo>
                <a:lnTo>
                  <a:pt x="78" y="354"/>
                </a:lnTo>
                <a:lnTo>
                  <a:pt x="84" y="356"/>
                </a:lnTo>
                <a:lnTo>
                  <a:pt x="84" y="356"/>
                </a:lnTo>
                <a:lnTo>
                  <a:pt x="94" y="358"/>
                </a:lnTo>
                <a:lnTo>
                  <a:pt x="102" y="364"/>
                </a:lnTo>
                <a:lnTo>
                  <a:pt x="108" y="370"/>
                </a:lnTo>
                <a:lnTo>
                  <a:pt x="110" y="380"/>
                </a:lnTo>
                <a:lnTo>
                  <a:pt x="110" y="380"/>
                </a:lnTo>
                <a:lnTo>
                  <a:pt x="108" y="390"/>
                </a:lnTo>
                <a:lnTo>
                  <a:pt x="102" y="398"/>
                </a:lnTo>
                <a:lnTo>
                  <a:pt x="94" y="404"/>
                </a:lnTo>
                <a:lnTo>
                  <a:pt x="84" y="404"/>
                </a:lnTo>
                <a:lnTo>
                  <a:pt x="84" y="404"/>
                </a:lnTo>
                <a:lnTo>
                  <a:pt x="78" y="406"/>
                </a:lnTo>
                <a:lnTo>
                  <a:pt x="74" y="410"/>
                </a:lnTo>
                <a:lnTo>
                  <a:pt x="70" y="414"/>
                </a:lnTo>
                <a:lnTo>
                  <a:pt x="68" y="420"/>
                </a:lnTo>
                <a:lnTo>
                  <a:pt x="68" y="420"/>
                </a:lnTo>
                <a:lnTo>
                  <a:pt x="70" y="428"/>
                </a:lnTo>
                <a:lnTo>
                  <a:pt x="74" y="432"/>
                </a:lnTo>
                <a:lnTo>
                  <a:pt x="78" y="436"/>
                </a:lnTo>
                <a:lnTo>
                  <a:pt x="84" y="436"/>
                </a:lnTo>
                <a:lnTo>
                  <a:pt x="84" y="436"/>
                </a:lnTo>
                <a:lnTo>
                  <a:pt x="94" y="436"/>
                </a:lnTo>
                <a:lnTo>
                  <a:pt x="102" y="434"/>
                </a:lnTo>
                <a:lnTo>
                  <a:pt x="110" y="432"/>
                </a:lnTo>
                <a:lnTo>
                  <a:pt x="116" y="428"/>
                </a:lnTo>
                <a:lnTo>
                  <a:pt x="128" y="416"/>
                </a:lnTo>
                <a:lnTo>
                  <a:pt x="134" y="410"/>
                </a:lnTo>
                <a:lnTo>
                  <a:pt x="136" y="402"/>
                </a:lnTo>
                <a:lnTo>
                  <a:pt x="136" y="402"/>
                </a:lnTo>
                <a:lnTo>
                  <a:pt x="146" y="404"/>
                </a:lnTo>
                <a:lnTo>
                  <a:pt x="154" y="404"/>
                </a:lnTo>
                <a:lnTo>
                  <a:pt x="154" y="404"/>
                </a:lnTo>
                <a:lnTo>
                  <a:pt x="170" y="402"/>
                </a:lnTo>
                <a:lnTo>
                  <a:pt x="188" y="396"/>
                </a:lnTo>
                <a:lnTo>
                  <a:pt x="204" y="384"/>
                </a:lnTo>
                <a:lnTo>
                  <a:pt x="220" y="370"/>
                </a:lnTo>
                <a:lnTo>
                  <a:pt x="220" y="370"/>
                </a:lnTo>
                <a:lnTo>
                  <a:pt x="230" y="360"/>
                </a:lnTo>
                <a:lnTo>
                  <a:pt x="242" y="352"/>
                </a:lnTo>
                <a:lnTo>
                  <a:pt x="254" y="346"/>
                </a:lnTo>
                <a:lnTo>
                  <a:pt x="266" y="344"/>
                </a:lnTo>
                <a:lnTo>
                  <a:pt x="266" y="344"/>
                </a:lnTo>
                <a:lnTo>
                  <a:pt x="274" y="346"/>
                </a:lnTo>
                <a:lnTo>
                  <a:pt x="280" y="348"/>
                </a:lnTo>
                <a:lnTo>
                  <a:pt x="286" y="352"/>
                </a:lnTo>
                <a:lnTo>
                  <a:pt x="292" y="358"/>
                </a:lnTo>
                <a:lnTo>
                  <a:pt x="292" y="358"/>
                </a:lnTo>
                <a:lnTo>
                  <a:pt x="300" y="370"/>
                </a:lnTo>
                <a:lnTo>
                  <a:pt x="300" y="498"/>
                </a:lnTo>
                <a:lnTo>
                  <a:pt x="300" y="498"/>
                </a:lnTo>
                <a:lnTo>
                  <a:pt x="288" y="498"/>
                </a:lnTo>
                <a:lnTo>
                  <a:pt x="274" y="502"/>
                </a:lnTo>
                <a:lnTo>
                  <a:pt x="262" y="506"/>
                </a:lnTo>
                <a:lnTo>
                  <a:pt x="252" y="514"/>
                </a:lnTo>
                <a:lnTo>
                  <a:pt x="242" y="522"/>
                </a:lnTo>
                <a:lnTo>
                  <a:pt x="234" y="532"/>
                </a:lnTo>
                <a:lnTo>
                  <a:pt x="226" y="542"/>
                </a:lnTo>
                <a:lnTo>
                  <a:pt x="220" y="556"/>
                </a:lnTo>
                <a:lnTo>
                  <a:pt x="220" y="556"/>
                </a:lnTo>
                <a:lnTo>
                  <a:pt x="220" y="562"/>
                </a:lnTo>
                <a:lnTo>
                  <a:pt x="220" y="568"/>
                </a:lnTo>
                <a:lnTo>
                  <a:pt x="224" y="572"/>
                </a:lnTo>
                <a:lnTo>
                  <a:pt x="230" y="576"/>
                </a:lnTo>
                <a:lnTo>
                  <a:pt x="230" y="576"/>
                </a:lnTo>
                <a:lnTo>
                  <a:pt x="236" y="578"/>
                </a:lnTo>
                <a:lnTo>
                  <a:pt x="236" y="578"/>
                </a:lnTo>
                <a:lnTo>
                  <a:pt x="240" y="576"/>
                </a:lnTo>
                <a:lnTo>
                  <a:pt x="244" y="574"/>
                </a:lnTo>
                <a:lnTo>
                  <a:pt x="248" y="570"/>
                </a:lnTo>
                <a:lnTo>
                  <a:pt x="250" y="566"/>
                </a:lnTo>
                <a:lnTo>
                  <a:pt x="250" y="566"/>
                </a:lnTo>
                <a:lnTo>
                  <a:pt x="254" y="558"/>
                </a:lnTo>
                <a:lnTo>
                  <a:pt x="258" y="552"/>
                </a:lnTo>
                <a:lnTo>
                  <a:pt x="264" y="544"/>
                </a:lnTo>
                <a:lnTo>
                  <a:pt x="270" y="540"/>
                </a:lnTo>
                <a:lnTo>
                  <a:pt x="276" y="536"/>
                </a:lnTo>
                <a:lnTo>
                  <a:pt x="284" y="532"/>
                </a:lnTo>
                <a:lnTo>
                  <a:pt x="292" y="530"/>
                </a:lnTo>
                <a:lnTo>
                  <a:pt x="300" y="530"/>
                </a:lnTo>
                <a:lnTo>
                  <a:pt x="300" y="566"/>
                </a:lnTo>
                <a:lnTo>
                  <a:pt x="300" y="566"/>
                </a:lnTo>
                <a:lnTo>
                  <a:pt x="298" y="580"/>
                </a:lnTo>
                <a:lnTo>
                  <a:pt x="294" y="594"/>
                </a:lnTo>
                <a:lnTo>
                  <a:pt x="288" y="606"/>
                </a:lnTo>
                <a:lnTo>
                  <a:pt x="278" y="616"/>
                </a:lnTo>
                <a:lnTo>
                  <a:pt x="266" y="624"/>
                </a:lnTo>
                <a:lnTo>
                  <a:pt x="254" y="630"/>
                </a:lnTo>
                <a:lnTo>
                  <a:pt x="240" y="634"/>
                </a:lnTo>
                <a:lnTo>
                  <a:pt x="224" y="636"/>
                </a:lnTo>
                <a:lnTo>
                  <a:pt x="224" y="636"/>
                </a:lnTo>
                <a:close/>
                <a:moveTo>
                  <a:pt x="582" y="520"/>
                </a:moveTo>
                <a:lnTo>
                  <a:pt x="582" y="520"/>
                </a:lnTo>
                <a:lnTo>
                  <a:pt x="574" y="520"/>
                </a:lnTo>
                <a:lnTo>
                  <a:pt x="568" y="514"/>
                </a:lnTo>
                <a:lnTo>
                  <a:pt x="568" y="514"/>
                </a:lnTo>
                <a:lnTo>
                  <a:pt x="574" y="510"/>
                </a:lnTo>
                <a:lnTo>
                  <a:pt x="576" y="502"/>
                </a:lnTo>
                <a:lnTo>
                  <a:pt x="576" y="502"/>
                </a:lnTo>
                <a:lnTo>
                  <a:pt x="574" y="494"/>
                </a:lnTo>
                <a:lnTo>
                  <a:pt x="568" y="490"/>
                </a:lnTo>
                <a:lnTo>
                  <a:pt x="568" y="490"/>
                </a:lnTo>
                <a:lnTo>
                  <a:pt x="574" y="484"/>
                </a:lnTo>
                <a:lnTo>
                  <a:pt x="582" y="484"/>
                </a:lnTo>
                <a:lnTo>
                  <a:pt x="582" y="484"/>
                </a:lnTo>
                <a:lnTo>
                  <a:pt x="590" y="484"/>
                </a:lnTo>
                <a:lnTo>
                  <a:pt x="596" y="488"/>
                </a:lnTo>
                <a:lnTo>
                  <a:pt x="600" y="494"/>
                </a:lnTo>
                <a:lnTo>
                  <a:pt x="602" y="502"/>
                </a:lnTo>
                <a:lnTo>
                  <a:pt x="602" y="502"/>
                </a:lnTo>
                <a:lnTo>
                  <a:pt x="600" y="510"/>
                </a:lnTo>
                <a:lnTo>
                  <a:pt x="596" y="516"/>
                </a:lnTo>
                <a:lnTo>
                  <a:pt x="590" y="520"/>
                </a:lnTo>
                <a:lnTo>
                  <a:pt x="582" y="520"/>
                </a:lnTo>
                <a:lnTo>
                  <a:pt x="582" y="5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3438493" y="4302160"/>
            <a:ext cx="187444" cy="237479"/>
            <a:chOff x="3990975" y="2041525"/>
            <a:chExt cx="796925" cy="1009650"/>
          </a:xfrm>
          <a:solidFill>
            <a:schemeClr val="bg1"/>
          </a:solidFill>
        </p:grpSpPr>
        <p:sp>
          <p:nvSpPr>
            <p:cNvPr id="196" name="Freeform 24"/>
            <p:cNvSpPr>
              <a:spLocks noEditPoints="1"/>
            </p:cNvSpPr>
            <p:nvPr/>
          </p:nvSpPr>
          <p:spPr bwMode="auto">
            <a:xfrm>
              <a:off x="4391025" y="2282825"/>
              <a:ext cx="139700" cy="139700"/>
            </a:xfrm>
            <a:custGeom>
              <a:avLst/>
              <a:gdLst>
                <a:gd name="T0" fmla="*/ 44 w 88"/>
                <a:gd name="T1" fmla="*/ 88 h 88"/>
                <a:gd name="T2" fmla="*/ 60 w 88"/>
                <a:gd name="T3" fmla="*/ 84 h 88"/>
                <a:gd name="T4" fmla="*/ 74 w 88"/>
                <a:gd name="T5" fmla="*/ 76 h 88"/>
                <a:gd name="T6" fmla="*/ 80 w 88"/>
                <a:gd name="T7" fmla="*/ 68 h 88"/>
                <a:gd name="T8" fmla="*/ 86 w 88"/>
                <a:gd name="T9" fmla="*/ 52 h 88"/>
                <a:gd name="T10" fmla="*/ 88 w 88"/>
                <a:gd name="T11" fmla="*/ 44 h 88"/>
                <a:gd name="T12" fmla="*/ 84 w 88"/>
                <a:gd name="T13" fmla="*/ 28 h 88"/>
                <a:gd name="T14" fmla="*/ 74 w 88"/>
                <a:gd name="T15" fmla="*/ 14 h 88"/>
                <a:gd name="T16" fmla="*/ 68 w 88"/>
                <a:gd name="T17" fmla="*/ 8 h 88"/>
                <a:gd name="T18" fmla="*/ 52 w 88"/>
                <a:gd name="T19" fmla="*/ 2 h 88"/>
                <a:gd name="T20" fmla="*/ 44 w 88"/>
                <a:gd name="T21" fmla="*/ 0 h 88"/>
                <a:gd name="T22" fmla="*/ 26 w 88"/>
                <a:gd name="T23" fmla="*/ 4 h 88"/>
                <a:gd name="T24" fmla="*/ 12 w 88"/>
                <a:gd name="T25" fmla="*/ 14 h 88"/>
                <a:gd name="T26" fmla="*/ 6 w 88"/>
                <a:gd name="T27" fmla="*/ 20 h 88"/>
                <a:gd name="T28" fmla="*/ 0 w 88"/>
                <a:gd name="T29" fmla="*/ 36 h 88"/>
                <a:gd name="T30" fmla="*/ 0 w 88"/>
                <a:gd name="T31" fmla="*/ 44 h 88"/>
                <a:gd name="T32" fmla="*/ 2 w 88"/>
                <a:gd name="T33" fmla="*/ 62 h 88"/>
                <a:gd name="T34" fmla="*/ 12 w 88"/>
                <a:gd name="T35" fmla="*/ 76 h 88"/>
                <a:gd name="T36" fmla="*/ 20 w 88"/>
                <a:gd name="T37" fmla="*/ 80 h 88"/>
                <a:gd name="T38" fmla="*/ 34 w 88"/>
                <a:gd name="T39" fmla="*/ 88 h 88"/>
                <a:gd name="T40" fmla="*/ 44 w 88"/>
                <a:gd name="T41" fmla="*/ 88 h 88"/>
                <a:gd name="T42" fmla="*/ 36 w 88"/>
                <a:gd name="T43" fmla="*/ 36 h 88"/>
                <a:gd name="T44" fmla="*/ 44 w 88"/>
                <a:gd name="T45" fmla="*/ 32 h 88"/>
                <a:gd name="T46" fmla="*/ 48 w 88"/>
                <a:gd name="T47" fmla="*/ 34 h 88"/>
                <a:gd name="T48" fmla="*/ 52 w 88"/>
                <a:gd name="T49" fmla="*/ 36 h 88"/>
                <a:gd name="T50" fmla="*/ 56 w 88"/>
                <a:gd name="T51" fmla="*/ 44 h 88"/>
                <a:gd name="T52" fmla="*/ 54 w 88"/>
                <a:gd name="T53" fmla="*/ 48 h 88"/>
                <a:gd name="T54" fmla="*/ 52 w 88"/>
                <a:gd name="T55" fmla="*/ 52 h 88"/>
                <a:gd name="T56" fmla="*/ 44 w 88"/>
                <a:gd name="T57" fmla="*/ 56 h 88"/>
                <a:gd name="T58" fmla="*/ 38 w 88"/>
                <a:gd name="T59" fmla="*/ 56 h 88"/>
                <a:gd name="T60" fmla="*/ 36 w 88"/>
                <a:gd name="T61" fmla="*/ 52 h 88"/>
                <a:gd name="T62" fmla="*/ 32 w 88"/>
                <a:gd name="T63" fmla="*/ 44 h 88"/>
                <a:gd name="T64" fmla="*/ 32 w 88"/>
                <a:gd name="T65" fmla="*/ 40 h 88"/>
                <a:gd name="T66" fmla="*/ 36 w 88"/>
                <a:gd name="T67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8">
                  <a:moveTo>
                    <a:pt x="44" y="88"/>
                  </a:moveTo>
                  <a:lnTo>
                    <a:pt x="44" y="88"/>
                  </a:lnTo>
                  <a:lnTo>
                    <a:pt x="52" y="88"/>
                  </a:lnTo>
                  <a:lnTo>
                    <a:pt x="60" y="84"/>
                  </a:lnTo>
                  <a:lnTo>
                    <a:pt x="68" y="80"/>
                  </a:lnTo>
                  <a:lnTo>
                    <a:pt x="74" y="76"/>
                  </a:lnTo>
                  <a:lnTo>
                    <a:pt x="74" y="76"/>
                  </a:lnTo>
                  <a:lnTo>
                    <a:pt x="80" y="68"/>
                  </a:lnTo>
                  <a:lnTo>
                    <a:pt x="84" y="62"/>
                  </a:lnTo>
                  <a:lnTo>
                    <a:pt x="86" y="52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6" y="36"/>
                  </a:lnTo>
                  <a:lnTo>
                    <a:pt x="84" y="28"/>
                  </a:lnTo>
                  <a:lnTo>
                    <a:pt x="80" y="2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68" y="8"/>
                  </a:lnTo>
                  <a:lnTo>
                    <a:pt x="60" y="4"/>
                  </a:lnTo>
                  <a:lnTo>
                    <a:pt x="52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4" y="2"/>
                  </a:lnTo>
                  <a:lnTo>
                    <a:pt x="26" y="4"/>
                  </a:lnTo>
                  <a:lnTo>
                    <a:pt x="20" y="8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6" y="20"/>
                  </a:lnTo>
                  <a:lnTo>
                    <a:pt x="2" y="28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20" y="80"/>
                  </a:lnTo>
                  <a:lnTo>
                    <a:pt x="26" y="84"/>
                  </a:lnTo>
                  <a:lnTo>
                    <a:pt x="34" y="88"/>
                  </a:lnTo>
                  <a:lnTo>
                    <a:pt x="44" y="88"/>
                  </a:lnTo>
                  <a:lnTo>
                    <a:pt x="44" y="88"/>
                  </a:lnTo>
                  <a:close/>
                  <a:moveTo>
                    <a:pt x="36" y="36"/>
                  </a:moveTo>
                  <a:lnTo>
                    <a:pt x="36" y="36"/>
                  </a:lnTo>
                  <a:lnTo>
                    <a:pt x="38" y="34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4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4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4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38" y="56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7" name="Freeform 25"/>
            <p:cNvSpPr>
              <a:spLocks/>
            </p:cNvSpPr>
            <p:nvPr/>
          </p:nvSpPr>
          <p:spPr bwMode="auto">
            <a:xfrm>
              <a:off x="4244975" y="2432050"/>
              <a:ext cx="180975" cy="66675"/>
            </a:xfrm>
            <a:custGeom>
              <a:avLst/>
              <a:gdLst>
                <a:gd name="T0" fmla="*/ 8 w 114"/>
                <a:gd name="T1" fmla="*/ 30 h 42"/>
                <a:gd name="T2" fmla="*/ 8 w 114"/>
                <a:gd name="T3" fmla="*/ 30 h 42"/>
                <a:gd name="T4" fmla="*/ 20 w 114"/>
                <a:gd name="T5" fmla="*/ 34 h 42"/>
                <a:gd name="T6" fmla="*/ 32 w 114"/>
                <a:gd name="T7" fmla="*/ 38 h 42"/>
                <a:gd name="T8" fmla="*/ 44 w 114"/>
                <a:gd name="T9" fmla="*/ 40 h 42"/>
                <a:gd name="T10" fmla="*/ 56 w 114"/>
                <a:gd name="T11" fmla="*/ 42 h 42"/>
                <a:gd name="T12" fmla="*/ 56 w 114"/>
                <a:gd name="T13" fmla="*/ 42 h 42"/>
                <a:gd name="T14" fmla="*/ 68 w 114"/>
                <a:gd name="T15" fmla="*/ 40 h 42"/>
                <a:gd name="T16" fmla="*/ 80 w 114"/>
                <a:gd name="T17" fmla="*/ 38 h 42"/>
                <a:gd name="T18" fmla="*/ 92 w 114"/>
                <a:gd name="T19" fmla="*/ 34 h 42"/>
                <a:gd name="T20" fmla="*/ 104 w 114"/>
                <a:gd name="T21" fmla="*/ 30 h 42"/>
                <a:gd name="T22" fmla="*/ 104 w 114"/>
                <a:gd name="T23" fmla="*/ 30 h 42"/>
                <a:gd name="T24" fmla="*/ 110 w 114"/>
                <a:gd name="T25" fmla="*/ 26 h 42"/>
                <a:gd name="T26" fmla="*/ 112 w 114"/>
                <a:gd name="T27" fmla="*/ 20 h 42"/>
                <a:gd name="T28" fmla="*/ 114 w 114"/>
                <a:gd name="T29" fmla="*/ 14 h 42"/>
                <a:gd name="T30" fmla="*/ 112 w 114"/>
                <a:gd name="T31" fmla="*/ 8 h 42"/>
                <a:gd name="T32" fmla="*/ 112 w 114"/>
                <a:gd name="T33" fmla="*/ 8 h 42"/>
                <a:gd name="T34" fmla="*/ 108 w 114"/>
                <a:gd name="T35" fmla="*/ 4 h 42"/>
                <a:gd name="T36" fmla="*/ 102 w 114"/>
                <a:gd name="T37" fmla="*/ 0 h 42"/>
                <a:gd name="T38" fmla="*/ 96 w 114"/>
                <a:gd name="T39" fmla="*/ 0 h 42"/>
                <a:gd name="T40" fmla="*/ 90 w 114"/>
                <a:gd name="T41" fmla="*/ 2 h 42"/>
                <a:gd name="T42" fmla="*/ 90 w 114"/>
                <a:gd name="T43" fmla="*/ 2 h 42"/>
                <a:gd name="T44" fmla="*/ 74 w 114"/>
                <a:gd name="T45" fmla="*/ 8 h 42"/>
                <a:gd name="T46" fmla="*/ 56 w 114"/>
                <a:gd name="T47" fmla="*/ 10 h 42"/>
                <a:gd name="T48" fmla="*/ 40 w 114"/>
                <a:gd name="T49" fmla="*/ 8 h 42"/>
                <a:gd name="T50" fmla="*/ 24 w 114"/>
                <a:gd name="T51" fmla="*/ 2 h 42"/>
                <a:gd name="T52" fmla="*/ 24 w 114"/>
                <a:gd name="T53" fmla="*/ 2 h 42"/>
                <a:gd name="T54" fmla="*/ 18 w 114"/>
                <a:gd name="T55" fmla="*/ 0 h 42"/>
                <a:gd name="T56" fmla="*/ 10 w 114"/>
                <a:gd name="T57" fmla="*/ 0 h 42"/>
                <a:gd name="T58" fmla="*/ 6 w 114"/>
                <a:gd name="T59" fmla="*/ 4 h 42"/>
                <a:gd name="T60" fmla="*/ 2 w 114"/>
                <a:gd name="T61" fmla="*/ 8 h 42"/>
                <a:gd name="T62" fmla="*/ 2 w 114"/>
                <a:gd name="T63" fmla="*/ 8 h 42"/>
                <a:gd name="T64" fmla="*/ 0 w 114"/>
                <a:gd name="T65" fmla="*/ 14 h 42"/>
                <a:gd name="T66" fmla="*/ 0 w 114"/>
                <a:gd name="T67" fmla="*/ 20 h 42"/>
                <a:gd name="T68" fmla="*/ 4 w 114"/>
                <a:gd name="T69" fmla="*/ 26 h 42"/>
                <a:gd name="T70" fmla="*/ 8 w 114"/>
                <a:gd name="T71" fmla="*/ 30 h 42"/>
                <a:gd name="T72" fmla="*/ 8 w 114"/>
                <a:gd name="T73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4" h="42">
                  <a:moveTo>
                    <a:pt x="8" y="30"/>
                  </a:moveTo>
                  <a:lnTo>
                    <a:pt x="8" y="30"/>
                  </a:lnTo>
                  <a:lnTo>
                    <a:pt x="20" y="34"/>
                  </a:lnTo>
                  <a:lnTo>
                    <a:pt x="32" y="38"/>
                  </a:lnTo>
                  <a:lnTo>
                    <a:pt x="44" y="40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68" y="40"/>
                  </a:lnTo>
                  <a:lnTo>
                    <a:pt x="80" y="38"/>
                  </a:lnTo>
                  <a:lnTo>
                    <a:pt x="92" y="34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10" y="26"/>
                  </a:lnTo>
                  <a:lnTo>
                    <a:pt x="112" y="20"/>
                  </a:lnTo>
                  <a:lnTo>
                    <a:pt x="114" y="14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8" y="4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74" y="8"/>
                  </a:lnTo>
                  <a:lnTo>
                    <a:pt x="56" y="10"/>
                  </a:lnTo>
                  <a:lnTo>
                    <a:pt x="40" y="8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8" name="Freeform 26"/>
            <p:cNvSpPr>
              <a:spLocks noEditPoints="1"/>
            </p:cNvSpPr>
            <p:nvPr/>
          </p:nvSpPr>
          <p:spPr bwMode="auto">
            <a:xfrm>
              <a:off x="4140200" y="2282825"/>
              <a:ext cx="139700" cy="139700"/>
            </a:xfrm>
            <a:custGeom>
              <a:avLst/>
              <a:gdLst>
                <a:gd name="T0" fmla="*/ 88 w 88"/>
                <a:gd name="T1" fmla="*/ 44 h 88"/>
                <a:gd name="T2" fmla="*/ 84 w 88"/>
                <a:gd name="T3" fmla="*/ 28 h 88"/>
                <a:gd name="T4" fmla="*/ 76 w 88"/>
                <a:gd name="T5" fmla="*/ 14 h 88"/>
                <a:gd name="T6" fmla="*/ 68 w 88"/>
                <a:gd name="T7" fmla="*/ 8 h 88"/>
                <a:gd name="T8" fmla="*/ 52 w 88"/>
                <a:gd name="T9" fmla="*/ 2 h 88"/>
                <a:gd name="T10" fmla="*/ 44 w 88"/>
                <a:gd name="T11" fmla="*/ 0 h 88"/>
                <a:gd name="T12" fmla="*/ 26 w 88"/>
                <a:gd name="T13" fmla="*/ 4 h 88"/>
                <a:gd name="T14" fmla="*/ 12 w 88"/>
                <a:gd name="T15" fmla="*/ 14 h 88"/>
                <a:gd name="T16" fmla="*/ 8 w 88"/>
                <a:gd name="T17" fmla="*/ 20 h 88"/>
                <a:gd name="T18" fmla="*/ 0 w 88"/>
                <a:gd name="T19" fmla="*/ 36 h 88"/>
                <a:gd name="T20" fmla="*/ 0 w 88"/>
                <a:gd name="T21" fmla="*/ 44 h 88"/>
                <a:gd name="T22" fmla="*/ 4 w 88"/>
                <a:gd name="T23" fmla="*/ 62 h 88"/>
                <a:gd name="T24" fmla="*/ 12 w 88"/>
                <a:gd name="T25" fmla="*/ 76 h 88"/>
                <a:gd name="T26" fmla="*/ 20 w 88"/>
                <a:gd name="T27" fmla="*/ 80 h 88"/>
                <a:gd name="T28" fmla="*/ 36 w 88"/>
                <a:gd name="T29" fmla="*/ 88 h 88"/>
                <a:gd name="T30" fmla="*/ 44 w 88"/>
                <a:gd name="T31" fmla="*/ 88 h 88"/>
                <a:gd name="T32" fmla="*/ 60 w 88"/>
                <a:gd name="T33" fmla="*/ 84 h 88"/>
                <a:gd name="T34" fmla="*/ 76 w 88"/>
                <a:gd name="T35" fmla="*/ 76 h 88"/>
                <a:gd name="T36" fmla="*/ 80 w 88"/>
                <a:gd name="T37" fmla="*/ 68 h 88"/>
                <a:gd name="T38" fmla="*/ 88 w 88"/>
                <a:gd name="T39" fmla="*/ 52 h 88"/>
                <a:gd name="T40" fmla="*/ 88 w 88"/>
                <a:gd name="T41" fmla="*/ 44 h 88"/>
                <a:gd name="T42" fmla="*/ 52 w 88"/>
                <a:gd name="T43" fmla="*/ 52 h 88"/>
                <a:gd name="T44" fmla="*/ 44 w 88"/>
                <a:gd name="T45" fmla="*/ 56 h 88"/>
                <a:gd name="T46" fmla="*/ 40 w 88"/>
                <a:gd name="T47" fmla="*/ 56 h 88"/>
                <a:gd name="T48" fmla="*/ 36 w 88"/>
                <a:gd name="T49" fmla="*/ 52 h 88"/>
                <a:gd name="T50" fmla="*/ 32 w 88"/>
                <a:gd name="T51" fmla="*/ 44 h 88"/>
                <a:gd name="T52" fmla="*/ 32 w 88"/>
                <a:gd name="T53" fmla="*/ 40 h 88"/>
                <a:gd name="T54" fmla="*/ 36 w 88"/>
                <a:gd name="T55" fmla="*/ 36 h 88"/>
                <a:gd name="T56" fmla="*/ 44 w 88"/>
                <a:gd name="T57" fmla="*/ 32 h 88"/>
                <a:gd name="T58" fmla="*/ 48 w 88"/>
                <a:gd name="T59" fmla="*/ 34 h 88"/>
                <a:gd name="T60" fmla="*/ 52 w 88"/>
                <a:gd name="T61" fmla="*/ 36 h 88"/>
                <a:gd name="T62" fmla="*/ 56 w 88"/>
                <a:gd name="T63" fmla="*/ 44 h 88"/>
                <a:gd name="T64" fmla="*/ 56 w 88"/>
                <a:gd name="T65" fmla="*/ 48 h 88"/>
                <a:gd name="T66" fmla="*/ 52 w 88"/>
                <a:gd name="T6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8">
                  <a:moveTo>
                    <a:pt x="88" y="44"/>
                  </a:moveTo>
                  <a:lnTo>
                    <a:pt x="88" y="44"/>
                  </a:lnTo>
                  <a:lnTo>
                    <a:pt x="88" y="36"/>
                  </a:lnTo>
                  <a:lnTo>
                    <a:pt x="84" y="28"/>
                  </a:lnTo>
                  <a:lnTo>
                    <a:pt x="80" y="20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68" y="8"/>
                  </a:lnTo>
                  <a:lnTo>
                    <a:pt x="60" y="4"/>
                  </a:lnTo>
                  <a:lnTo>
                    <a:pt x="52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20" y="8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4" y="62"/>
                  </a:lnTo>
                  <a:lnTo>
                    <a:pt x="8" y="68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20" y="80"/>
                  </a:lnTo>
                  <a:lnTo>
                    <a:pt x="26" y="84"/>
                  </a:lnTo>
                  <a:lnTo>
                    <a:pt x="36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52" y="88"/>
                  </a:lnTo>
                  <a:lnTo>
                    <a:pt x="60" y="84"/>
                  </a:lnTo>
                  <a:lnTo>
                    <a:pt x="68" y="80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68"/>
                  </a:lnTo>
                  <a:lnTo>
                    <a:pt x="84" y="62"/>
                  </a:lnTo>
                  <a:lnTo>
                    <a:pt x="88" y="52"/>
                  </a:lnTo>
                  <a:lnTo>
                    <a:pt x="88" y="44"/>
                  </a:lnTo>
                  <a:lnTo>
                    <a:pt x="88" y="44"/>
                  </a:lnTo>
                  <a:close/>
                  <a:moveTo>
                    <a:pt x="52" y="52"/>
                  </a:moveTo>
                  <a:lnTo>
                    <a:pt x="52" y="52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40" y="34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4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2" y="52"/>
                  </a:lnTo>
                  <a:lnTo>
                    <a:pt x="52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9" name="Freeform 27"/>
            <p:cNvSpPr>
              <a:spLocks noEditPoints="1"/>
            </p:cNvSpPr>
            <p:nvPr/>
          </p:nvSpPr>
          <p:spPr bwMode="auto">
            <a:xfrm>
              <a:off x="3990975" y="2041525"/>
              <a:ext cx="796925" cy="1009650"/>
            </a:xfrm>
            <a:custGeom>
              <a:avLst/>
              <a:gdLst>
                <a:gd name="T0" fmla="*/ 404 w 502"/>
                <a:gd name="T1" fmla="*/ 408 h 636"/>
                <a:gd name="T2" fmla="*/ 340 w 502"/>
                <a:gd name="T3" fmla="*/ 410 h 636"/>
                <a:gd name="T4" fmla="*/ 358 w 502"/>
                <a:gd name="T5" fmla="*/ 380 h 636"/>
                <a:gd name="T6" fmla="*/ 418 w 502"/>
                <a:gd name="T7" fmla="*/ 276 h 636"/>
                <a:gd name="T8" fmla="*/ 418 w 502"/>
                <a:gd name="T9" fmla="*/ 170 h 636"/>
                <a:gd name="T10" fmla="*/ 370 w 502"/>
                <a:gd name="T11" fmla="*/ 90 h 636"/>
                <a:gd name="T12" fmla="*/ 254 w 502"/>
                <a:gd name="T13" fmla="*/ 38 h 636"/>
                <a:gd name="T14" fmla="*/ 216 w 502"/>
                <a:gd name="T15" fmla="*/ 0 h 636"/>
                <a:gd name="T16" fmla="*/ 180 w 502"/>
                <a:gd name="T17" fmla="*/ 38 h 636"/>
                <a:gd name="T18" fmla="*/ 76 w 502"/>
                <a:gd name="T19" fmla="*/ 88 h 636"/>
                <a:gd name="T20" fmla="*/ 16 w 502"/>
                <a:gd name="T21" fmla="*/ 170 h 636"/>
                <a:gd name="T22" fmla="*/ 10 w 502"/>
                <a:gd name="T23" fmla="*/ 276 h 636"/>
                <a:gd name="T24" fmla="*/ 168 w 502"/>
                <a:gd name="T25" fmla="*/ 380 h 636"/>
                <a:gd name="T26" fmla="*/ 52 w 502"/>
                <a:gd name="T27" fmla="*/ 348 h 636"/>
                <a:gd name="T28" fmla="*/ 36 w 502"/>
                <a:gd name="T29" fmla="*/ 202 h 636"/>
                <a:gd name="T30" fmla="*/ 76 w 502"/>
                <a:gd name="T31" fmla="*/ 120 h 636"/>
                <a:gd name="T32" fmla="*/ 386 w 502"/>
                <a:gd name="T33" fmla="*/ 198 h 636"/>
                <a:gd name="T34" fmla="*/ 382 w 502"/>
                <a:gd name="T35" fmla="*/ 260 h 636"/>
                <a:gd name="T36" fmla="*/ 368 w 502"/>
                <a:gd name="T37" fmla="*/ 296 h 636"/>
                <a:gd name="T38" fmla="*/ 284 w 502"/>
                <a:gd name="T39" fmla="*/ 270 h 636"/>
                <a:gd name="T40" fmla="*/ 268 w 502"/>
                <a:gd name="T41" fmla="*/ 350 h 636"/>
                <a:gd name="T42" fmla="*/ 284 w 502"/>
                <a:gd name="T43" fmla="*/ 416 h 636"/>
                <a:gd name="T44" fmla="*/ 208 w 502"/>
                <a:gd name="T45" fmla="*/ 396 h 636"/>
                <a:gd name="T46" fmla="*/ 130 w 502"/>
                <a:gd name="T47" fmla="*/ 438 h 636"/>
                <a:gd name="T48" fmla="*/ 174 w 502"/>
                <a:gd name="T49" fmla="*/ 504 h 636"/>
                <a:gd name="T50" fmla="*/ 256 w 502"/>
                <a:gd name="T51" fmla="*/ 464 h 636"/>
                <a:gd name="T52" fmla="*/ 288 w 502"/>
                <a:gd name="T53" fmla="*/ 528 h 636"/>
                <a:gd name="T54" fmla="*/ 274 w 502"/>
                <a:gd name="T55" fmla="*/ 618 h 636"/>
                <a:gd name="T56" fmla="*/ 356 w 502"/>
                <a:gd name="T57" fmla="*/ 618 h 636"/>
                <a:gd name="T58" fmla="*/ 356 w 502"/>
                <a:gd name="T59" fmla="*/ 538 h 636"/>
                <a:gd name="T60" fmla="*/ 364 w 502"/>
                <a:gd name="T61" fmla="*/ 468 h 636"/>
                <a:gd name="T62" fmla="*/ 444 w 502"/>
                <a:gd name="T63" fmla="*/ 506 h 636"/>
                <a:gd name="T64" fmla="*/ 502 w 502"/>
                <a:gd name="T65" fmla="*/ 448 h 636"/>
                <a:gd name="T66" fmla="*/ 214 w 502"/>
                <a:gd name="T67" fmla="*/ 40 h 636"/>
                <a:gd name="T68" fmla="*/ 222 w 502"/>
                <a:gd name="T69" fmla="*/ 38 h 636"/>
                <a:gd name="T70" fmla="*/ 418 w 502"/>
                <a:gd name="T71" fmla="*/ 458 h 636"/>
                <a:gd name="T72" fmla="*/ 448 w 502"/>
                <a:gd name="T73" fmla="*/ 440 h 636"/>
                <a:gd name="T74" fmla="*/ 422 w 502"/>
                <a:gd name="T75" fmla="*/ 416 h 636"/>
                <a:gd name="T76" fmla="*/ 478 w 502"/>
                <a:gd name="T77" fmla="*/ 426 h 636"/>
                <a:gd name="T78" fmla="*/ 460 w 502"/>
                <a:gd name="T79" fmla="*/ 486 h 636"/>
                <a:gd name="T80" fmla="*/ 306 w 502"/>
                <a:gd name="T81" fmla="*/ 552 h 636"/>
                <a:gd name="T82" fmla="*/ 322 w 502"/>
                <a:gd name="T83" fmla="*/ 584 h 636"/>
                <a:gd name="T84" fmla="*/ 342 w 502"/>
                <a:gd name="T85" fmla="*/ 550 h 636"/>
                <a:gd name="T86" fmla="*/ 336 w 502"/>
                <a:gd name="T87" fmla="*/ 610 h 636"/>
                <a:gd name="T88" fmla="*/ 282 w 502"/>
                <a:gd name="T89" fmla="*/ 600 h 636"/>
                <a:gd name="T90" fmla="*/ 304 w 502"/>
                <a:gd name="T91" fmla="*/ 540 h 636"/>
                <a:gd name="T92" fmla="*/ 282 w 502"/>
                <a:gd name="T93" fmla="*/ 440 h 636"/>
                <a:gd name="T94" fmla="*/ 366 w 502"/>
                <a:gd name="T95" fmla="*/ 448 h 636"/>
                <a:gd name="T96" fmla="*/ 324 w 502"/>
                <a:gd name="T97" fmla="*/ 344 h 636"/>
                <a:gd name="T98" fmla="*/ 308 w 502"/>
                <a:gd name="T99" fmla="*/ 312 h 636"/>
                <a:gd name="T100" fmla="*/ 288 w 502"/>
                <a:gd name="T101" fmla="*/ 346 h 636"/>
                <a:gd name="T102" fmla="*/ 288 w 502"/>
                <a:gd name="T103" fmla="*/ 292 h 636"/>
                <a:gd name="T104" fmla="*/ 342 w 502"/>
                <a:gd name="T105" fmla="*/ 292 h 636"/>
                <a:gd name="T106" fmla="*/ 342 w 502"/>
                <a:gd name="T107" fmla="*/ 346 h 636"/>
                <a:gd name="T108" fmla="*/ 178 w 502"/>
                <a:gd name="T109" fmla="*/ 446 h 636"/>
                <a:gd name="T110" fmla="*/ 224 w 502"/>
                <a:gd name="T111" fmla="*/ 458 h 636"/>
                <a:gd name="T112" fmla="*/ 170 w 502"/>
                <a:gd name="T113" fmla="*/ 486 h 636"/>
                <a:gd name="T114" fmla="*/ 152 w 502"/>
                <a:gd name="T115" fmla="*/ 426 h 636"/>
                <a:gd name="T116" fmla="*/ 208 w 502"/>
                <a:gd name="T117" fmla="*/ 41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636">
                  <a:moveTo>
                    <a:pt x="486" y="408"/>
                  </a:moveTo>
                  <a:lnTo>
                    <a:pt x="486" y="408"/>
                  </a:lnTo>
                  <a:lnTo>
                    <a:pt x="476" y="400"/>
                  </a:lnTo>
                  <a:lnTo>
                    <a:pt x="466" y="396"/>
                  </a:lnTo>
                  <a:lnTo>
                    <a:pt x="456" y="392"/>
                  </a:lnTo>
                  <a:lnTo>
                    <a:pt x="444" y="390"/>
                  </a:lnTo>
                  <a:lnTo>
                    <a:pt x="434" y="392"/>
                  </a:lnTo>
                  <a:lnTo>
                    <a:pt x="422" y="396"/>
                  </a:lnTo>
                  <a:lnTo>
                    <a:pt x="412" y="400"/>
                  </a:lnTo>
                  <a:lnTo>
                    <a:pt x="404" y="408"/>
                  </a:lnTo>
                  <a:lnTo>
                    <a:pt x="404" y="408"/>
                  </a:lnTo>
                  <a:lnTo>
                    <a:pt x="394" y="420"/>
                  </a:lnTo>
                  <a:lnTo>
                    <a:pt x="388" y="436"/>
                  </a:lnTo>
                  <a:lnTo>
                    <a:pt x="388" y="436"/>
                  </a:lnTo>
                  <a:lnTo>
                    <a:pt x="374" y="432"/>
                  </a:lnTo>
                  <a:lnTo>
                    <a:pt x="364" y="428"/>
                  </a:lnTo>
                  <a:lnTo>
                    <a:pt x="354" y="422"/>
                  </a:lnTo>
                  <a:lnTo>
                    <a:pt x="346" y="416"/>
                  </a:lnTo>
                  <a:lnTo>
                    <a:pt x="346" y="416"/>
                  </a:lnTo>
                  <a:lnTo>
                    <a:pt x="340" y="410"/>
                  </a:lnTo>
                  <a:lnTo>
                    <a:pt x="336" y="400"/>
                  </a:lnTo>
                  <a:lnTo>
                    <a:pt x="332" y="388"/>
                  </a:lnTo>
                  <a:lnTo>
                    <a:pt x="328" y="376"/>
                  </a:lnTo>
                  <a:lnTo>
                    <a:pt x="328" y="376"/>
                  </a:lnTo>
                  <a:lnTo>
                    <a:pt x="338" y="372"/>
                  </a:lnTo>
                  <a:lnTo>
                    <a:pt x="350" y="366"/>
                  </a:lnTo>
                  <a:lnTo>
                    <a:pt x="350" y="366"/>
                  </a:lnTo>
                  <a:lnTo>
                    <a:pt x="350" y="372"/>
                  </a:lnTo>
                  <a:lnTo>
                    <a:pt x="354" y="376"/>
                  </a:lnTo>
                  <a:lnTo>
                    <a:pt x="358" y="380"/>
                  </a:lnTo>
                  <a:lnTo>
                    <a:pt x="364" y="380"/>
                  </a:lnTo>
                  <a:lnTo>
                    <a:pt x="398" y="380"/>
                  </a:lnTo>
                  <a:lnTo>
                    <a:pt x="398" y="380"/>
                  </a:lnTo>
                  <a:lnTo>
                    <a:pt x="404" y="378"/>
                  </a:lnTo>
                  <a:lnTo>
                    <a:pt x="408" y="376"/>
                  </a:lnTo>
                  <a:lnTo>
                    <a:pt x="412" y="370"/>
                  </a:lnTo>
                  <a:lnTo>
                    <a:pt x="414" y="364"/>
                  </a:lnTo>
                  <a:lnTo>
                    <a:pt x="414" y="276"/>
                  </a:lnTo>
                  <a:lnTo>
                    <a:pt x="418" y="276"/>
                  </a:lnTo>
                  <a:lnTo>
                    <a:pt x="418" y="276"/>
                  </a:lnTo>
                  <a:lnTo>
                    <a:pt x="424" y="276"/>
                  </a:lnTo>
                  <a:lnTo>
                    <a:pt x="430" y="272"/>
                  </a:lnTo>
                  <a:lnTo>
                    <a:pt x="432" y="268"/>
                  </a:lnTo>
                  <a:lnTo>
                    <a:pt x="434" y="260"/>
                  </a:lnTo>
                  <a:lnTo>
                    <a:pt x="434" y="186"/>
                  </a:lnTo>
                  <a:lnTo>
                    <a:pt x="434" y="186"/>
                  </a:lnTo>
                  <a:lnTo>
                    <a:pt x="432" y="180"/>
                  </a:lnTo>
                  <a:lnTo>
                    <a:pt x="430" y="176"/>
                  </a:lnTo>
                  <a:lnTo>
                    <a:pt x="424" y="172"/>
                  </a:lnTo>
                  <a:lnTo>
                    <a:pt x="418" y="170"/>
                  </a:lnTo>
                  <a:lnTo>
                    <a:pt x="414" y="170"/>
                  </a:lnTo>
                  <a:lnTo>
                    <a:pt x="414" y="146"/>
                  </a:lnTo>
                  <a:lnTo>
                    <a:pt x="414" y="146"/>
                  </a:lnTo>
                  <a:lnTo>
                    <a:pt x="412" y="132"/>
                  </a:lnTo>
                  <a:lnTo>
                    <a:pt x="410" y="122"/>
                  </a:lnTo>
                  <a:lnTo>
                    <a:pt x="406" y="112"/>
                  </a:lnTo>
                  <a:lnTo>
                    <a:pt x="398" y="104"/>
                  </a:lnTo>
                  <a:lnTo>
                    <a:pt x="390" y="98"/>
                  </a:lnTo>
                  <a:lnTo>
                    <a:pt x="380" y="92"/>
                  </a:lnTo>
                  <a:lnTo>
                    <a:pt x="370" y="90"/>
                  </a:lnTo>
                  <a:lnTo>
                    <a:pt x="356" y="88"/>
                  </a:lnTo>
                  <a:lnTo>
                    <a:pt x="232" y="88"/>
                  </a:lnTo>
                  <a:lnTo>
                    <a:pt x="232" y="70"/>
                  </a:lnTo>
                  <a:lnTo>
                    <a:pt x="232" y="70"/>
                  </a:lnTo>
                  <a:lnTo>
                    <a:pt x="242" y="62"/>
                  </a:lnTo>
                  <a:lnTo>
                    <a:pt x="242" y="62"/>
                  </a:lnTo>
                  <a:lnTo>
                    <a:pt x="248" y="58"/>
                  </a:lnTo>
                  <a:lnTo>
                    <a:pt x="250" y="52"/>
                  </a:lnTo>
                  <a:lnTo>
                    <a:pt x="252" y="44"/>
                  </a:lnTo>
                  <a:lnTo>
                    <a:pt x="254" y="38"/>
                  </a:lnTo>
                  <a:lnTo>
                    <a:pt x="254" y="38"/>
                  </a:lnTo>
                  <a:lnTo>
                    <a:pt x="252" y="30"/>
                  </a:lnTo>
                  <a:lnTo>
                    <a:pt x="250" y="24"/>
                  </a:lnTo>
                  <a:lnTo>
                    <a:pt x="248" y="16"/>
                  </a:lnTo>
                  <a:lnTo>
                    <a:pt x="242" y="12"/>
                  </a:lnTo>
                  <a:lnTo>
                    <a:pt x="242" y="12"/>
                  </a:lnTo>
                  <a:lnTo>
                    <a:pt x="238" y="6"/>
                  </a:lnTo>
                  <a:lnTo>
                    <a:pt x="230" y="4"/>
                  </a:lnTo>
                  <a:lnTo>
                    <a:pt x="224" y="2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0" y="2"/>
                  </a:lnTo>
                  <a:lnTo>
                    <a:pt x="204" y="4"/>
                  </a:lnTo>
                  <a:lnTo>
                    <a:pt x="196" y="6"/>
                  </a:lnTo>
                  <a:lnTo>
                    <a:pt x="192" y="12"/>
                  </a:lnTo>
                  <a:lnTo>
                    <a:pt x="192" y="12"/>
                  </a:lnTo>
                  <a:lnTo>
                    <a:pt x="186" y="16"/>
                  </a:lnTo>
                  <a:lnTo>
                    <a:pt x="184" y="24"/>
                  </a:lnTo>
                  <a:lnTo>
                    <a:pt x="182" y="30"/>
                  </a:lnTo>
                  <a:lnTo>
                    <a:pt x="180" y="38"/>
                  </a:lnTo>
                  <a:lnTo>
                    <a:pt x="180" y="38"/>
                  </a:lnTo>
                  <a:lnTo>
                    <a:pt x="182" y="44"/>
                  </a:lnTo>
                  <a:lnTo>
                    <a:pt x="184" y="52"/>
                  </a:lnTo>
                  <a:lnTo>
                    <a:pt x="186" y="58"/>
                  </a:lnTo>
                  <a:lnTo>
                    <a:pt x="192" y="62"/>
                  </a:lnTo>
                  <a:lnTo>
                    <a:pt x="192" y="62"/>
                  </a:lnTo>
                  <a:lnTo>
                    <a:pt x="200" y="70"/>
                  </a:lnTo>
                  <a:lnTo>
                    <a:pt x="200" y="88"/>
                  </a:lnTo>
                  <a:lnTo>
                    <a:pt x="76" y="88"/>
                  </a:lnTo>
                  <a:lnTo>
                    <a:pt x="76" y="88"/>
                  </a:lnTo>
                  <a:lnTo>
                    <a:pt x="64" y="90"/>
                  </a:lnTo>
                  <a:lnTo>
                    <a:pt x="52" y="92"/>
                  </a:lnTo>
                  <a:lnTo>
                    <a:pt x="42" y="98"/>
                  </a:lnTo>
                  <a:lnTo>
                    <a:pt x="34" y="104"/>
                  </a:lnTo>
                  <a:lnTo>
                    <a:pt x="28" y="112"/>
                  </a:lnTo>
                  <a:lnTo>
                    <a:pt x="24" y="122"/>
                  </a:lnTo>
                  <a:lnTo>
                    <a:pt x="20" y="132"/>
                  </a:lnTo>
                  <a:lnTo>
                    <a:pt x="20" y="146"/>
                  </a:lnTo>
                  <a:lnTo>
                    <a:pt x="20" y="170"/>
                  </a:lnTo>
                  <a:lnTo>
                    <a:pt x="16" y="170"/>
                  </a:lnTo>
                  <a:lnTo>
                    <a:pt x="16" y="170"/>
                  </a:lnTo>
                  <a:lnTo>
                    <a:pt x="10" y="172"/>
                  </a:lnTo>
                  <a:lnTo>
                    <a:pt x="4" y="176"/>
                  </a:lnTo>
                  <a:lnTo>
                    <a:pt x="0" y="180"/>
                  </a:lnTo>
                  <a:lnTo>
                    <a:pt x="0" y="186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0" y="268"/>
                  </a:lnTo>
                  <a:lnTo>
                    <a:pt x="4" y="272"/>
                  </a:lnTo>
                  <a:lnTo>
                    <a:pt x="10" y="276"/>
                  </a:lnTo>
                  <a:lnTo>
                    <a:pt x="16" y="276"/>
                  </a:lnTo>
                  <a:lnTo>
                    <a:pt x="20" y="276"/>
                  </a:lnTo>
                  <a:lnTo>
                    <a:pt x="20" y="364"/>
                  </a:lnTo>
                  <a:lnTo>
                    <a:pt x="20" y="364"/>
                  </a:lnTo>
                  <a:lnTo>
                    <a:pt x="22" y="370"/>
                  </a:lnTo>
                  <a:lnTo>
                    <a:pt x="24" y="376"/>
                  </a:lnTo>
                  <a:lnTo>
                    <a:pt x="30" y="378"/>
                  </a:lnTo>
                  <a:lnTo>
                    <a:pt x="36" y="380"/>
                  </a:lnTo>
                  <a:lnTo>
                    <a:pt x="168" y="380"/>
                  </a:lnTo>
                  <a:lnTo>
                    <a:pt x="168" y="380"/>
                  </a:lnTo>
                  <a:lnTo>
                    <a:pt x="174" y="378"/>
                  </a:lnTo>
                  <a:lnTo>
                    <a:pt x="180" y="376"/>
                  </a:lnTo>
                  <a:lnTo>
                    <a:pt x="182" y="370"/>
                  </a:lnTo>
                  <a:lnTo>
                    <a:pt x="184" y="364"/>
                  </a:lnTo>
                  <a:lnTo>
                    <a:pt x="184" y="364"/>
                  </a:lnTo>
                  <a:lnTo>
                    <a:pt x="182" y="358"/>
                  </a:lnTo>
                  <a:lnTo>
                    <a:pt x="180" y="352"/>
                  </a:lnTo>
                  <a:lnTo>
                    <a:pt x="174" y="350"/>
                  </a:lnTo>
                  <a:lnTo>
                    <a:pt x="168" y="348"/>
                  </a:lnTo>
                  <a:lnTo>
                    <a:pt x="52" y="348"/>
                  </a:lnTo>
                  <a:lnTo>
                    <a:pt x="52" y="260"/>
                  </a:lnTo>
                  <a:lnTo>
                    <a:pt x="52" y="260"/>
                  </a:lnTo>
                  <a:lnTo>
                    <a:pt x="50" y="254"/>
                  </a:lnTo>
                  <a:lnTo>
                    <a:pt x="48" y="250"/>
                  </a:lnTo>
                  <a:lnTo>
                    <a:pt x="42" y="246"/>
                  </a:lnTo>
                  <a:lnTo>
                    <a:pt x="36" y="244"/>
                  </a:lnTo>
                  <a:lnTo>
                    <a:pt x="32" y="244"/>
                  </a:lnTo>
                  <a:lnTo>
                    <a:pt x="32" y="202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42" y="202"/>
                  </a:lnTo>
                  <a:lnTo>
                    <a:pt x="48" y="198"/>
                  </a:lnTo>
                  <a:lnTo>
                    <a:pt x="50" y="192"/>
                  </a:lnTo>
                  <a:lnTo>
                    <a:pt x="52" y="186"/>
                  </a:lnTo>
                  <a:lnTo>
                    <a:pt x="52" y="146"/>
                  </a:lnTo>
                  <a:lnTo>
                    <a:pt x="52" y="146"/>
                  </a:lnTo>
                  <a:lnTo>
                    <a:pt x="54" y="134"/>
                  </a:lnTo>
                  <a:lnTo>
                    <a:pt x="58" y="126"/>
                  </a:lnTo>
                  <a:lnTo>
                    <a:pt x="66" y="122"/>
                  </a:lnTo>
                  <a:lnTo>
                    <a:pt x="76" y="120"/>
                  </a:lnTo>
                  <a:lnTo>
                    <a:pt x="356" y="120"/>
                  </a:lnTo>
                  <a:lnTo>
                    <a:pt x="356" y="120"/>
                  </a:lnTo>
                  <a:lnTo>
                    <a:pt x="368" y="122"/>
                  </a:lnTo>
                  <a:lnTo>
                    <a:pt x="376" y="126"/>
                  </a:lnTo>
                  <a:lnTo>
                    <a:pt x="380" y="134"/>
                  </a:lnTo>
                  <a:lnTo>
                    <a:pt x="382" y="146"/>
                  </a:lnTo>
                  <a:lnTo>
                    <a:pt x="382" y="186"/>
                  </a:lnTo>
                  <a:lnTo>
                    <a:pt x="382" y="186"/>
                  </a:lnTo>
                  <a:lnTo>
                    <a:pt x="382" y="192"/>
                  </a:lnTo>
                  <a:lnTo>
                    <a:pt x="386" y="198"/>
                  </a:lnTo>
                  <a:lnTo>
                    <a:pt x="392" y="202"/>
                  </a:lnTo>
                  <a:lnTo>
                    <a:pt x="398" y="202"/>
                  </a:lnTo>
                  <a:lnTo>
                    <a:pt x="402" y="202"/>
                  </a:lnTo>
                  <a:lnTo>
                    <a:pt x="402" y="244"/>
                  </a:lnTo>
                  <a:lnTo>
                    <a:pt x="398" y="244"/>
                  </a:lnTo>
                  <a:lnTo>
                    <a:pt x="398" y="244"/>
                  </a:lnTo>
                  <a:lnTo>
                    <a:pt x="392" y="246"/>
                  </a:lnTo>
                  <a:lnTo>
                    <a:pt x="386" y="250"/>
                  </a:lnTo>
                  <a:lnTo>
                    <a:pt x="382" y="254"/>
                  </a:lnTo>
                  <a:lnTo>
                    <a:pt x="382" y="260"/>
                  </a:lnTo>
                  <a:lnTo>
                    <a:pt x="382" y="348"/>
                  </a:lnTo>
                  <a:lnTo>
                    <a:pt x="364" y="348"/>
                  </a:lnTo>
                  <a:lnTo>
                    <a:pt x="364" y="348"/>
                  </a:lnTo>
                  <a:lnTo>
                    <a:pt x="364" y="348"/>
                  </a:lnTo>
                  <a:lnTo>
                    <a:pt x="364" y="348"/>
                  </a:lnTo>
                  <a:lnTo>
                    <a:pt x="370" y="334"/>
                  </a:lnTo>
                  <a:lnTo>
                    <a:pt x="372" y="318"/>
                  </a:lnTo>
                  <a:lnTo>
                    <a:pt x="372" y="318"/>
                  </a:lnTo>
                  <a:lnTo>
                    <a:pt x="372" y="308"/>
                  </a:lnTo>
                  <a:lnTo>
                    <a:pt x="368" y="296"/>
                  </a:lnTo>
                  <a:lnTo>
                    <a:pt x="362" y="288"/>
                  </a:lnTo>
                  <a:lnTo>
                    <a:pt x="356" y="278"/>
                  </a:lnTo>
                  <a:lnTo>
                    <a:pt x="356" y="278"/>
                  </a:lnTo>
                  <a:lnTo>
                    <a:pt x="346" y="270"/>
                  </a:lnTo>
                  <a:lnTo>
                    <a:pt x="336" y="266"/>
                  </a:lnTo>
                  <a:lnTo>
                    <a:pt x="326" y="262"/>
                  </a:lnTo>
                  <a:lnTo>
                    <a:pt x="314" y="262"/>
                  </a:lnTo>
                  <a:lnTo>
                    <a:pt x="304" y="262"/>
                  </a:lnTo>
                  <a:lnTo>
                    <a:pt x="294" y="266"/>
                  </a:lnTo>
                  <a:lnTo>
                    <a:pt x="284" y="270"/>
                  </a:lnTo>
                  <a:lnTo>
                    <a:pt x="274" y="278"/>
                  </a:lnTo>
                  <a:lnTo>
                    <a:pt x="274" y="278"/>
                  </a:lnTo>
                  <a:lnTo>
                    <a:pt x="268" y="288"/>
                  </a:lnTo>
                  <a:lnTo>
                    <a:pt x="262" y="296"/>
                  </a:lnTo>
                  <a:lnTo>
                    <a:pt x="258" y="308"/>
                  </a:lnTo>
                  <a:lnTo>
                    <a:pt x="258" y="318"/>
                  </a:lnTo>
                  <a:lnTo>
                    <a:pt x="258" y="318"/>
                  </a:lnTo>
                  <a:lnTo>
                    <a:pt x="258" y="330"/>
                  </a:lnTo>
                  <a:lnTo>
                    <a:pt x="262" y="342"/>
                  </a:lnTo>
                  <a:lnTo>
                    <a:pt x="268" y="350"/>
                  </a:lnTo>
                  <a:lnTo>
                    <a:pt x="274" y="360"/>
                  </a:lnTo>
                  <a:lnTo>
                    <a:pt x="274" y="360"/>
                  </a:lnTo>
                  <a:lnTo>
                    <a:pt x="288" y="370"/>
                  </a:lnTo>
                  <a:lnTo>
                    <a:pt x="302" y="376"/>
                  </a:lnTo>
                  <a:lnTo>
                    <a:pt x="302" y="376"/>
                  </a:lnTo>
                  <a:lnTo>
                    <a:pt x="298" y="388"/>
                  </a:lnTo>
                  <a:lnTo>
                    <a:pt x="294" y="400"/>
                  </a:lnTo>
                  <a:lnTo>
                    <a:pt x="290" y="410"/>
                  </a:lnTo>
                  <a:lnTo>
                    <a:pt x="284" y="416"/>
                  </a:lnTo>
                  <a:lnTo>
                    <a:pt x="284" y="416"/>
                  </a:lnTo>
                  <a:lnTo>
                    <a:pt x="276" y="422"/>
                  </a:lnTo>
                  <a:lnTo>
                    <a:pt x="266" y="428"/>
                  </a:lnTo>
                  <a:lnTo>
                    <a:pt x="256" y="432"/>
                  </a:lnTo>
                  <a:lnTo>
                    <a:pt x="242" y="436"/>
                  </a:lnTo>
                  <a:lnTo>
                    <a:pt x="242" y="436"/>
                  </a:lnTo>
                  <a:lnTo>
                    <a:pt x="236" y="420"/>
                  </a:lnTo>
                  <a:lnTo>
                    <a:pt x="226" y="408"/>
                  </a:lnTo>
                  <a:lnTo>
                    <a:pt x="226" y="408"/>
                  </a:lnTo>
                  <a:lnTo>
                    <a:pt x="218" y="400"/>
                  </a:lnTo>
                  <a:lnTo>
                    <a:pt x="208" y="396"/>
                  </a:lnTo>
                  <a:lnTo>
                    <a:pt x="196" y="392"/>
                  </a:lnTo>
                  <a:lnTo>
                    <a:pt x="186" y="390"/>
                  </a:lnTo>
                  <a:lnTo>
                    <a:pt x="174" y="392"/>
                  </a:lnTo>
                  <a:lnTo>
                    <a:pt x="164" y="396"/>
                  </a:lnTo>
                  <a:lnTo>
                    <a:pt x="154" y="400"/>
                  </a:lnTo>
                  <a:lnTo>
                    <a:pt x="144" y="408"/>
                  </a:lnTo>
                  <a:lnTo>
                    <a:pt x="144" y="408"/>
                  </a:lnTo>
                  <a:lnTo>
                    <a:pt x="138" y="416"/>
                  </a:lnTo>
                  <a:lnTo>
                    <a:pt x="132" y="426"/>
                  </a:lnTo>
                  <a:lnTo>
                    <a:pt x="130" y="438"/>
                  </a:lnTo>
                  <a:lnTo>
                    <a:pt x="128" y="448"/>
                  </a:lnTo>
                  <a:lnTo>
                    <a:pt x="128" y="448"/>
                  </a:lnTo>
                  <a:lnTo>
                    <a:pt x="130" y="460"/>
                  </a:lnTo>
                  <a:lnTo>
                    <a:pt x="132" y="470"/>
                  </a:lnTo>
                  <a:lnTo>
                    <a:pt x="138" y="480"/>
                  </a:lnTo>
                  <a:lnTo>
                    <a:pt x="144" y="490"/>
                  </a:lnTo>
                  <a:lnTo>
                    <a:pt x="144" y="490"/>
                  </a:lnTo>
                  <a:lnTo>
                    <a:pt x="154" y="496"/>
                  </a:lnTo>
                  <a:lnTo>
                    <a:pt x="164" y="502"/>
                  </a:lnTo>
                  <a:lnTo>
                    <a:pt x="174" y="504"/>
                  </a:lnTo>
                  <a:lnTo>
                    <a:pt x="186" y="506"/>
                  </a:lnTo>
                  <a:lnTo>
                    <a:pt x="196" y="504"/>
                  </a:lnTo>
                  <a:lnTo>
                    <a:pt x="208" y="502"/>
                  </a:lnTo>
                  <a:lnTo>
                    <a:pt x="218" y="496"/>
                  </a:lnTo>
                  <a:lnTo>
                    <a:pt x="226" y="490"/>
                  </a:lnTo>
                  <a:lnTo>
                    <a:pt x="226" y="490"/>
                  </a:lnTo>
                  <a:lnTo>
                    <a:pt x="236" y="476"/>
                  </a:lnTo>
                  <a:lnTo>
                    <a:pt x="242" y="462"/>
                  </a:lnTo>
                  <a:lnTo>
                    <a:pt x="242" y="462"/>
                  </a:lnTo>
                  <a:lnTo>
                    <a:pt x="256" y="464"/>
                  </a:lnTo>
                  <a:lnTo>
                    <a:pt x="266" y="468"/>
                  </a:lnTo>
                  <a:lnTo>
                    <a:pt x="276" y="474"/>
                  </a:lnTo>
                  <a:lnTo>
                    <a:pt x="284" y="480"/>
                  </a:lnTo>
                  <a:lnTo>
                    <a:pt x="284" y="480"/>
                  </a:lnTo>
                  <a:lnTo>
                    <a:pt x="290" y="488"/>
                  </a:lnTo>
                  <a:lnTo>
                    <a:pt x="294" y="496"/>
                  </a:lnTo>
                  <a:lnTo>
                    <a:pt x="298" y="508"/>
                  </a:lnTo>
                  <a:lnTo>
                    <a:pt x="302" y="522"/>
                  </a:lnTo>
                  <a:lnTo>
                    <a:pt x="302" y="522"/>
                  </a:lnTo>
                  <a:lnTo>
                    <a:pt x="288" y="528"/>
                  </a:lnTo>
                  <a:lnTo>
                    <a:pt x="274" y="538"/>
                  </a:lnTo>
                  <a:lnTo>
                    <a:pt x="274" y="538"/>
                  </a:lnTo>
                  <a:lnTo>
                    <a:pt x="266" y="546"/>
                  </a:lnTo>
                  <a:lnTo>
                    <a:pt x="262" y="556"/>
                  </a:lnTo>
                  <a:lnTo>
                    <a:pt x="258" y="566"/>
                  </a:lnTo>
                  <a:lnTo>
                    <a:pt x="258" y="578"/>
                  </a:lnTo>
                  <a:lnTo>
                    <a:pt x="258" y="588"/>
                  </a:lnTo>
                  <a:lnTo>
                    <a:pt x="262" y="600"/>
                  </a:lnTo>
                  <a:lnTo>
                    <a:pt x="266" y="610"/>
                  </a:lnTo>
                  <a:lnTo>
                    <a:pt x="274" y="618"/>
                  </a:lnTo>
                  <a:lnTo>
                    <a:pt x="274" y="618"/>
                  </a:lnTo>
                  <a:lnTo>
                    <a:pt x="284" y="626"/>
                  </a:lnTo>
                  <a:lnTo>
                    <a:pt x="294" y="632"/>
                  </a:lnTo>
                  <a:lnTo>
                    <a:pt x="304" y="634"/>
                  </a:lnTo>
                  <a:lnTo>
                    <a:pt x="314" y="636"/>
                  </a:lnTo>
                  <a:lnTo>
                    <a:pt x="314" y="636"/>
                  </a:lnTo>
                  <a:lnTo>
                    <a:pt x="326" y="634"/>
                  </a:lnTo>
                  <a:lnTo>
                    <a:pt x="336" y="632"/>
                  </a:lnTo>
                  <a:lnTo>
                    <a:pt x="346" y="626"/>
                  </a:lnTo>
                  <a:lnTo>
                    <a:pt x="356" y="618"/>
                  </a:lnTo>
                  <a:lnTo>
                    <a:pt x="356" y="618"/>
                  </a:lnTo>
                  <a:lnTo>
                    <a:pt x="364" y="610"/>
                  </a:lnTo>
                  <a:lnTo>
                    <a:pt x="368" y="600"/>
                  </a:lnTo>
                  <a:lnTo>
                    <a:pt x="372" y="588"/>
                  </a:lnTo>
                  <a:lnTo>
                    <a:pt x="372" y="578"/>
                  </a:lnTo>
                  <a:lnTo>
                    <a:pt x="372" y="566"/>
                  </a:lnTo>
                  <a:lnTo>
                    <a:pt x="368" y="556"/>
                  </a:lnTo>
                  <a:lnTo>
                    <a:pt x="364" y="546"/>
                  </a:lnTo>
                  <a:lnTo>
                    <a:pt x="356" y="538"/>
                  </a:lnTo>
                  <a:lnTo>
                    <a:pt x="356" y="538"/>
                  </a:lnTo>
                  <a:lnTo>
                    <a:pt x="342" y="528"/>
                  </a:lnTo>
                  <a:lnTo>
                    <a:pt x="328" y="522"/>
                  </a:lnTo>
                  <a:lnTo>
                    <a:pt x="328" y="522"/>
                  </a:lnTo>
                  <a:lnTo>
                    <a:pt x="332" y="508"/>
                  </a:lnTo>
                  <a:lnTo>
                    <a:pt x="336" y="496"/>
                  </a:lnTo>
                  <a:lnTo>
                    <a:pt x="340" y="488"/>
                  </a:lnTo>
                  <a:lnTo>
                    <a:pt x="346" y="480"/>
                  </a:lnTo>
                  <a:lnTo>
                    <a:pt x="346" y="480"/>
                  </a:lnTo>
                  <a:lnTo>
                    <a:pt x="354" y="474"/>
                  </a:lnTo>
                  <a:lnTo>
                    <a:pt x="364" y="468"/>
                  </a:lnTo>
                  <a:lnTo>
                    <a:pt x="374" y="464"/>
                  </a:lnTo>
                  <a:lnTo>
                    <a:pt x="388" y="462"/>
                  </a:lnTo>
                  <a:lnTo>
                    <a:pt x="388" y="462"/>
                  </a:lnTo>
                  <a:lnTo>
                    <a:pt x="394" y="476"/>
                  </a:lnTo>
                  <a:lnTo>
                    <a:pt x="404" y="490"/>
                  </a:lnTo>
                  <a:lnTo>
                    <a:pt x="404" y="490"/>
                  </a:lnTo>
                  <a:lnTo>
                    <a:pt x="412" y="496"/>
                  </a:lnTo>
                  <a:lnTo>
                    <a:pt x="422" y="502"/>
                  </a:lnTo>
                  <a:lnTo>
                    <a:pt x="434" y="504"/>
                  </a:lnTo>
                  <a:lnTo>
                    <a:pt x="444" y="506"/>
                  </a:lnTo>
                  <a:lnTo>
                    <a:pt x="456" y="504"/>
                  </a:lnTo>
                  <a:lnTo>
                    <a:pt x="466" y="502"/>
                  </a:lnTo>
                  <a:lnTo>
                    <a:pt x="476" y="496"/>
                  </a:lnTo>
                  <a:lnTo>
                    <a:pt x="486" y="490"/>
                  </a:lnTo>
                  <a:lnTo>
                    <a:pt x="486" y="490"/>
                  </a:lnTo>
                  <a:lnTo>
                    <a:pt x="492" y="480"/>
                  </a:lnTo>
                  <a:lnTo>
                    <a:pt x="498" y="470"/>
                  </a:lnTo>
                  <a:lnTo>
                    <a:pt x="500" y="460"/>
                  </a:lnTo>
                  <a:lnTo>
                    <a:pt x="502" y="448"/>
                  </a:lnTo>
                  <a:lnTo>
                    <a:pt x="502" y="448"/>
                  </a:lnTo>
                  <a:lnTo>
                    <a:pt x="500" y="438"/>
                  </a:lnTo>
                  <a:lnTo>
                    <a:pt x="498" y="426"/>
                  </a:lnTo>
                  <a:lnTo>
                    <a:pt x="492" y="416"/>
                  </a:lnTo>
                  <a:lnTo>
                    <a:pt x="486" y="408"/>
                  </a:lnTo>
                  <a:lnTo>
                    <a:pt x="486" y="408"/>
                  </a:lnTo>
                  <a:close/>
                  <a:moveTo>
                    <a:pt x="220" y="40"/>
                  </a:moveTo>
                  <a:lnTo>
                    <a:pt x="220" y="40"/>
                  </a:lnTo>
                  <a:lnTo>
                    <a:pt x="216" y="42"/>
                  </a:lnTo>
                  <a:lnTo>
                    <a:pt x="216" y="42"/>
                  </a:lnTo>
                  <a:lnTo>
                    <a:pt x="214" y="40"/>
                  </a:lnTo>
                  <a:lnTo>
                    <a:pt x="214" y="40"/>
                  </a:lnTo>
                  <a:lnTo>
                    <a:pt x="212" y="38"/>
                  </a:lnTo>
                  <a:lnTo>
                    <a:pt x="212" y="38"/>
                  </a:lnTo>
                  <a:lnTo>
                    <a:pt x="214" y="34"/>
                  </a:lnTo>
                  <a:lnTo>
                    <a:pt x="214" y="34"/>
                  </a:lnTo>
                  <a:lnTo>
                    <a:pt x="216" y="32"/>
                  </a:lnTo>
                  <a:lnTo>
                    <a:pt x="216" y="32"/>
                  </a:lnTo>
                  <a:lnTo>
                    <a:pt x="220" y="34"/>
                  </a:lnTo>
                  <a:lnTo>
                    <a:pt x="220" y="3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0" y="40"/>
                  </a:lnTo>
                  <a:lnTo>
                    <a:pt x="220" y="40"/>
                  </a:lnTo>
                  <a:close/>
                  <a:moveTo>
                    <a:pt x="416" y="476"/>
                  </a:moveTo>
                  <a:lnTo>
                    <a:pt x="416" y="476"/>
                  </a:lnTo>
                  <a:lnTo>
                    <a:pt x="410" y="468"/>
                  </a:lnTo>
                  <a:lnTo>
                    <a:pt x="406" y="458"/>
                  </a:lnTo>
                  <a:lnTo>
                    <a:pt x="406" y="458"/>
                  </a:lnTo>
                  <a:lnTo>
                    <a:pt x="418" y="458"/>
                  </a:lnTo>
                  <a:lnTo>
                    <a:pt x="418" y="458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48" y="456"/>
                  </a:lnTo>
                  <a:lnTo>
                    <a:pt x="450" y="454"/>
                  </a:lnTo>
                  <a:lnTo>
                    <a:pt x="452" y="452"/>
                  </a:lnTo>
                  <a:lnTo>
                    <a:pt x="454" y="448"/>
                  </a:lnTo>
                  <a:lnTo>
                    <a:pt x="454" y="448"/>
                  </a:lnTo>
                  <a:lnTo>
                    <a:pt x="452" y="446"/>
                  </a:lnTo>
                  <a:lnTo>
                    <a:pt x="452" y="442"/>
                  </a:lnTo>
                  <a:lnTo>
                    <a:pt x="448" y="440"/>
                  </a:lnTo>
                  <a:lnTo>
                    <a:pt x="446" y="440"/>
                  </a:lnTo>
                  <a:lnTo>
                    <a:pt x="446" y="440"/>
                  </a:lnTo>
                  <a:lnTo>
                    <a:pt x="420" y="440"/>
                  </a:lnTo>
                  <a:lnTo>
                    <a:pt x="420" y="440"/>
                  </a:lnTo>
                  <a:lnTo>
                    <a:pt x="406" y="438"/>
                  </a:lnTo>
                  <a:lnTo>
                    <a:pt x="406" y="438"/>
                  </a:lnTo>
                  <a:lnTo>
                    <a:pt x="410" y="428"/>
                  </a:lnTo>
                  <a:lnTo>
                    <a:pt x="416" y="420"/>
                  </a:lnTo>
                  <a:lnTo>
                    <a:pt x="416" y="420"/>
                  </a:lnTo>
                  <a:lnTo>
                    <a:pt x="422" y="416"/>
                  </a:lnTo>
                  <a:lnTo>
                    <a:pt x="430" y="412"/>
                  </a:lnTo>
                  <a:lnTo>
                    <a:pt x="436" y="410"/>
                  </a:lnTo>
                  <a:lnTo>
                    <a:pt x="444" y="408"/>
                  </a:lnTo>
                  <a:lnTo>
                    <a:pt x="444" y="408"/>
                  </a:lnTo>
                  <a:lnTo>
                    <a:pt x="452" y="410"/>
                  </a:lnTo>
                  <a:lnTo>
                    <a:pt x="460" y="412"/>
                  </a:lnTo>
                  <a:lnTo>
                    <a:pt x="466" y="416"/>
                  </a:lnTo>
                  <a:lnTo>
                    <a:pt x="472" y="420"/>
                  </a:lnTo>
                  <a:lnTo>
                    <a:pt x="472" y="420"/>
                  </a:lnTo>
                  <a:lnTo>
                    <a:pt x="478" y="426"/>
                  </a:lnTo>
                  <a:lnTo>
                    <a:pt x="480" y="434"/>
                  </a:lnTo>
                  <a:lnTo>
                    <a:pt x="484" y="440"/>
                  </a:lnTo>
                  <a:lnTo>
                    <a:pt x="484" y="448"/>
                  </a:lnTo>
                  <a:lnTo>
                    <a:pt x="484" y="456"/>
                  </a:lnTo>
                  <a:lnTo>
                    <a:pt x="480" y="464"/>
                  </a:lnTo>
                  <a:lnTo>
                    <a:pt x="478" y="470"/>
                  </a:lnTo>
                  <a:lnTo>
                    <a:pt x="472" y="476"/>
                  </a:lnTo>
                  <a:lnTo>
                    <a:pt x="472" y="476"/>
                  </a:lnTo>
                  <a:lnTo>
                    <a:pt x="466" y="482"/>
                  </a:lnTo>
                  <a:lnTo>
                    <a:pt x="460" y="486"/>
                  </a:lnTo>
                  <a:lnTo>
                    <a:pt x="452" y="488"/>
                  </a:lnTo>
                  <a:lnTo>
                    <a:pt x="444" y="488"/>
                  </a:lnTo>
                  <a:lnTo>
                    <a:pt x="436" y="488"/>
                  </a:lnTo>
                  <a:lnTo>
                    <a:pt x="430" y="486"/>
                  </a:lnTo>
                  <a:lnTo>
                    <a:pt x="422" y="482"/>
                  </a:lnTo>
                  <a:lnTo>
                    <a:pt x="416" y="476"/>
                  </a:lnTo>
                  <a:lnTo>
                    <a:pt x="416" y="476"/>
                  </a:lnTo>
                  <a:close/>
                  <a:moveTo>
                    <a:pt x="304" y="540"/>
                  </a:moveTo>
                  <a:lnTo>
                    <a:pt x="304" y="540"/>
                  </a:lnTo>
                  <a:lnTo>
                    <a:pt x="306" y="552"/>
                  </a:lnTo>
                  <a:lnTo>
                    <a:pt x="306" y="552"/>
                  </a:lnTo>
                  <a:lnTo>
                    <a:pt x="306" y="578"/>
                  </a:lnTo>
                  <a:lnTo>
                    <a:pt x="306" y="578"/>
                  </a:lnTo>
                  <a:lnTo>
                    <a:pt x="306" y="582"/>
                  </a:lnTo>
                  <a:lnTo>
                    <a:pt x="308" y="584"/>
                  </a:lnTo>
                  <a:lnTo>
                    <a:pt x="312" y="586"/>
                  </a:lnTo>
                  <a:lnTo>
                    <a:pt x="314" y="586"/>
                  </a:lnTo>
                  <a:lnTo>
                    <a:pt x="314" y="586"/>
                  </a:lnTo>
                  <a:lnTo>
                    <a:pt x="318" y="586"/>
                  </a:lnTo>
                  <a:lnTo>
                    <a:pt x="322" y="584"/>
                  </a:lnTo>
                  <a:lnTo>
                    <a:pt x="324" y="582"/>
                  </a:lnTo>
                  <a:lnTo>
                    <a:pt x="324" y="578"/>
                  </a:lnTo>
                  <a:lnTo>
                    <a:pt x="324" y="578"/>
                  </a:lnTo>
                  <a:lnTo>
                    <a:pt x="324" y="552"/>
                  </a:lnTo>
                  <a:lnTo>
                    <a:pt x="324" y="552"/>
                  </a:lnTo>
                  <a:lnTo>
                    <a:pt x="326" y="540"/>
                  </a:lnTo>
                  <a:lnTo>
                    <a:pt x="326" y="540"/>
                  </a:lnTo>
                  <a:lnTo>
                    <a:pt x="334" y="544"/>
                  </a:lnTo>
                  <a:lnTo>
                    <a:pt x="342" y="550"/>
                  </a:lnTo>
                  <a:lnTo>
                    <a:pt x="342" y="550"/>
                  </a:lnTo>
                  <a:lnTo>
                    <a:pt x="348" y="556"/>
                  </a:lnTo>
                  <a:lnTo>
                    <a:pt x="352" y="562"/>
                  </a:lnTo>
                  <a:lnTo>
                    <a:pt x="354" y="570"/>
                  </a:lnTo>
                  <a:lnTo>
                    <a:pt x="354" y="578"/>
                  </a:lnTo>
                  <a:lnTo>
                    <a:pt x="354" y="586"/>
                  </a:lnTo>
                  <a:lnTo>
                    <a:pt x="352" y="592"/>
                  </a:lnTo>
                  <a:lnTo>
                    <a:pt x="348" y="600"/>
                  </a:lnTo>
                  <a:lnTo>
                    <a:pt x="342" y="606"/>
                  </a:lnTo>
                  <a:lnTo>
                    <a:pt x="342" y="606"/>
                  </a:lnTo>
                  <a:lnTo>
                    <a:pt x="336" y="610"/>
                  </a:lnTo>
                  <a:lnTo>
                    <a:pt x="330" y="614"/>
                  </a:lnTo>
                  <a:lnTo>
                    <a:pt x="322" y="616"/>
                  </a:lnTo>
                  <a:lnTo>
                    <a:pt x="314" y="618"/>
                  </a:lnTo>
                  <a:lnTo>
                    <a:pt x="314" y="618"/>
                  </a:lnTo>
                  <a:lnTo>
                    <a:pt x="308" y="616"/>
                  </a:lnTo>
                  <a:lnTo>
                    <a:pt x="300" y="614"/>
                  </a:lnTo>
                  <a:lnTo>
                    <a:pt x="294" y="610"/>
                  </a:lnTo>
                  <a:lnTo>
                    <a:pt x="288" y="606"/>
                  </a:lnTo>
                  <a:lnTo>
                    <a:pt x="288" y="606"/>
                  </a:lnTo>
                  <a:lnTo>
                    <a:pt x="282" y="600"/>
                  </a:lnTo>
                  <a:lnTo>
                    <a:pt x="278" y="592"/>
                  </a:lnTo>
                  <a:lnTo>
                    <a:pt x="276" y="586"/>
                  </a:lnTo>
                  <a:lnTo>
                    <a:pt x="276" y="578"/>
                  </a:lnTo>
                  <a:lnTo>
                    <a:pt x="276" y="570"/>
                  </a:lnTo>
                  <a:lnTo>
                    <a:pt x="278" y="562"/>
                  </a:lnTo>
                  <a:lnTo>
                    <a:pt x="282" y="556"/>
                  </a:lnTo>
                  <a:lnTo>
                    <a:pt x="288" y="550"/>
                  </a:lnTo>
                  <a:lnTo>
                    <a:pt x="288" y="550"/>
                  </a:lnTo>
                  <a:lnTo>
                    <a:pt x="296" y="544"/>
                  </a:lnTo>
                  <a:lnTo>
                    <a:pt x="304" y="540"/>
                  </a:lnTo>
                  <a:lnTo>
                    <a:pt x="304" y="540"/>
                  </a:lnTo>
                  <a:close/>
                  <a:moveTo>
                    <a:pt x="314" y="500"/>
                  </a:moveTo>
                  <a:lnTo>
                    <a:pt x="314" y="500"/>
                  </a:lnTo>
                  <a:lnTo>
                    <a:pt x="306" y="482"/>
                  </a:lnTo>
                  <a:lnTo>
                    <a:pt x="296" y="468"/>
                  </a:lnTo>
                  <a:lnTo>
                    <a:pt x="296" y="468"/>
                  </a:lnTo>
                  <a:lnTo>
                    <a:pt x="282" y="456"/>
                  </a:lnTo>
                  <a:lnTo>
                    <a:pt x="264" y="448"/>
                  </a:lnTo>
                  <a:lnTo>
                    <a:pt x="264" y="448"/>
                  </a:lnTo>
                  <a:lnTo>
                    <a:pt x="282" y="440"/>
                  </a:lnTo>
                  <a:lnTo>
                    <a:pt x="296" y="430"/>
                  </a:lnTo>
                  <a:lnTo>
                    <a:pt x="296" y="430"/>
                  </a:lnTo>
                  <a:lnTo>
                    <a:pt x="306" y="416"/>
                  </a:lnTo>
                  <a:lnTo>
                    <a:pt x="314" y="398"/>
                  </a:lnTo>
                  <a:lnTo>
                    <a:pt x="314" y="398"/>
                  </a:lnTo>
                  <a:lnTo>
                    <a:pt x="324" y="416"/>
                  </a:lnTo>
                  <a:lnTo>
                    <a:pt x="334" y="430"/>
                  </a:lnTo>
                  <a:lnTo>
                    <a:pt x="334" y="430"/>
                  </a:lnTo>
                  <a:lnTo>
                    <a:pt x="348" y="440"/>
                  </a:lnTo>
                  <a:lnTo>
                    <a:pt x="366" y="448"/>
                  </a:lnTo>
                  <a:lnTo>
                    <a:pt x="366" y="448"/>
                  </a:lnTo>
                  <a:lnTo>
                    <a:pt x="348" y="456"/>
                  </a:lnTo>
                  <a:lnTo>
                    <a:pt x="334" y="468"/>
                  </a:lnTo>
                  <a:lnTo>
                    <a:pt x="334" y="468"/>
                  </a:lnTo>
                  <a:lnTo>
                    <a:pt x="324" y="482"/>
                  </a:lnTo>
                  <a:lnTo>
                    <a:pt x="314" y="500"/>
                  </a:lnTo>
                  <a:lnTo>
                    <a:pt x="314" y="500"/>
                  </a:lnTo>
                  <a:close/>
                  <a:moveTo>
                    <a:pt x="326" y="358"/>
                  </a:moveTo>
                  <a:lnTo>
                    <a:pt x="326" y="358"/>
                  </a:lnTo>
                  <a:lnTo>
                    <a:pt x="324" y="344"/>
                  </a:lnTo>
                  <a:lnTo>
                    <a:pt x="324" y="344"/>
                  </a:lnTo>
                  <a:lnTo>
                    <a:pt x="324" y="318"/>
                  </a:lnTo>
                  <a:lnTo>
                    <a:pt x="324" y="318"/>
                  </a:lnTo>
                  <a:lnTo>
                    <a:pt x="324" y="316"/>
                  </a:lnTo>
                  <a:lnTo>
                    <a:pt x="322" y="312"/>
                  </a:lnTo>
                  <a:lnTo>
                    <a:pt x="318" y="310"/>
                  </a:lnTo>
                  <a:lnTo>
                    <a:pt x="314" y="310"/>
                  </a:lnTo>
                  <a:lnTo>
                    <a:pt x="314" y="310"/>
                  </a:lnTo>
                  <a:lnTo>
                    <a:pt x="312" y="310"/>
                  </a:lnTo>
                  <a:lnTo>
                    <a:pt x="308" y="312"/>
                  </a:lnTo>
                  <a:lnTo>
                    <a:pt x="306" y="316"/>
                  </a:lnTo>
                  <a:lnTo>
                    <a:pt x="306" y="318"/>
                  </a:lnTo>
                  <a:lnTo>
                    <a:pt x="306" y="318"/>
                  </a:lnTo>
                  <a:lnTo>
                    <a:pt x="306" y="344"/>
                  </a:lnTo>
                  <a:lnTo>
                    <a:pt x="306" y="344"/>
                  </a:lnTo>
                  <a:lnTo>
                    <a:pt x="304" y="358"/>
                  </a:lnTo>
                  <a:lnTo>
                    <a:pt x="304" y="358"/>
                  </a:lnTo>
                  <a:lnTo>
                    <a:pt x="296" y="354"/>
                  </a:lnTo>
                  <a:lnTo>
                    <a:pt x="288" y="346"/>
                  </a:lnTo>
                  <a:lnTo>
                    <a:pt x="288" y="346"/>
                  </a:lnTo>
                  <a:lnTo>
                    <a:pt x="282" y="340"/>
                  </a:lnTo>
                  <a:lnTo>
                    <a:pt x="278" y="334"/>
                  </a:lnTo>
                  <a:lnTo>
                    <a:pt x="276" y="326"/>
                  </a:lnTo>
                  <a:lnTo>
                    <a:pt x="276" y="318"/>
                  </a:lnTo>
                  <a:lnTo>
                    <a:pt x="276" y="318"/>
                  </a:lnTo>
                  <a:lnTo>
                    <a:pt x="276" y="312"/>
                  </a:lnTo>
                  <a:lnTo>
                    <a:pt x="278" y="304"/>
                  </a:lnTo>
                  <a:lnTo>
                    <a:pt x="282" y="298"/>
                  </a:lnTo>
                  <a:lnTo>
                    <a:pt x="288" y="292"/>
                  </a:lnTo>
                  <a:lnTo>
                    <a:pt x="288" y="292"/>
                  </a:lnTo>
                  <a:lnTo>
                    <a:pt x="294" y="286"/>
                  </a:lnTo>
                  <a:lnTo>
                    <a:pt x="300" y="282"/>
                  </a:lnTo>
                  <a:lnTo>
                    <a:pt x="308" y="280"/>
                  </a:lnTo>
                  <a:lnTo>
                    <a:pt x="314" y="280"/>
                  </a:lnTo>
                  <a:lnTo>
                    <a:pt x="314" y="280"/>
                  </a:lnTo>
                  <a:lnTo>
                    <a:pt x="322" y="280"/>
                  </a:lnTo>
                  <a:lnTo>
                    <a:pt x="330" y="282"/>
                  </a:lnTo>
                  <a:lnTo>
                    <a:pt x="336" y="286"/>
                  </a:lnTo>
                  <a:lnTo>
                    <a:pt x="342" y="292"/>
                  </a:lnTo>
                  <a:lnTo>
                    <a:pt x="342" y="292"/>
                  </a:lnTo>
                  <a:lnTo>
                    <a:pt x="348" y="298"/>
                  </a:lnTo>
                  <a:lnTo>
                    <a:pt x="352" y="304"/>
                  </a:lnTo>
                  <a:lnTo>
                    <a:pt x="354" y="312"/>
                  </a:lnTo>
                  <a:lnTo>
                    <a:pt x="354" y="318"/>
                  </a:lnTo>
                  <a:lnTo>
                    <a:pt x="354" y="318"/>
                  </a:lnTo>
                  <a:lnTo>
                    <a:pt x="354" y="326"/>
                  </a:lnTo>
                  <a:lnTo>
                    <a:pt x="352" y="334"/>
                  </a:lnTo>
                  <a:lnTo>
                    <a:pt x="348" y="340"/>
                  </a:lnTo>
                  <a:lnTo>
                    <a:pt x="342" y="346"/>
                  </a:lnTo>
                  <a:lnTo>
                    <a:pt x="342" y="346"/>
                  </a:lnTo>
                  <a:lnTo>
                    <a:pt x="334" y="354"/>
                  </a:lnTo>
                  <a:lnTo>
                    <a:pt x="326" y="358"/>
                  </a:lnTo>
                  <a:lnTo>
                    <a:pt x="326" y="358"/>
                  </a:lnTo>
                  <a:close/>
                  <a:moveTo>
                    <a:pt x="210" y="440"/>
                  </a:moveTo>
                  <a:lnTo>
                    <a:pt x="210" y="440"/>
                  </a:lnTo>
                  <a:lnTo>
                    <a:pt x="184" y="440"/>
                  </a:lnTo>
                  <a:lnTo>
                    <a:pt x="184" y="440"/>
                  </a:lnTo>
                  <a:lnTo>
                    <a:pt x="182" y="440"/>
                  </a:lnTo>
                  <a:lnTo>
                    <a:pt x="178" y="442"/>
                  </a:lnTo>
                  <a:lnTo>
                    <a:pt x="178" y="446"/>
                  </a:lnTo>
                  <a:lnTo>
                    <a:pt x="176" y="448"/>
                  </a:lnTo>
                  <a:lnTo>
                    <a:pt x="176" y="448"/>
                  </a:lnTo>
                  <a:lnTo>
                    <a:pt x="178" y="452"/>
                  </a:lnTo>
                  <a:lnTo>
                    <a:pt x="180" y="454"/>
                  </a:lnTo>
                  <a:lnTo>
                    <a:pt x="180" y="454"/>
                  </a:lnTo>
                  <a:lnTo>
                    <a:pt x="184" y="458"/>
                  </a:lnTo>
                  <a:lnTo>
                    <a:pt x="184" y="458"/>
                  </a:lnTo>
                  <a:lnTo>
                    <a:pt x="210" y="458"/>
                  </a:lnTo>
                  <a:lnTo>
                    <a:pt x="210" y="458"/>
                  </a:lnTo>
                  <a:lnTo>
                    <a:pt x="224" y="458"/>
                  </a:lnTo>
                  <a:lnTo>
                    <a:pt x="224" y="458"/>
                  </a:lnTo>
                  <a:lnTo>
                    <a:pt x="220" y="468"/>
                  </a:lnTo>
                  <a:lnTo>
                    <a:pt x="214" y="476"/>
                  </a:lnTo>
                  <a:lnTo>
                    <a:pt x="214" y="476"/>
                  </a:lnTo>
                  <a:lnTo>
                    <a:pt x="208" y="482"/>
                  </a:lnTo>
                  <a:lnTo>
                    <a:pt x="200" y="486"/>
                  </a:lnTo>
                  <a:lnTo>
                    <a:pt x="194" y="488"/>
                  </a:lnTo>
                  <a:lnTo>
                    <a:pt x="186" y="488"/>
                  </a:lnTo>
                  <a:lnTo>
                    <a:pt x="178" y="488"/>
                  </a:lnTo>
                  <a:lnTo>
                    <a:pt x="170" y="486"/>
                  </a:lnTo>
                  <a:lnTo>
                    <a:pt x="164" y="482"/>
                  </a:lnTo>
                  <a:lnTo>
                    <a:pt x="158" y="476"/>
                  </a:lnTo>
                  <a:lnTo>
                    <a:pt x="158" y="476"/>
                  </a:lnTo>
                  <a:lnTo>
                    <a:pt x="152" y="470"/>
                  </a:lnTo>
                  <a:lnTo>
                    <a:pt x="148" y="464"/>
                  </a:lnTo>
                  <a:lnTo>
                    <a:pt x="146" y="456"/>
                  </a:lnTo>
                  <a:lnTo>
                    <a:pt x="146" y="448"/>
                  </a:lnTo>
                  <a:lnTo>
                    <a:pt x="146" y="440"/>
                  </a:lnTo>
                  <a:lnTo>
                    <a:pt x="148" y="434"/>
                  </a:lnTo>
                  <a:lnTo>
                    <a:pt x="152" y="426"/>
                  </a:lnTo>
                  <a:lnTo>
                    <a:pt x="158" y="420"/>
                  </a:lnTo>
                  <a:lnTo>
                    <a:pt x="158" y="420"/>
                  </a:lnTo>
                  <a:lnTo>
                    <a:pt x="164" y="416"/>
                  </a:lnTo>
                  <a:lnTo>
                    <a:pt x="170" y="412"/>
                  </a:lnTo>
                  <a:lnTo>
                    <a:pt x="178" y="410"/>
                  </a:lnTo>
                  <a:lnTo>
                    <a:pt x="186" y="408"/>
                  </a:lnTo>
                  <a:lnTo>
                    <a:pt x="186" y="408"/>
                  </a:lnTo>
                  <a:lnTo>
                    <a:pt x="194" y="410"/>
                  </a:lnTo>
                  <a:lnTo>
                    <a:pt x="200" y="412"/>
                  </a:lnTo>
                  <a:lnTo>
                    <a:pt x="208" y="416"/>
                  </a:lnTo>
                  <a:lnTo>
                    <a:pt x="214" y="420"/>
                  </a:lnTo>
                  <a:lnTo>
                    <a:pt x="214" y="420"/>
                  </a:lnTo>
                  <a:lnTo>
                    <a:pt x="220" y="428"/>
                  </a:lnTo>
                  <a:lnTo>
                    <a:pt x="224" y="438"/>
                  </a:lnTo>
                  <a:lnTo>
                    <a:pt x="224" y="438"/>
                  </a:lnTo>
                  <a:lnTo>
                    <a:pt x="210" y="440"/>
                  </a:lnTo>
                  <a:lnTo>
                    <a:pt x="210" y="4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00" name="Freeform 186"/>
          <p:cNvSpPr>
            <a:spLocks noEditPoints="1"/>
          </p:cNvSpPr>
          <p:nvPr/>
        </p:nvSpPr>
        <p:spPr bwMode="auto">
          <a:xfrm>
            <a:off x="3406602" y="3516234"/>
            <a:ext cx="248553" cy="191797"/>
          </a:xfrm>
          <a:custGeom>
            <a:avLst/>
            <a:gdLst/>
            <a:ahLst/>
            <a:cxnLst>
              <a:cxn ang="0">
                <a:pos x="144" y="27"/>
              </a:cxn>
              <a:cxn ang="0">
                <a:pos x="132" y="39"/>
              </a:cxn>
              <a:cxn ang="0">
                <a:pos x="126" y="7"/>
              </a:cxn>
              <a:cxn ang="0">
                <a:pos x="115" y="0"/>
              </a:cxn>
              <a:cxn ang="0">
                <a:pos x="69" y="22"/>
              </a:cxn>
              <a:cxn ang="0">
                <a:pos x="35" y="25"/>
              </a:cxn>
              <a:cxn ang="0">
                <a:pos x="44" y="58"/>
              </a:cxn>
              <a:cxn ang="0">
                <a:pos x="16" y="47"/>
              </a:cxn>
              <a:cxn ang="0">
                <a:pos x="16" y="79"/>
              </a:cxn>
              <a:cxn ang="0">
                <a:pos x="43" y="68"/>
              </a:cxn>
              <a:cxn ang="0">
                <a:pos x="41" y="110"/>
              </a:cxn>
              <a:cxn ang="0">
                <a:pos x="55" y="121"/>
              </a:cxn>
              <a:cxn ang="0">
                <a:pos x="91" y="112"/>
              </a:cxn>
              <a:cxn ang="0">
                <a:pos x="107" y="119"/>
              </a:cxn>
              <a:cxn ang="0">
                <a:pos x="118" y="147"/>
              </a:cxn>
              <a:cxn ang="0">
                <a:pos x="118" y="115"/>
              </a:cxn>
              <a:cxn ang="0">
                <a:pos x="113" y="107"/>
              </a:cxn>
              <a:cxn ang="0">
                <a:pos x="142" y="101"/>
              </a:cxn>
              <a:cxn ang="0">
                <a:pos x="156" y="89"/>
              </a:cxn>
              <a:cxn ang="0">
                <a:pos x="136" y="48"/>
              </a:cxn>
              <a:cxn ang="0">
                <a:pos x="167" y="50"/>
              </a:cxn>
              <a:cxn ang="0">
                <a:pos x="167" y="3"/>
              </a:cxn>
              <a:cxn ang="0">
                <a:pos x="118" y="137"/>
              </a:cxn>
              <a:cxn ang="0">
                <a:pos x="118" y="125"/>
              </a:cxn>
              <a:cxn ang="0">
                <a:pos x="129" y="64"/>
              </a:cxn>
              <a:cxn ang="0">
                <a:pos x="101" y="75"/>
              </a:cxn>
              <a:cxn ang="0">
                <a:pos x="129" y="64"/>
              </a:cxn>
              <a:cxn ang="0">
                <a:pos x="112" y="33"/>
              </a:cxn>
              <a:cxn ang="0">
                <a:pos x="75" y="58"/>
              </a:cxn>
              <a:cxn ang="0">
                <a:pos x="91" y="26"/>
              </a:cxn>
              <a:cxn ang="0">
                <a:pos x="118" y="12"/>
              </a:cxn>
              <a:cxn ang="0">
                <a:pos x="101" y="18"/>
              </a:cxn>
              <a:cxn ang="0">
                <a:pos x="44" y="28"/>
              </a:cxn>
              <a:cxn ang="0">
                <a:pos x="60" y="28"/>
              </a:cxn>
              <a:cxn ang="0">
                <a:pos x="44" y="28"/>
              </a:cxn>
              <a:cxn ang="0">
                <a:pos x="87" y="78"/>
              </a:cxn>
              <a:cxn ang="0">
                <a:pos x="72" y="97"/>
              </a:cxn>
              <a:cxn ang="0">
                <a:pos x="54" y="55"/>
              </a:cxn>
              <a:cxn ang="0">
                <a:pos x="16" y="69"/>
              </a:cxn>
              <a:cxn ang="0">
                <a:pos x="16" y="57"/>
              </a:cxn>
              <a:cxn ang="0">
                <a:pos x="16" y="69"/>
              </a:cxn>
              <a:cxn ang="0">
                <a:pos x="51" y="108"/>
              </a:cxn>
              <a:cxn ang="0">
                <a:pos x="65" y="105"/>
              </a:cxn>
              <a:cxn ang="0">
                <a:pos x="91" y="102"/>
              </a:cxn>
              <a:cxn ang="0">
                <a:pos x="83" y="100"/>
              </a:cxn>
              <a:cxn ang="0">
                <a:pos x="116" y="93"/>
              </a:cxn>
              <a:cxn ang="0">
                <a:pos x="146" y="88"/>
              </a:cxn>
              <a:cxn ang="0">
                <a:pos x="132" y="89"/>
              </a:cxn>
              <a:cxn ang="0">
                <a:pos x="146" y="88"/>
              </a:cxn>
              <a:cxn ang="0">
                <a:pos x="153" y="27"/>
              </a:cxn>
              <a:cxn ang="0">
                <a:pos x="180" y="27"/>
              </a:cxn>
            </a:cxnLst>
            <a:rect l="0" t="0" r="r" b="b"/>
            <a:pathLst>
              <a:path w="190" h="147">
                <a:moveTo>
                  <a:pt x="167" y="3"/>
                </a:moveTo>
                <a:cubicBezTo>
                  <a:pt x="154" y="3"/>
                  <a:pt x="144" y="14"/>
                  <a:pt x="144" y="27"/>
                </a:cubicBezTo>
                <a:cubicBezTo>
                  <a:pt x="144" y="29"/>
                  <a:pt x="144" y="31"/>
                  <a:pt x="144" y="32"/>
                </a:cubicBezTo>
                <a:cubicBezTo>
                  <a:pt x="132" y="39"/>
                  <a:pt x="132" y="39"/>
                  <a:pt x="132" y="39"/>
                </a:cubicBezTo>
                <a:cubicBezTo>
                  <a:pt x="129" y="36"/>
                  <a:pt x="127" y="33"/>
                  <a:pt x="124" y="30"/>
                </a:cubicBezTo>
                <a:cubicBezTo>
                  <a:pt x="128" y="20"/>
                  <a:pt x="129" y="11"/>
                  <a:pt x="126" y="7"/>
                </a:cubicBezTo>
                <a:cubicBezTo>
                  <a:pt x="123" y="1"/>
                  <a:pt x="119" y="0"/>
                  <a:pt x="116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04" y="0"/>
                  <a:pt x="93" y="11"/>
                  <a:pt x="89" y="17"/>
                </a:cubicBezTo>
                <a:cubicBezTo>
                  <a:pt x="82" y="17"/>
                  <a:pt x="75" y="19"/>
                  <a:pt x="69" y="22"/>
                </a:cubicBezTo>
                <a:cubicBezTo>
                  <a:pt x="64" y="18"/>
                  <a:pt x="54" y="12"/>
                  <a:pt x="45" y="15"/>
                </a:cubicBezTo>
                <a:cubicBezTo>
                  <a:pt x="42" y="15"/>
                  <a:pt x="38" y="18"/>
                  <a:pt x="35" y="25"/>
                </a:cubicBezTo>
                <a:cubicBezTo>
                  <a:pt x="34" y="29"/>
                  <a:pt x="34" y="35"/>
                  <a:pt x="46" y="47"/>
                </a:cubicBezTo>
                <a:cubicBezTo>
                  <a:pt x="45" y="51"/>
                  <a:pt x="44" y="54"/>
                  <a:pt x="44" y="58"/>
                </a:cubicBezTo>
                <a:cubicBezTo>
                  <a:pt x="31" y="58"/>
                  <a:pt x="31" y="58"/>
                  <a:pt x="31" y="58"/>
                </a:cubicBezTo>
                <a:cubicBezTo>
                  <a:pt x="29" y="52"/>
                  <a:pt x="23" y="47"/>
                  <a:pt x="16" y="47"/>
                </a:cubicBezTo>
                <a:cubicBezTo>
                  <a:pt x="7" y="47"/>
                  <a:pt x="0" y="54"/>
                  <a:pt x="0" y="63"/>
                </a:cubicBezTo>
                <a:cubicBezTo>
                  <a:pt x="0" y="72"/>
                  <a:pt x="7" y="79"/>
                  <a:pt x="16" y="79"/>
                </a:cubicBezTo>
                <a:cubicBezTo>
                  <a:pt x="23" y="79"/>
                  <a:pt x="29" y="75"/>
                  <a:pt x="31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4" y="75"/>
                  <a:pt x="46" y="81"/>
                  <a:pt x="49" y="87"/>
                </a:cubicBezTo>
                <a:cubicBezTo>
                  <a:pt x="45" y="91"/>
                  <a:pt x="39" y="102"/>
                  <a:pt x="41" y="110"/>
                </a:cubicBezTo>
                <a:cubicBezTo>
                  <a:pt x="42" y="114"/>
                  <a:pt x="45" y="118"/>
                  <a:pt x="52" y="121"/>
                </a:cubicBezTo>
                <a:cubicBezTo>
                  <a:pt x="53" y="121"/>
                  <a:pt x="54" y="121"/>
                  <a:pt x="55" y="121"/>
                </a:cubicBezTo>
                <a:cubicBezTo>
                  <a:pt x="59" y="121"/>
                  <a:pt x="65" y="119"/>
                  <a:pt x="74" y="109"/>
                </a:cubicBezTo>
                <a:cubicBezTo>
                  <a:pt x="80" y="111"/>
                  <a:pt x="85" y="112"/>
                  <a:pt x="91" y="112"/>
                </a:cubicBezTo>
                <a:cubicBezTo>
                  <a:pt x="95" y="112"/>
                  <a:pt x="99" y="112"/>
                  <a:pt x="103" y="111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104" y="122"/>
                  <a:pt x="102" y="126"/>
                  <a:pt x="102" y="131"/>
                </a:cubicBezTo>
                <a:cubicBezTo>
                  <a:pt x="102" y="140"/>
                  <a:pt x="109" y="147"/>
                  <a:pt x="118" y="147"/>
                </a:cubicBezTo>
                <a:cubicBezTo>
                  <a:pt x="126" y="147"/>
                  <a:pt x="134" y="140"/>
                  <a:pt x="134" y="131"/>
                </a:cubicBezTo>
                <a:cubicBezTo>
                  <a:pt x="134" y="122"/>
                  <a:pt x="126" y="115"/>
                  <a:pt x="118" y="115"/>
                </a:cubicBezTo>
                <a:cubicBezTo>
                  <a:pt x="117" y="115"/>
                  <a:pt x="117" y="115"/>
                  <a:pt x="116" y="115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8" y="105"/>
                  <a:pt x="122" y="101"/>
                  <a:pt x="126" y="97"/>
                </a:cubicBezTo>
                <a:cubicBezTo>
                  <a:pt x="132" y="100"/>
                  <a:pt x="138" y="101"/>
                  <a:pt x="142" y="101"/>
                </a:cubicBezTo>
                <a:cubicBezTo>
                  <a:pt x="145" y="101"/>
                  <a:pt x="147" y="101"/>
                  <a:pt x="149" y="100"/>
                </a:cubicBezTo>
                <a:cubicBezTo>
                  <a:pt x="154" y="96"/>
                  <a:pt x="156" y="92"/>
                  <a:pt x="156" y="89"/>
                </a:cubicBezTo>
                <a:cubicBezTo>
                  <a:pt x="157" y="78"/>
                  <a:pt x="144" y="66"/>
                  <a:pt x="139" y="61"/>
                </a:cubicBezTo>
                <a:cubicBezTo>
                  <a:pt x="138" y="57"/>
                  <a:pt x="137" y="52"/>
                  <a:pt x="136" y="48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53" y="46"/>
                  <a:pt x="159" y="50"/>
                  <a:pt x="167" y="50"/>
                </a:cubicBezTo>
                <a:cubicBezTo>
                  <a:pt x="179" y="50"/>
                  <a:pt x="190" y="39"/>
                  <a:pt x="190" y="27"/>
                </a:cubicBezTo>
                <a:cubicBezTo>
                  <a:pt x="190" y="14"/>
                  <a:pt x="179" y="3"/>
                  <a:pt x="167" y="3"/>
                </a:cubicBezTo>
                <a:close/>
                <a:moveTo>
                  <a:pt x="124" y="131"/>
                </a:moveTo>
                <a:cubicBezTo>
                  <a:pt x="124" y="134"/>
                  <a:pt x="121" y="137"/>
                  <a:pt x="118" y="137"/>
                </a:cubicBezTo>
                <a:cubicBezTo>
                  <a:pt x="114" y="137"/>
                  <a:pt x="112" y="134"/>
                  <a:pt x="112" y="131"/>
                </a:cubicBezTo>
                <a:cubicBezTo>
                  <a:pt x="112" y="128"/>
                  <a:pt x="114" y="125"/>
                  <a:pt x="118" y="125"/>
                </a:cubicBezTo>
                <a:cubicBezTo>
                  <a:pt x="121" y="125"/>
                  <a:pt x="124" y="128"/>
                  <a:pt x="124" y="131"/>
                </a:cubicBezTo>
                <a:close/>
                <a:moveTo>
                  <a:pt x="129" y="64"/>
                </a:moveTo>
                <a:cubicBezTo>
                  <a:pt x="129" y="72"/>
                  <a:pt x="127" y="79"/>
                  <a:pt x="123" y="85"/>
                </a:cubicBezTo>
                <a:cubicBezTo>
                  <a:pt x="116" y="83"/>
                  <a:pt x="109" y="79"/>
                  <a:pt x="101" y="75"/>
                </a:cubicBezTo>
                <a:cubicBezTo>
                  <a:pt x="108" y="64"/>
                  <a:pt x="115" y="51"/>
                  <a:pt x="120" y="40"/>
                </a:cubicBezTo>
                <a:cubicBezTo>
                  <a:pt x="126" y="47"/>
                  <a:pt x="129" y="55"/>
                  <a:pt x="129" y="64"/>
                </a:cubicBezTo>
                <a:close/>
                <a:moveTo>
                  <a:pt x="91" y="26"/>
                </a:moveTo>
                <a:cubicBezTo>
                  <a:pt x="99" y="26"/>
                  <a:pt x="106" y="29"/>
                  <a:pt x="112" y="33"/>
                </a:cubicBezTo>
                <a:cubicBezTo>
                  <a:pt x="108" y="43"/>
                  <a:pt x="101" y="56"/>
                  <a:pt x="92" y="70"/>
                </a:cubicBezTo>
                <a:cubicBezTo>
                  <a:pt x="87" y="66"/>
                  <a:pt x="81" y="62"/>
                  <a:pt x="75" y="58"/>
                </a:cubicBezTo>
                <a:cubicBezTo>
                  <a:pt x="68" y="53"/>
                  <a:pt x="63" y="49"/>
                  <a:pt x="58" y="45"/>
                </a:cubicBezTo>
                <a:cubicBezTo>
                  <a:pt x="65" y="34"/>
                  <a:pt x="77" y="26"/>
                  <a:pt x="91" y="26"/>
                </a:cubicBezTo>
                <a:close/>
                <a:moveTo>
                  <a:pt x="115" y="10"/>
                </a:moveTo>
                <a:cubicBezTo>
                  <a:pt x="115" y="10"/>
                  <a:pt x="117" y="10"/>
                  <a:pt x="118" y="12"/>
                </a:cubicBezTo>
                <a:cubicBezTo>
                  <a:pt x="119" y="13"/>
                  <a:pt x="118" y="18"/>
                  <a:pt x="116" y="24"/>
                </a:cubicBezTo>
                <a:cubicBezTo>
                  <a:pt x="112" y="21"/>
                  <a:pt x="107" y="19"/>
                  <a:pt x="101" y="18"/>
                </a:cubicBezTo>
                <a:cubicBezTo>
                  <a:pt x="106" y="13"/>
                  <a:pt x="111" y="9"/>
                  <a:pt x="115" y="10"/>
                </a:cubicBezTo>
                <a:close/>
                <a:moveTo>
                  <a:pt x="44" y="28"/>
                </a:moveTo>
                <a:cubicBezTo>
                  <a:pt x="46" y="25"/>
                  <a:pt x="47" y="24"/>
                  <a:pt x="48" y="24"/>
                </a:cubicBezTo>
                <a:cubicBezTo>
                  <a:pt x="51" y="23"/>
                  <a:pt x="56" y="25"/>
                  <a:pt x="60" y="28"/>
                </a:cubicBezTo>
                <a:cubicBezTo>
                  <a:pt x="57" y="31"/>
                  <a:pt x="54" y="34"/>
                  <a:pt x="51" y="38"/>
                </a:cubicBezTo>
                <a:cubicBezTo>
                  <a:pt x="46" y="33"/>
                  <a:pt x="44" y="29"/>
                  <a:pt x="44" y="28"/>
                </a:cubicBezTo>
                <a:close/>
                <a:moveTo>
                  <a:pt x="56" y="56"/>
                </a:moveTo>
                <a:cubicBezTo>
                  <a:pt x="64" y="62"/>
                  <a:pt x="75" y="70"/>
                  <a:pt x="87" y="78"/>
                </a:cubicBezTo>
                <a:cubicBezTo>
                  <a:pt x="86" y="79"/>
                  <a:pt x="85" y="80"/>
                  <a:pt x="85" y="81"/>
                </a:cubicBezTo>
                <a:cubicBezTo>
                  <a:pt x="80" y="88"/>
                  <a:pt x="76" y="93"/>
                  <a:pt x="72" y="97"/>
                </a:cubicBezTo>
                <a:cubicBezTo>
                  <a:pt x="61" y="91"/>
                  <a:pt x="53" y="78"/>
                  <a:pt x="53" y="64"/>
                </a:cubicBezTo>
                <a:cubicBezTo>
                  <a:pt x="53" y="61"/>
                  <a:pt x="54" y="58"/>
                  <a:pt x="54" y="55"/>
                </a:cubicBezTo>
                <a:cubicBezTo>
                  <a:pt x="55" y="55"/>
                  <a:pt x="55" y="56"/>
                  <a:pt x="56" y="56"/>
                </a:cubicBezTo>
                <a:close/>
                <a:moveTo>
                  <a:pt x="16" y="69"/>
                </a:moveTo>
                <a:cubicBezTo>
                  <a:pt x="12" y="69"/>
                  <a:pt x="10" y="67"/>
                  <a:pt x="10" y="63"/>
                </a:cubicBezTo>
                <a:cubicBezTo>
                  <a:pt x="10" y="60"/>
                  <a:pt x="12" y="57"/>
                  <a:pt x="16" y="57"/>
                </a:cubicBezTo>
                <a:cubicBezTo>
                  <a:pt x="19" y="57"/>
                  <a:pt x="22" y="60"/>
                  <a:pt x="22" y="63"/>
                </a:cubicBezTo>
                <a:cubicBezTo>
                  <a:pt x="22" y="67"/>
                  <a:pt x="19" y="69"/>
                  <a:pt x="16" y="69"/>
                </a:cubicBezTo>
                <a:close/>
                <a:moveTo>
                  <a:pt x="55" y="111"/>
                </a:moveTo>
                <a:cubicBezTo>
                  <a:pt x="52" y="110"/>
                  <a:pt x="51" y="109"/>
                  <a:pt x="51" y="108"/>
                </a:cubicBezTo>
                <a:cubicBezTo>
                  <a:pt x="50" y="105"/>
                  <a:pt x="52" y="100"/>
                  <a:pt x="55" y="96"/>
                </a:cubicBezTo>
                <a:cubicBezTo>
                  <a:pt x="58" y="99"/>
                  <a:pt x="61" y="102"/>
                  <a:pt x="65" y="105"/>
                </a:cubicBezTo>
                <a:cubicBezTo>
                  <a:pt x="60" y="110"/>
                  <a:pt x="56" y="111"/>
                  <a:pt x="55" y="111"/>
                </a:cubicBezTo>
                <a:close/>
                <a:moveTo>
                  <a:pt x="91" y="102"/>
                </a:moveTo>
                <a:cubicBezTo>
                  <a:pt x="88" y="102"/>
                  <a:pt x="85" y="102"/>
                  <a:pt x="82" y="101"/>
                </a:cubicBezTo>
                <a:cubicBezTo>
                  <a:pt x="82" y="101"/>
                  <a:pt x="82" y="100"/>
                  <a:pt x="83" y="100"/>
                </a:cubicBezTo>
                <a:cubicBezTo>
                  <a:pt x="87" y="95"/>
                  <a:pt x="91" y="89"/>
                  <a:pt x="95" y="83"/>
                </a:cubicBezTo>
                <a:cubicBezTo>
                  <a:pt x="102" y="87"/>
                  <a:pt x="109" y="90"/>
                  <a:pt x="116" y="93"/>
                </a:cubicBezTo>
                <a:cubicBezTo>
                  <a:pt x="109" y="99"/>
                  <a:pt x="100" y="102"/>
                  <a:pt x="91" y="102"/>
                </a:cubicBezTo>
                <a:close/>
                <a:moveTo>
                  <a:pt x="146" y="88"/>
                </a:moveTo>
                <a:cubicBezTo>
                  <a:pt x="146" y="89"/>
                  <a:pt x="146" y="90"/>
                  <a:pt x="144" y="91"/>
                </a:cubicBezTo>
                <a:cubicBezTo>
                  <a:pt x="142" y="92"/>
                  <a:pt x="138" y="91"/>
                  <a:pt x="132" y="89"/>
                </a:cubicBezTo>
                <a:cubicBezTo>
                  <a:pt x="135" y="85"/>
                  <a:pt x="137" y="80"/>
                  <a:pt x="138" y="74"/>
                </a:cubicBezTo>
                <a:cubicBezTo>
                  <a:pt x="142" y="79"/>
                  <a:pt x="146" y="85"/>
                  <a:pt x="146" y="88"/>
                </a:cubicBezTo>
                <a:close/>
                <a:moveTo>
                  <a:pt x="167" y="40"/>
                </a:moveTo>
                <a:cubicBezTo>
                  <a:pt x="159" y="40"/>
                  <a:pt x="153" y="34"/>
                  <a:pt x="153" y="27"/>
                </a:cubicBezTo>
                <a:cubicBezTo>
                  <a:pt x="153" y="19"/>
                  <a:pt x="159" y="13"/>
                  <a:pt x="167" y="13"/>
                </a:cubicBezTo>
                <a:cubicBezTo>
                  <a:pt x="174" y="13"/>
                  <a:pt x="180" y="19"/>
                  <a:pt x="180" y="27"/>
                </a:cubicBezTo>
                <a:cubicBezTo>
                  <a:pt x="180" y="34"/>
                  <a:pt x="174" y="40"/>
                  <a:pt x="167" y="4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1" name="44 Grupo"/>
          <p:cNvGrpSpPr/>
          <p:nvPr/>
        </p:nvGrpSpPr>
        <p:grpSpPr>
          <a:xfrm>
            <a:off x="3437815" y="3942866"/>
            <a:ext cx="212937" cy="180178"/>
            <a:chOff x="-3138488" y="1336675"/>
            <a:chExt cx="433388" cy="366713"/>
          </a:xfrm>
          <a:solidFill>
            <a:schemeClr val="bg1"/>
          </a:solidFill>
        </p:grpSpPr>
        <p:sp>
          <p:nvSpPr>
            <p:cNvPr id="202" name="Freeform 178"/>
            <p:cNvSpPr>
              <a:spLocks/>
            </p:cNvSpPr>
            <p:nvPr/>
          </p:nvSpPr>
          <p:spPr bwMode="auto">
            <a:xfrm>
              <a:off x="-2851150" y="1655763"/>
              <a:ext cx="20638" cy="2222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5"/>
                </a:cxn>
                <a:cxn ang="0">
                  <a:pos x="1" y="9"/>
                </a:cxn>
                <a:cxn ang="0">
                  <a:pos x="5" y="10"/>
                </a:cxn>
                <a:cxn ang="0">
                  <a:pos x="8" y="9"/>
                </a:cxn>
                <a:cxn ang="0">
                  <a:pos x="10" y="5"/>
                </a:cxn>
                <a:cxn ang="0">
                  <a:pos x="8" y="2"/>
                </a:cxn>
                <a:cxn ang="0">
                  <a:pos x="1" y="2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2" y="10"/>
                    <a:pt x="3" y="10"/>
                    <a:pt x="5" y="10"/>
                  </a:cubicBezTo>
                  <a:cubicBezTo>
                    <a:pt x="6" y="10"/>
                    <a:pt x="7" y="10"/>
                    <a:pt x="8" y="9"/>
                  </a:cubicBezTo>
                  <a:cubicBezTo>
                    <a:pt x="9" y="8"/>
                    <a:pt x="10" y="7"/>
                    <a:pt x="10" y="5"/>
                  </a:cubicBezTo>
                  <a:cubicBezTo>
                    <a:pt x="10" y="4"/>
                    <a:pt x="9" y="3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3" name="Freeform 179"/>
            <p:cNvSpPr>
              <a:spLocks noEditPoints="1"/>
            </p:cNvSpPr>
            <p:nvPr/>
          </p:nvSpPr>
          <p:spPr bwMode="auto">
            <a:xfrm>
              <a:off x="-3138488" y="1336675"/>
              <a:ext cx="433388" cy="366713"/>
            </a:xfrm>
            <a:custGeom>
              <a:avLst/>
              <a:gdLst/>
              <a:ahLst/>
              <a:cxnLst>
                <a:cxn ang="0">
                  <a:pos x="160" y="65"/>
                </a:cxn>
                <a:cxn ang="0">
                  <a:pos x="150" y="0"/>
                </a:cxn>
                <a:cxn ang="0">
                  <a:pos x="0" y="10"/>
                </a:cxn>
                <a:cxn ang="0">
                  <a:pos x="10" y="125"/>
                </a:cxn>
                <a:cxn ang="0">
                  <a:pos x="75" y="140"/>
                </a:cxn>
                <a:cxn ang="0">
                  <a:pos x="50" y="145"/>
                </a:cxn>
                <a:cxn ang="0">
                  <a:pos x="104" y="150"/>
                </a:cxn>
                <a:cxn ang="0">
                  <a:pos x="115" y="150"/>
                </a:cxn>
                <a:cxn ang="0">
                  <a:pos x="127" y="173"/>
                </a:cxn>
                <a:cxn ang="0">
                  <a:pos x="166" y="161"/>
                </a:cxn>
                <a:cxn ang="0">
                  <a:pos x="194" y="150"/>
                </a:cxn>
                <a:cxn ang="0">
                  <a:pos x="205" y="76"/>
                </a:cxn>
                <a:cxn ang="0">
                  <a:pos x="150" y="10"/>
                </a:cxn>
                <a:cxn ang="0">
                  <a:pos x="104" y="65"/>
                </a:cxn>
                <a:cxn ang="0">
                  <a:pos x="93" y="90"/>
                </a:cxn>
                <a:cxn ang="0">
                  <a:pos x="10" y="10"/>
                </a:cxn>
                <a:cxn ang="0">
                  <a:pos x="10" y="100"/>
                </a:cxn>
                <a:cxn ang="0">
                  <a:pos x="93" y="115"/>
                </a:cxn>
                <a:cxn ang="0">
                  <a:pos x="10" y="100"/>
                </a:cxn>
                <a:cxn ang="0">
                  <a:pos x="93" y="125"/>
                </a:cxn>
                <a:cxn ang="0">
                  <a:pos x="93" y="140"/>
                </a:cxn>
                <a:cxn ang="0">
                  <a:pos x="85" y="125"/>
                </a:cxn>
                <a:cxn ang="0">
                  <a:pos x="154" y="163"/>
                </a:cxn>
                <a:cxn ang="0">
                  <a:pos x="125" y="161"/>
                </a:cxn>
                <a:cxn ang="0">
                  <a:pos x="127" y="100"/>
                </a:cxn>
                <a:cxn ang="0">
                  <a:pos x="156" y="102"/>
                </a:cxn>
                <a:cxn ang="0">
                  <a:pos x="195" y="138"/>
                </a:cxn>
                <a:cxn ang="0">
                  <a:pos x="166" y="140"/>
                </a:cxn>
                <a:cxn ang="0">
                  <a:pos x="154" y="90"/>
                </a:cxn>
                <a:cxn ang="0">
                  <a:pos x="115" y="102"/>
                </a:cxn>
                <a:cxn ang="0">
                  <a:pos x="105" y="140"/>
                </a:cxn>
                <a:cxn ang="0">
                  <a:pos x="103" y="138"/>
                </a:cxn>
                <a:cxn ang="0">
                  <a:pos x="104" y="75"/>
                </a:cxn>
                <a:cxn ang="0">
                  <a:pos x="195" y="76"/>
                </a:cxn>
              </a:cxnLst>
              <a:rect l="0" t="0" r="r" b="b"/>
              <a:pathLst>
                <a:path w="205" h="173">
                  <a:moveTo>
                    <a:pt x="194" y="65"/>
                  </a:moveTo>
                  <a:cubicBezTo>
                    <a:pt x="160" y="65"/>
                    <a:pt x="160" y="65"/>
                    <a:pt x="160" y="65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0" y="5"/>
                    <a:pt x="155" y="0"/>
                    <a:pt x="15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1"/>
                    <a:pt x="4" y="125"/>
                    <a:pt x="10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55" y="140"/>
                    <a:pt x="55" y="140"/>
                    <a:pt x="55" y="140"/>
                  </a:cubicBezTo>
                  <a:cubicBezTo>
                    <a:pt x="52" y="140"/>
                    <a:pt x="50" y="142"/>
                    <a:pt x="50" y="145"/>
                  </a:cubicBezTo>
                  <a:cubicBezTo>
                    <a:pt x="50" y="148"/>
                    <a:pt x="52" y="150"/>
                    <a:pt x="55" y="150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5" y="150"/>
                    <a:pt x="105" y="150"/>
                    <a:pt x="105" y="150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15" y="168"/>
                    <a:pt x="121" y="173"/>
                    <a:pt x="127" y="173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61" y="173"/>
                    <a:pt x="166" y="168"/>
                    <a:pt x="166" y="161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00" y="150"/>
                    <a:pt x="205" y="145"/>
                    <a:pt x="205" y="138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5" y="70"/>
                    <a:pt x="200" y="65"/>
                    <a:pt x="194" y="65"/>
                  </a:cubicBezTo>
                  <a:close/>
                  <a:moveTo>
                    <a:pt x="150" y="10"/>
                  </a:moveTo>
                  <a:cubicBezTo>
                    <a:pt x="150" y="65"/>
                    <a:pt x="150" y="65"/>
                    <a:pt x="150" y="65"/>
                  </a:cubicBezTo>
                  <a:cubicBezTo>
                    <a:pt x="104" y="65"/>
                    <a:pt x="104" y="65"/>
                    <a:pt x="104" y="65"/>
                  </a:cubicBezTo>
                  <a:cubicBezTo>
                    <a:pt x="98" y="65"/>
                    <a:pt x="93" y="70"/>
                    <a:pt x="93" y="76"/>
                  </a:cubicBezTo>
                  <a:cubicBezTo>
                    <a:pt x="93" y="90"/>
                    <a:pt x="93" y="90"/>
                    <a:pt x="93" y="90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50" y="10"/>
                  </a:lnTo>
                  <a:close/>
                  <a:moveTo>
                    <a:pt x="10" y="100"/>
                  </a:moveTo>
                  <a:cubicBezTo>
                    <a:pt x="93" y="100"/>
                    <a:pt x="93" y="100"/>
                    <a:pt x="93" y="100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10" y="115"/>
                    <a:pt x="10" y="115"/>
                    <a:pt x="10" y="115"/>
                  </a:cubicBezTo>
                  <a:lnTo>
                    <a:pt x="10" y="100"/>
                  </a:lnTo>
                  <a:close/>
                  <a:moveTo>
                    <a:pt x="85" y="125"/>
                  </a:moveTo>
                  <a:cubicBezTo>
                    <a:pt x="93" y="125"/>
                    <a:pt x="93" y="125"/>
                    <a:pt x="93" y="125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3" y="139"/>
                    <a:pt x="93" y="140"/>
                    <a:pt x="93" y="140"/>
                  </a:cubicBezTo>
                  <a:cubicBezTo>
                    <a:pt x="85" y="140"/>
                    <a:pt x="85" y="140"/>
                    <a:pt x="85" y="140"/>
                  </a:cubicBezTo>
                  <a:lnTo>
                    <a:pt x="85" y="125"/>
                  </a:lnTo>
                  <a:close/>
                  <a:moveTo>
                    <a:pt x="156" y="161"/>
                  </a:moveTo>
                  <a:cubicBezTo>
                    <a:pt x="156" y="162"/>
                    <a:pt x="155" y="163"/>
                    <a:pt x="154" y="163"/>
                  </a:cubicBezTo>
                  <a:cubicBezTo>
                    <a:pt x="127" y="163"/>
                    <a:pt x="127" y="163"/>
                    <a:pt x="127" y="163"/>
                  </a:cubicBezTo>
                  <a:cubicBezTo>
                    <a:pt x="126" y="163"/>
                    <a:pt x="125" y="162"/>
                    <a:pt x="125" y="161"/>
                  </a:cubicBezTo>
                  <a:cubicBezTo>
                    <a:pt x="125" y="102"/>
                    <a:pt x="125" y="102"/>
                    <a:pt x="125" y="102"/>
                  </a:cubicBezTo>
                  <a:cubicBezTo>
                    <a:pt x="125" y="101"/>
                    <a:pt x="126" y="100"/>
                    <a:pt x="127" y="100"/>
                  </a:cubicBezTo>
                  <a:cubicBezTo>
                    <a:pt x="154" y="100"/>
                    <a:pt x="154" y="100"/>
                    <a:pt x="154" y="100"/>
                  </a:cubicBezTo>
                  <a:cubicBezTo>
                    <a:pt x="155" y="100"/>
                    <a:pt x="156" y="101"/>
                    <a:pt x="156" y="102"/>
                  </a:cubicBezTo>
                  <a:lnTo>
                    <a:pt x="156" y="161"/>
                  </a:lnTo>
                  <a:close/>
                  <a:moveTo>
                    <a:pt x="195" y="138"/>
                  </a:moveTo>
                  <a:cubicBezTo>
                    <a:pt x="195" y="139"/>
                    <a:pt x="195" y="140"/>
                    <a:pt x="194" y="140"/>
                  </a:cubicBezTo>
                  <a:cubicBezTo>
                    <a:pt x="166" y="140"/>
                    <a:pt x="166" y="140"/>
                    <a:pt x="166" y="140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96"/>
                    <a:pt x="161" y="90"/>
                    <a:pt x="154" y="90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1" y="90"/>
                    <a:pt x="115" y="96"/>
                    <a:pt x="115" y="102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3" y="140"/>
                    <a:pt x="103" y="139"/>
                    <a:pt x="103" y="138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3" y="75"/>
                    <a:pt x="103" y="75"/>
                    <a:pt x="104" y="7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5"/>
                    <a:pt x="195" y="75"/>
                    <a:pt x="195" y="76"/>
                  </a:cubicBezTo>
                  <a:lnTo>
                    <a:pt x="195" y="1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4" name="Freeform 180"/>
            <p:cNvSpPr>
              <a:spLocks/>
            </p:cNvSpPr>
            <p:nvPr/>
          </p:nvSpPr>
          <p:spPr bwMode="auto">
            <a:xfrm>
              <a:off x="-2751138" y="1552575"/>
              <a:ext cx="20638" cy="20638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5" y="10"/>
                </a:cxn>
                <a:cxn ang="0">
                  <a:pos x="9" y="9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2" y="2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1" y="3"/>
                    <a:pt x="0" y="4"/>
                    <a:pt x="0" y="5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7" y="10"/>
                    <a:pt x="8" y="10"/>
                    <a:pt x="9" y="9"/>
                  </a:cubicBezTo>
                  <a:cubicBezTo>
                    <a:pt x="10" y="8"/>
                    <a:pt x="10" y="7"/>
                    <a:pt x="10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5" name="36 Grupo"/>
          <p:cNvGrpSpPr/>
          <p:nvPr/>
        </p:nvGrpSpPr>
        <p:grpSpPr>
          <a:xfrm>
            <a:off x="4884248" y="3914822"/>
            <a:ext cx="236192" cy="213699"/>
            <a:chOff x="-2405063" y="1423987"/>
            <a:chExt cx="300038" cy="271463"/>
          </a:xfrm>
          <a:solidFill>
            <a:schemeClr val="bg1"/>
          </a:solidFill>
        </p:grpSpPr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-2365375" y="1601787"/>
              <a:ext cx="82550" cy="1905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35" y="9"/>
                </a:cxn>
                <a:cxn ang="0">
                  <a:pos x="39" y="5"/>
                </a:cxn>
                <a:cxn ang="0">
                  <a:pos x="35" y="0"/>
                </a:cxn>
              </a:cxnLst>
              <a:rect l="0" t="0" r="r" b="b"/>
              <a:pathLst>
                <a:path w="39" h="9">
                  <a:moveTo>
                    <a:pt x="3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7" y="9"/>
                    <a:pt x="39" y="7"/>
                    <a:pt x="39" y="5"/>
                  </a:cubicBezTo>
                  <a:cubicBezTo>
                    <a:pt x="39" y="2"/>
                    <a:pt x="37" y="0"/>
                    <a:pt x="3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-2244725" y="1574800"/>
              <a:ext cx="46038" cy="1905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17" y="9"/>
                </a:cxn>
                <a:cxn ang="0">
                  <a:pos x="22" y="5"/>
                </a:cxn>
                <a:cxn ang="0">
                  <a:pos x="17" y="0"/>
                </a:cxn>
              </a:cxnLst>
              <a:rect l="0" t="0" r="r" b="b"/>
              <a:pathLst>
                <a:path w="22" h="9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0" y="9"/>
                    <a:pt x="22" y="7"/>
                    <a:pt x="22" y="5"/>
                  </a:cubicBezTo>
                  <a:cubicBezTo>
                    <a:pt x="22" y="2"/>
                    <a:pt x="20" y="0"/>
                    <a:pt x="1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-2365375" y="1641475"/>
              <a:ext cx="26988" cy="1905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13" y="4"/>
                </a:cxn>
                <a:cxn ang="0">
                  <a:pos x="9" y="0"/>
                </a:cxn>
              </a:cxnLst>
              <a:rect l="0" t="0" r="r" b="b"/>
              <a:pathLst>
                <a:path w="13" h="9"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9"/>
                    <a:pt x="13" y="7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-2319338" y="1641475"/>
              <a:ext cx="26988" cy="1905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13" y="4"/>
                </a:cxn>
                <a:cxn ang="0">
                  <a:pos x="9" y="0"/>
                </a:cxn>
              </a:cxnLst>
              <a:rect l="0" t="0" r="r" b="b"/>
              <a:pathLst>
                <a:path w="13" h="9"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9"/>
                    <a:pt x="13" y="7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-2271713" y="1641475"/>
              <a:ext cx="26988" cy="190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13" y="4"/>
                </a:cxn>
                <a:cxn ang="0">
                  <a:pos x="8" y="0"/>
                </a:cxn>
              </a:cxnLst>
              <a:rect l="0" t="0" r="r" b="b"/>
              <a:pathLst>
                <a:path w="13" h="9">
                  <a:moveTo>
                    <a:pt x="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1" y="9"/>
                    <a:pt x="13" y="7"/>
                    <a:pt x="13" y="4"/>
                  </a:cubicBezTo>
                  <a:cubicBezTo>
                    <a:pt x="13" y="2"/>
                    <a:pt x="11" y="0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-2225675" y="1641475"/>
              <a:ext cx="26988" cy="190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13" y="4"/>
                </a:cxn>
                <a:cxn ang="0">
                  <a:pos x="8" y="0"/>
                </a:cxn>
              </a:cxnLst>
              <a:rect l="0" t="0" r="r" b="b"/>
              <a:pathLst>
                <a:path w="13" h="9">
                  <a:moveTo>
                    <a:pt x="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1" y="9"/>
                    <a:pt x="13" y="7"/>
                    <a:pt x="13" y="4"/>
                  </a:cubicBezTo>
                  <a:cubicBezTo>
                    <a:pt x="13" y="2"/>
                    <a:pt x="11" y="0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2" name="Freeform 211"/>
            <p:cNvSpPr>
              <a:spLocks noEditPoints="1"/>
            </p:cNvSpPr>
            <p:nvPr/>
          </p:nvSpPr>
          <p:spPr bwMode="auto">
            <a:xfrm>
              <a:off x="-2405063" y="1423987"/>
              <a:ext cx="300038" cy="271463"/>
            </a:xfrm>
            <a:custGeom>
              <a:avLst/>
              <a:gdLst/>
              <a:ahLst/>
              <a:cxnLst>
                <a:cxn ang="0">
                  <a:pos x="140" y="60"/>
                </a:cxn>
                <a:cxn ang="0">
                  <a:pos x="121" y="7"/>
                </a:cxn>
                <a:cxn ang="0">
                  <a:pos x="109" y="2"/>
                </a:cxn>
                <a:cxn ang="0">
                  <a:pos x="20" y="34"/>
                </a:cxn>
                <a:cxn ang="0">
                  <a:pos x="14" y="46"/>
                </a:cxn>
                <a:cxn ang="0">
                  <a:pos x="17" y="54"/>
                </a:cxn>
                <a:cxn ang="0">
                  <a:pos x="10" y="54"/>
                </a:cxn>
                <a:cxn ang="0">
                  <a:pos x="0" y="63"/>
                </a:cxn>
                <a:cxn ang="0">
                  <a:pos x="0" y="119"/>
                </a:cxn>
                <a:cxn ang="0">
                  <a:pos x="10" y="128"/>
                </a:cxn>
                <a:cxn ang="0">
                  <a:pos x="105" y="128"/>
                </a:cxn>
                <a:cxn ang="0">
                  <a:pos x="114" y="119"/>
                </a:cxn>
                <a:cxn ang="0">
                  <a:pos x="114" y="80"/>
                </a:cxn>
                <a:cxn ang="0">
                  <a:pos x="134" y="72"/>
                </a:cxn>
                <a:cxn ang="0">
                  <a:pos x="140" y="67"/>
                </a:cxn>
                <a:cxn ang="0">
                  <a:pos x="140" y="60"/>
                </a:cxn>
                <a:cxn ang="0">
                  <a:pos x="23" y="42"/>
                </a:cxn>
                <a:cxn ang="0">
                  <a:pos x="112" y="10"/>
                </a:cxn>
                <a:cxn ang="0">
                  <a:pos x="113" y="10"/>
                </a:cxn>
                <a:cxn ang="0">
                  <a:pos x="115" y="18"/>
                </a:cxn>
                <a:cxn ang="0">
                  <a:pos x="25" y="51"/>
                </a:cxn>
                <a:cxn ang="0">
                  <a:pos x="22" y="43"/>
                </a:cxn>
                <a:cxn ang="0">
                  <a:pos x="23" y="42"/>
                </a:cxn>
                <a:cxn ang="0">
                  <a:pos x="106" y="119"/>
                </a:cxn>
                <a:cxn ang="0">
                  <a:pos x="105" y="119"/>
                </a:cxn>
                <a:cxn ang="0">
                  <a:pos x="10" y="119"/>
                </a:cxn>
                <a:cxn ang="0">
                  <a:pos x="9" y="119"/>
                </a:cxn>
                <a:cxn ang="0">
                  <a:pos x="9" y="63"/>
                </a:cxn>
                <a:cxn ang="0">
                  <a:pos x="10" y="62"/>
                </a:cxn>
                <a:cxn ang="0">
                  <a:pos x="105" y="62"/>
                </a:cxn>
                <a:cxn ang="0">
                  <a:pos x="106" y="63"/>
                </a:cxn>
                <a:cxn ang="0">
                  <a:pos x="106" y="119"/>
                </a:cxn>
                <a:cxn ang="0">
                  <a:pos x="132" y="64"/>
                </a:cxn>
                <a:cxn ang="0">
                  <a:pos x="131" y="64"/>
                </a:cxn>
                <a:cxn ang="0">
                  <a:pos x="114" y="70"/>
                </a:cxn>
                <a:cxn ang="0">
                  <a:pos x="114" y="63"/>
                </a:cxn>
                <a:cxn ang="0">
                  <a:pos x="105" y="54"/>
                </a:cxn>
                <a:cxn ang="0">
                  <a:pos x="42" y="54"/>
                </a:cxn>
                <a:cxn ang="0">
                  <a:pos x="118" y="26"/>
                </a:cxn>
                <a:cxn ang="0">
                  <a:pos x="132" y="63"/>
                </a:cxn>
                <a:cxn ang="0">
                  <a:pos x="132" y="64"/>
                </a:cxn>
              </a:cxnLst>
              <a:rect l="0" t="0" r="r" b="b"/>
              <a:pathLst>
                <a:path w="141" h="128">
                  <a:moveTo>
                    <a:pt x="140" y="60"/>
                  </a:moveTo>
                  <a:cubicBezTo>
                    <a:pt x="121" y="7"/>
                    <a:pt x="121" y="7"/>
                    <a:pt x="121" y="7"/>
                  </a:cubicBezTo>
                  <a:cubicBezTo>
                    <a:pt x="119" y="2"/>
                    <a:pt x="114" y="0"/>
                    <a:pt x="109" y="2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5" y="36"/>
                    <a:pt x="12" y="41"/>
                    <a:pt x="14" y="4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5" y="54"/>
                    <a:pt x="0" y="58"/>
                    <a:pt x="0" y="63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4"/>
                    <a:pt x="5" y="128"/>
                    <a:pt x="10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10" y="128"/>
                    <a:pt x="114" y="124"/>
                    <a:pt x="114" y="119"/>
                  </a:cubicBezTo>
                  <a:cubicBezTo>
                    <a:pt x="114" y="80"/>
                    <a:pt x="114" y="80"/>
                    <a:pt x="114" y="80"/>
                  </a:cubicBezTo>
                  <a:cubicBezTo>
                    <a:pt x="134" y="72"/>
                    <a:pt x="134" y="72"/>
                    <a:pt x="134" y="72"/>
                  </a:cubicBezTo>
                  <a:cubicBezTo>
                    <a:pt x="137" y="71"/>
                    <a:pt x="139" y="70"/>
                    <a:pt x="140" y="67"/>
                  </a:cubicBezTo>
                  <a:cubicBezTo>
                    <a:pt x="141" y="65"/>
                    <a:pt x="141" y="62"/>
                    <a:pt x="140" y="60"/>
                  </a:cubicBezTo>
                  <a:close/>
                  <a:moveTo>
                    <a:pt x="23" y="42"/>
                  </a:moveTo>
                  <a:cubicBezTo>
                    <a:pt x="112" y="10"/>
                    <a:pt x="112" y="10"/>
                    <a:pt x="112" y="10"/>
                  </a:cubicBezTo>
                  <a:cubicBezTo>
                    <a:pt x="112" y="10"/>
                    <a:pt x="112" y="10"/>
                    <a:pt x="113" y="10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43"/>
                    <a:pt x="22" y="42"/>
                    <a:pt x="23" y="42"/>
                  </a:cubicBezTo>
                  <a:close/>
                  <a:moveTo>
                    <a:pt x="106" y="119"/>
                  </a:moveTo>
                  <a:cubicBezTo>
                    <a:pt x="106" y="119"/>
                    <a:pt x="105" y="119"/>
                    <a:pt x="105" y="119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9" y="62"/>
                    <a:pt x="10" y="62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5" y="62"/>
                    <a:pt x="106" y="63"/>
                    <a:pt x="106" y="63"/>
                  </a:cubicBezTo>
                  <a:lnTo>
                    <a:pt x="106" y="119"/>
                  </a:lnTo>
                  <a:close/>
                  <a:moveTo>
                    <a:pt x="132" y="64"/>
                  </a:moveTo>
                  <a:cubicBezTo>
                    <a:pt x="132" y="64"/>
                    <a:pt x="132" y="64"/>
                    <a:pt x="131" y="64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4" y="63"/>
                    <a:pt x="114" y="63"/>
                    <a:pt x="114" y="63"/>
                  </a:cubicBezTo>
                  <a:cubicBezTo>
                    <a:pt x="114" y="58"/>
                    <a:pt x="110" y="54"/>
                    <a:pt x="105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32" y="63"/>
                    <a:pt x="132" y="63"/>
                    <a:pt x="132" y="63"/>
                  </a:cubicBezTo>
                  <a:cubicBezTo>
                    <a:pt x="132" y="63"/>
                    <a:pt x="132" y="63"/>
                    <a:pt x="132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-2195513" y="1493837"/>
              <a:ext cx="42863" cy="28575"/>
            </a:xfrm>
            <a:custGeom>
              <a:avLst/>
              <a:gdLst/>
              <a:ahLst/>
              <a:cxnLst>
                <a:cxn ang="0">
                  <a:pos x="13" y="1"/>
                </a:cxn>
                <a:cxn ang="0">
                  <a:pos x="3" y="5"/>
                </a:cxn>
                <a:cxn ang="0">
                  <a:pos x="1" y="10"/>
                </a:cxn>
                <a:cxn ang="0">
                  <a:pos x="5" y="13"/>
                </a:cxn>
                <a:cxn ang="0">
                  <a:pos x="6" y="13"/>
                </a:cxn>
                <a:cxn ang="0">
                  <a:pos x="16" y="9"/>
                </a:cxn>
                <a:cxn ang="0">
                  <a:pos x="19" y="4"/>
                </a:cxn>
                <a:cxn ang="0">
                  <a:pos x="13" y="1"/>
                </a:cxn>
              </a:cxnLst>
              <a:rect l="0" t="0" r="r" b="b"/>
              <a:pathLst>
                <a:path w="20" h="13">
                  <a:moveTo>
                    <a:pt x="13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0" y="8"/>
                    <a:pt x="1" y="10"/>
                  </a:cubicBezTo>
                  <a:cubicBezTo>
                    <a:pt x="1" y="12"/>
                    <a:pt x="3" y="13"/>
                    <a:pt x="5" y="13"/>
                  </a:cubicBezTo>
                  <a:cubicBezTo>
                    <a:pt x="5" y="13"/>
                    <a:pt x="6" y="13"/>
                    <a:pt x="6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8" y="9"/>
                    <a:pt x="20" y="6"/>
                    <a:pt x="19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4947425" y="4269910"/>
            <a:ext cx="205688" cy="238480"/>
            <a:chOff x="323850" y="1897063"/>
            <a:chExt cx="876300" cy="1016000"/>
          </a:xfrm>
          <a:solidFill>
            <a:schemeClr val="bg1"/>
          </a:solidFill>
        </p:grpSpPr>
        <p:sp>
          <p:nvSpPr>
            <p:cNvPr id="215" name="Freeform 5"/>
            <p:cNvSpPr>
              <a:spLocks noEditPoints="1"/>
            </p:cNvSpPr>
            <p:nvPr/>
          </p:nvSpPr>
          <p:spPr bwMode="auto">
            <a:xfrm>
              <a:off x="323850" y="1897063"/>
              <a:ext cx="876300" cy="1016000"/>
            </a:xfrm>
            <a:custGeom>
              <a:avLst/>
              <a:gdLst>
                <a:gd name="T0" fmla="*/ 502 w 552"/>
                <a:gd name="T1" fmla="*/ 36 h 640"/>
                <a:gd name="T2" fmla="*/ 390 w 552"/>
                <a:gd name="T3" fmla="*/ 10 h 640"/>
                <a:gd name="T4" fmla="*/ 276 w 552"/>
                <a:gd name="T5" fmla="*/ 0 h 640"/>
                <a:gd name="T6" fmla="*/ 162 w 552"/>
                <a:gd name="T7" fmla="*/ 10 h 640"/>
                <a:gd name="T8" fmla="*/ 52 w 552"/>
                <a:gd name="T9" fmla="*/ 36 h 640"/>
                <a:gd name="T10" fmla="*/ 42 w 552"/>
                <a:gd name="T11" fmla="*/ 42 h 640"/>
                <a:gd name="T12" fmla="*/ 22 w 552"/>
                <a:gd name="T13" fmla="*/ 54 h 640"/>
                <a:gd name="T14" fmla="*/ 8 w 552"/>
                <a:gd name="T15" fmla="*/ 74 h 640"/>
                <a:gd name="T16" fmla="*/ 2 w 552"/>
                <a:gd name="T17" fmla="*/ 94 h 640"/>
                <a:gd name="T18" fmla="*/ 0 w 552"/>
                <a:gd name="T19" fmla="*/ 374 h 640"/>
                <a:gd name="T20" fmla="*/ 2 w 552"/>
                <a:gd name="T21" fmla="*/ 386 h 640"/>
                <a:gd name="T22" fmla="*/ 12 w 552"/>
                <a:gd name="T23" fmla="*/ 426 h 640"/>
                <a:gd name="T24" fmla="*/ 24 w 552"/>
                <a:gd name="T25" fmla="*/ 454 h 640"/>
                <a:gd name="T26" fmla="*/ 42 w 552"/>
                <a:gd name="T27" fmla="*/ 476 h 640"/>
                <a:gd name="T28" fmla="*/ 80 w 552"/>
                <a:gd name="T29" fmla="*/ 514 h 640"/>
                <a:gd name="T30" fmla="*/ 146 w 552"/>
                <a:gd name="T31" fmla="*/ 576 h 640"/>
                <a:gd name="T32" fmla="*/ 202 w 552"/>
                <a:gd name="T33" fmla="*/ 616 h 640"/>
                <a:gd name="T34" fmla="*/ 252 w 552"/>
                <a:gd name="T35" fmla="*/ 638 h 640"/>
                <a:gd name="T36" fmla="*/ 276 w 552"/>
                <a:gd name="T37" fmla="*/ 640 h 640"/>
                <a:gd name="T38" fmla="*/ 288 w 552"/>
                <a:gd name="T39" fmla="*/ 640 h 640"/>
                <a:gd name="T40" fmla="*/ 326 w 552"/>
                <a:gd name="T41" fmla="*/ 630 h 640"/>
                <a:gd name="T42" fmla="*/ 378 w 552"/>
                <a:gd name="T43" fmla="*/ 598 h 640"/>
                <a:gd name="T44" fmla="*/ 440 w 552"/>
                <a:gd name="T45" fmla="*/ 548 h 640"/>
                <a:gd name="T46" fmla="*/ 512 w 552"/>
                <a:gd name="T47" fmla="*/ 476 h 640"/>
                <a:gd name="T48" fmla="*/ 520 w 552"/>
                <a:gd name="T49" fmla="*/ 466 h 640"/>
                <a:gd name="T50" fmla="*/ 536 w 552"/>
                <a:gd name="T51" fmla="*/ 440 h 640"/>
                <a:gd name="T52" fmla="*/ 550 w 552"/>
                <a:gd name="T53" fmla="*/ 398 h 640"/>
                <a:gd name="T54" fmla="*/ 552 w 552"/>
                <a:gd name="T55" fmla="*/ 374 h 640"/>
                <a:gd name="T56" fmla="*/ 552 w 552"/>
                <a:gd name="T57" fmla="*/ 106 h 640"/>
                <a:gd name="T58" fmla="*/ 548 w 552"/>
                <a:gd name="T59" fmla="*/ 84 h 640"/>
                <a:gd name="T60" fmla="*/ 538 w 552"/>
                <a:gd name="T61" fmla="*/ 64 h 640"/>
                <a:gd name="T62" fmla="*/ 522 w 552"/>
                <a:gd name="T63" fmla="*/ 48 h 640"/>
                <a:gd name="T64" fmla="*/ 502 w 552"/>
                <a:gd name="T65" fmla="*/ 36 h 640"/>
                <a:gd name="T66" fmla="*/ 530 w 552"/>
                <a:gd name="T67" fmla="*/ 374 h 640"/>
                <a:gd name="T68" fmla="*/ 528 w 552"/>
                <a:gd name="T69" fmla="*/ 394 h 640"/>
                <a:gd name="T70" fmla="*/ 510 w 552"/>
                <a:gd name="T71" fmla="*/ 442 h 640"/>
                <a:gd name="T72" fmla="*/ 496 w 552"/>
                <a:gd name="T73" fmla="*/ 460 h 640"/>
                <a:gd name="T74" fmla="*/ 428 w 552"/>
                <a:gd name="T75" fmla="*/ 530 h 640"/>
                <a:gd name="T76" fmla="*/ 370 w 552"/>
                <a:gd name="T77" fmla="*/ 578 h 640"/>
                <a:gd name="T78" fmla="*/ 320 w 552"/>
                <a:gd name="T79" fmla="*/ 608 h 640"/>
                <a:gd name="T80" fmla="*/ 288 w 552"/>
                <a:gd name="T81" fmla="*/ 618 h 640"/>
                <a:gd name="T82" fmla="*/ 276 w 552"/>
                <a:gd name="T83" fmla="*/ 618 h 640"/>
                <a:gd name="T84" fmla="*/ 256 w 552"/>
                <a:gd name="T85" fmla="*/ 616 h 640"/>
                <a:gd name="T86" fmla="*/ 210 w 552"/>
                <a:gd name="T87" fmla="*/ 596 h 640"/>
                <a:gd name="T88" fmla="*/ 156 w 552"/>
                <a:gd name="T89" fmla="*/ 556 h 640"/>
                <a:gd name="T90" fmla="*/ 56 w 552"/>
                <a:gd name="T91" fmla="*/ 462 h 640"/>
                <a:gd name="T92" fmla="*/ 50 w 552"/>
                <a:gd name="T93" fmla="*/ 452 h 640"/>
                <a:gd name="T94" fmla="*/ 32 w 552"/>
                <a:gd name="T95" fmla="*/ 418 h 640"/>
                <a:gd name="T96" fmla="*/ 22 w 552"/>
                <a:gd name="T97" fmla="*/ 374 h 640"/>
                <a:gd name="T98" fmla="*/ 22 w 552"/>
                <a:gd name="T99" fmla="*/ 106 h 640"/>
                <a:gd name="T100" fmla="*/ 26 w 552"/>
                <a:gd name="T101" fmla="*/ 90 h 640"/>
                <a:gd name="T102" fmla="*/ 44 w 552"/>
                <a:gd name="T103" fmla="*/ 64 h 640"/>
                <a:gd name="T104" fmla="*/ 58 w 552"/>
                <a:gd name="T105" fmla="*/ 58 h 640"/>
                <a:gd name="T106" fmla="*/ 112 w 552"/>
                <a:gd name="T107" fmla="*/ 42 h 640"/>
                <a:gd name="T108" fmla="*/ 222 w 552"/>
                <a:gd name="T109" fmla="*/ 24 h 640"/>
                <a:gd name="T110" fmla="*/ 276 w 552"/>
                <a:gd name="T111" fmla="*/ 22 h 640"/>
                <a:gd name="T112" fmla="*/ 386 w 552"/>
                <a:gd name="T113" fmla="*/ 32 h 640"/>
                <a:gd name="T114" fmla="*/ 494 w 552"/>
                <a:gd name="T115" fmla="*/ 58 h 640"/>
                <a:gd name="T116" fmla="*/ 502 w 552"/>
                <a:gd name="T117" fmla="*/ 60 h 640"/>
                <a:gd name="T118" fmla="*/ 520 w 552"/>
                <a:gd name="T119" fmla="*/ 76 h 640"/>
                <a:gd name="T120" fmla="*/ 530 w 552"/>
                <a:gd name="T121" fmla="*/ 98 h 640"/>
                <a:gd name="T122" fmla="*/ 530 w 552"/>
                <a:gd name="T123" fmla="*/ 374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52" h="640">
                  <a:moveTo>
                    <a:pt x="502" y="36"/>
                  </a:moveTo>
                  <a:lnTo>
                    <a:pt x="502" y="36"/>
                  </a:lnTo>
                  <a:lnTo>
                    <a:pt x="446" y="22"/>
                  </a:lnTo>
                  <a:lnTo>
                    <a:pt x="390" y="10"/>
                  </a:lnTo>
                  <a:lnTo>
                    <a:pt x="334" y="2"/>
                  </a:lnTo>
                  <a:lnTo>
                    <a:pt x="276" y="0"/>
                  </a:lnTo>
                  <a:lnTo>
                    <a:pt x="220" y="2"/>
                  </a:lnTo>
                  <a:lnTo>
                    <a:pt x="162" y="10"/>
                  </a:lnTo>
                  <a:lnTo>
                    <a:pt x="106" y="2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2" y="42"/>
                  </a:lnTo>
                  <a:lnTo>
                    <a:pt x="32" y="48"/>
                  </a:lnTo>
                  <a:lnTo>
                    <a:pt x="22" y="54"/>
                  </a:lnTo>
                  <a:lnTo>
                    <a:pt x="16" y="64"/>
                  </a:lnTo>
                  <a:lnTo>
                    <a:pt x="8" y="74"/>
                  </a:lnTo>
                  <a:lnTo>
                    <a:pt x="4" y="84"/>
                  </a:lnTo>
                  <a:lnTo>
                    <a:pt x="2" y="94"/>
                  </a:lnTo>
                  <a:lnTo>
                    <a:pt x="0" y="106"/>
                  </a:lnTo>
                  <a:lnTo>
                    <a:pt x="0" y="374"/>
                  </a:lnTo>
                  <a:lnTo>
                    <a:pt x="0" y="374"/>
                  </a:lnTo>
                  <a:lnTo>
                    <a:pt x="2" y="386"/>
                  </a:lnTo>
                  <a:lnTo>
                    <a:pt x="4" y="398"/>
                  </a:lnTo>
                  <a:lnTo>
                    <a:pt x="12" y="426"/>
                  </a:lnTo>
                  <a:lnTo>
                    <a:pt x="18" y="440"/>
                  </a:lnTo>
                  <a:lnTo>
                    <a:pt x="24" y="454"/>
                  </a:lnTo>
                  <a:lnTo>
                    <a:pt x="32" y="466"/>
                  </a:lnTo>
                  <a:lnTo>
                    <a:pt x="42" y="476"/>
                  </a:lnTo>
                  <a:lnTo>
                    <a:pt x="42" y="476"/>
                  </a:lnTo>
                  <a:lnTo>
                    <a:pt x="80" y="514"/>
                  </a:lnTo>
                  <a:lnTo>
                    <a:pt x="114" y="548"/>
                  </a:lnTo>
                  <a:lnTo>
                    <a:pt x="146" y="576"/>
                  </a:lnTo>
                  <a:lnTo>
                    <a:pt x="174" y="598"/>
                  </a:lnTo>
                  <a:lnTo>
                    <a:pt x="202" y="616"/>
                  </a:lnTo>
                  <a:lnTo>
                    <a:pt x="228" y="630"/>
                  </a:lnTo>
                  <a:lnTo>
                    <a:pt x="252" y="638"/>
                  </a:lnTo>
                  <a:lnTo>
                    <a:pt x="264" y="640"/>
                  </a:lnTo>
                  <a:lnTo>
                    <a:pt x="276" y="640"/>
                  </a:lnTo>
                  <a:lnTo>
                    <a:pt x="276" y="640"/>
                  </a:lnTo>
                  <a:lnTo>
                    <a:pt x="288" y="640"/>
                  </a:lnTo>
                  <a:lnTo>
                    <a:pt x="300" y="638"/>
                  </a:lnTo>
                  <a:lnTo>
                    <a:pt x="326" y="630"/>
                  </a:lnTo>
                  <a:lnTo>
                    <a:pt x="352" y="616"/>
                  </a:lnTo>
                  <a:lnTo>
                    <a:pt x="378" y="598"/>
                  </a:lnTo>
                  <a:lnTo>
                    <a:pt x="408" y="576"/>
                  </a:lnTo>
                  <a:lnTo>
                    <a:pt x="440" y="548"/>
                  </a:lnTo>
                  <a:lnTo>
                    <a:pt x="474" y="514"/>
                  </a:lnTo>
                  <a:lnTo>
                    <a:pt x="512" y="476"/>
                  </a:lnTo>
                  <a:lnTo>
                    <a:pt x="512" y="476"/>
                  </a:lnTo>
                  <a:lnTo>
                    <a:pt x="520" y="466"/>
                  </a:lnTo>
                  <a:lnTo>
                    <a:pt x="528" y="454"/>
                  </a:lnTo>
                  <a:lnTo>
                    <a:pt x="536" y="440"/>
                  </a:lnTo>
                  <a:lnTo>
                    <a:pt x="542" y="426"/>
                  </a:lnTo>
                  <a:lnTo>
                    <a:pt x="550" y="398"/>
                  </a:lnTo>
                  <a:lnTo>
                    <a:pt x="552" y="386"/>
                  </a:lnTo>
                  <a:lnTo>
                    <a:pt x="552" y="374"/>
                  </a:lnTo>
                  <a:lnTo>
                    <a:pt x="552" y="106"/>
                  </a:lnTo>
                  <a:lnTo>
                    <a:pt x="552" y="106"/>
                  </a:lnTo>
                  <a:lnTo>
                    <a:pt x="552" y="96"/>
                  </a:lnTo>
                  <a:lnTo>
                    <a:pt x="548" y="84"/>
                  </a:lnTo>
                  <a:lnTo>
                    <a:pt x="544" y="74"/>
                  </a:lnTo>
                  <a:lnTo>
                    <a:pt x="538" y="64"/>
                  </a:lnTo>
                  <a:lnTo>
                    <a:pt x="530" y="54"/>
                  </a:lnTo>
                  <a:lnTo>
                    <a:pt x="522" y="48"/>
                  </a:lnTo>
                  <a:lnTo>
                    <a:pt x="512" y="42"/>
                  </a:lnTo>
                  <a:lnTo>
                    <a:pt x="502" y="36"/>
                  </a:lnTo>
                  <a:lnTo>
                    <a:pt x="502" y="36"/>
                  </a:lnTo>
                  <a:close/>
                  <a:moveTo>
                    <a:pt x="530" y="374"/>
                  </a:moveTo>
                  <a:lnTo>
                    <a:pt x="530" y="374"/>
                  </a:lnTo>
                  <a:lnTo>
                    <a:pt x="528" y="394"/>
                  </a:lnTo>
                  <a:lnTo>
                    <a:pt x="520" y="418"/>
                  </a:lnTo>
                  <a:lnTo>
                    <a:pt x="510" y="442"/>
                  </a:lnTo>
                  <a:lnTo>
                    <a:pt x="504" y="452"/>
                  </a:lnTo>
                  <a:lnTo>
                    <a:pt x="496" y="460"/>
                  </a:lnTo>
                  <a:lnTo>
                    <a:pt x="496" y="460"/>
                  </a:lnTo>
                  <a:lnTo>
                    <a:pt x="428" y="530"/>
                  </a:lnTo>
                  <a:lnTo>
                    <a:pt x="396" y="556"/>
                  </a:lnTo>
                  <a:lnTo>
                    <a:pt x="370" y="578"/>
                  </a:lnTo>
                  <a:lnTo>
                    <a:pt x="344" y="596"/>
                  </a:lnTo>
                  <a:lnTo>
                    <a:pt x="320" y="608"/>
                  </a:lnTo>
                  <a:lnTo>
                    <a:pt x="298" y="616"/>
                  </a:lnTo>
                  <a:lnTo>
                    <a:pt x="288" y="618"/>
                  </a:lnTo>
                  <a:lnTo>
                    <a:pt x="276" y="618"/>
                  </a:lnTo>
                  <a:lnTo>
                    <a:pt x="276" y="618"/>
                  </a:lnTo>
                  <a:lnTo>
                    <a:pt x="266" y="618"/>
                  </a:lnTo>
                  <a:lnTo>
                    <a:pt x="256" y="616"/>
                  </a:lnTo>
                  <a:lnTo>
                    <a:pt x="232" y="608"/>
                  </a:lnTo>
                  <a:lnTo>
                    <a:pt x="210" y="596"/>
                  </a:lnTo>
                  <a:lnTo>
                    <a:pt x="184" y="578"/>
                  </a:lnTo>
                  <a:lnTo>
                    <a:pt x="156" y="556"/>
                  </a:lnTo>
                  <a:lnTo>
                    <a:pt x="126" y="530"/>
                  </a:lnTo>
                  <a:lnTo>
                    <a:pt x="56" y="462"/>
                  </a:lnTo>
                  <a:lnTo>
                    <a:pt x="56" y="462"/>
                  </a:lnTo>
                  <a:lnTo>
                    <a:pt x="50" y="452"/>
                  </a:lnTo>
                  <a:lnTo>
                    <a:pt x="44" y="442"/>
                  </a:lnTo>
                  <a:lnTo>
                    <a:pt x="32" y="418"/>
                  </a:lnTo>
                  <a:lnTo>
                    <a:pt x="24" y="394"/>
                  </a:lnTo>
                  <a:lnTo>
                    <a:pt x="22" y="374"/>
                  </a:lnTo>
                  <a:lnTo>
                    <a:pt x="22" y="106"/>
                  </a:lnTo>
                  <a:lnTo>
                    <a:pt x="22" y="106"/>
                  </a:lnTo>
                  <a:lnTo>
                    <a:pt x="22" y="98"/>
                  </a:lnTo>
                  <a:lnTo>
                    <a:pt x="26" y="90"/>
                  </a:lnTo>
                  <a:lnTo>
                    <a:pt x="32" y="76"/>
                  </a:lnTo>
                  <a:lnTo>
                    <a:pt x="44" y="64"/>
                  </a:lnTo>
                  <a:lnTo>
                    <a:pt x="52" y="60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112" y="42"/>
                  </a:lnTo>
                  <a:lnTo>
                    <a:pt x="166" y="32"/>
                  </a:lnTo>
                  <a:lnTo>
                    <a:pt x="222" y="24"/>
                  </a:lnTo>
                  <a:lnTo>
                    <a:pt x="276" y="22"/>
                  </a:lnTo>
                  <a:lnTo>
                    <a:pt x="276" y="22"/>
                  </a:lnTo>
                  <a:lnTo>
                    <a:pt x="332" y="24"/>
                  </a:lnTo>
                  <a:lnTo>
                    <a:pt x="386" y="32"/>
                  </a:lnTo>
                  <a:lnTo>
                    <a:pt x="442" y="42"/>
                  </a:lnTo>
                  <a:lnTo>
                    <a:pt x="494" y="58"/>
                  </a:lnTo>
                  <a:lnTo>
                    <a:pt x="494" y="58"/>
                  </a:lnTo>
                  <a:lnTo>
                    <a:pt x="502" y="60"/>
                  </a:lnTo>
                  <a:lnTo>
                    <a:pt x="508" y="64"/>
                  </a:lnTo>
                  <a:lnTo>
                    <a:pt x="520" y="76"/>
                  </a:lnTo>
                  <a:lnTo>
                    <a:pt x="528" y="90"/>
                  </a:lnTo>
                  <a:lnTo>
                    <a:pt x="530" y="98"/>
                  </a:lnTo>
                  <a:lnTo>
                    <a:pt x="530" y="106"/>
                  </a:lnTo>
                  <a:lnTo>
                    <a:pt x="530" y="3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6" name="Freeform 6"/>
            <p:cNvSpPr>
              <a:spLocks noEditPoints="1"/>
            </p:cNvSpPr>
            <p:nvPr/>
          </p:nvSpPr>
          <p:spPr bwMode="auto">
            <a:xfrm>
              <a:off x="393700" y="1966913"/>
              <a:ext cx="739775" cy="876300"/>
            </a:xfrm>
            <a:custGeom>
              <a:avLst/>
              <a:gdLst>
                <a:gd name="T0" fmla="*/ 444 w 466"/>
                <a:gd name="T1" fmla="*/ 34 h 552"/>
                <a:gd name="T2" fmla="*/ 340 w 466"/>
                <a:gd name="T3" fmla="*/ 8 h 552"/>
                <a:gd name="T4" fmla="*/ 232 w 466"/>
                <a:gd name="T5" fmla="*/ 0 h 552"/>
                <a:gd name="T6" fmla="*/ 178 w 466"/>
                <a:gd name="T7" fmla="*/ 2 h 552"/>
                <a:gd name="T8" fmla="*/ 72 w 466"/>
                <a:gd name="T9" fmla="*/ 20 h 552"/>
                <a:gd name="T10" fmla="*/ 20 w 466"/>
                <a:gd name="T11" fmla="*/ 34 h 552"/>
                <a:gd name="T12" fmla="*/ 6 w 466"/>
                <a:gd name="T13" fmla="*/ 46 h 552"/>
                <a:gd name="T14" fmla="*/ 0 w 466"/>
                <a:gd name="T15" fmla="*/ 62 h 552"/>
                <a:gd name="T16" fmla="*/ 0 w 466"/>
                <a:gd name="T17" fmla="*/ 330 h 552"/>
                <a:gd name="T18" fmla="*/ 8 w 466"/>
                <a:gd name="T19" fmla="*/ 366 h 552"/>
                <a:gd name="T20" fmla="*/ 28 w 466"/>
                <a:gd name="T21" fmla="*/ 402 h 552"/>
                <a:gd name="T22" fmla="*/ 94 w 466"/>
                <a:gd name="T23" fmla="*/ 466 h 552"/>
                <a:gd name="T24" fmla="*/ 148 w 466"/>
                <a:gd name="T25" fmla="*/ 514 h 552"/>
                <a:gd name="T26" fmla="*/ 194 w 466"/>
                <a:gd name="T27" fmla="*/ 542 h 552"/>
                <a:gd name="T28" fmla="*/ 232 w 466"/>
                <a:gd name="T29" fmla="*/ 552 h 552"/>
                <a:gd name="T30" fmla="*/ 252 w 466"/>
                <a:gd name="T31" fmla="*/ 550 h 552"/>
                <a:gd name="T32" fmla="*/ 294 w 466"/>
                <a:gd name="T33" fmla="*/ 530 h 552"/>
                <a:gd name="T34" fmla="*/ 344 w 466"/>
                <a:gd name="T35" fmla="*/ 492 h 552"/>
                <a:gd name="T36" fmla="*/ 436 w 466"/>
                <a:gd name="T37" fmla="*/ 402 h 552"/>
                <a:gd name="T38" fmla="*/ 442 w 466"/>
                <a:gd name="T39" fmla="*/ 396 h 552"/>
                <a:gd name="T40" fmla="*/ 456 w 466"/>
                <a:gd name="T41" fmla="*/ 366 h 552"/>
                <a:gd name="T42" fmla="*/ 466 w 466"/>
                <a:gd name="T43" fmla="*/ 330 h 552"/>
                <a:gd name="T44" fmla="*/ 466 w 466"/>
                <a:gd name="T45" fmla="*/ 62 h 552"/>
                <a:gd name="T46" fmla="*/ 458 w 466"/>
                <a:gd name="T47" fmla="*/ 46 h 552"/>
                <a:gd name="T48" fmla="*/ 444 w 466"/>
                <a:gd name="T49" fmla="*/ 34 h 552"/>
                <a:gd name="T50" fmla="*/ 416 w 466"/>
                <a:gd name="T51" fmla="*/ 98 h 552"/>
                <a:gd name="T52" fmla="*/ 228 w 466"/>
                <a:gd name="T53" fmla="*/ 186 h 552"/>
                <a:gd name="T54" fmla="*/ 416 w 466"/>
                <a:gd name="T55" fmla="*/ 156 h 552"/>
                <a:gd name="T56" fmla="*/ 228 w 466"/>
                <a:gd name="T57" fmla="*/ 246 h 552"/>
                <a:gd name="T58" fmla="*/ 416 w 466"/>
                <a:gd name="T59" fmla="*/ 216 h 552"/>
                <a:gd name="T60" fmla="*/ 228 w 466"/>
                <a:gd name="T61" fmla="*/ 306 h 552"/>
                <a:gd name="T62" fmla="*/ 416 w 466"/>
                <a:gd name="T63" fmla="*/ 276 h 552"/>
                <a:gd name="T64" fmla="*/ 228 w 466"/>
                <a:gd name="T65" fmla="*/ 364 h 552"/>
                <a:gd name="T66" fmla="*/ 416 w 466"/>
                <a:gd name="T67" fmla="*/ 330 h 552"/>
                <a:gd name="T68" fmla="*/ 414 w 466"/>
                <a:gd name="T69" fmla="*/ 336 h 552"/>
                <a:gd name="T70" fmla="*/ 228 w 466"/>
                <a:gd name="T71" fmla="*/ 424 h 552"/>
                <a:gd name="T72" fmla="*/ 398 w 466"/>
                <a:gd name="T73" fmla="*/ 370 h 552"/>
                <a:gd name="T74" fmla="*/ 228 w 466"/>
                <a:gd name="T75" fmla="*/ 456 h 552"/>
                <a:gd name="T76" fmla="*/ 306 w 466"/>
                <a:gd name="T77" fmla="*/ 460 h 552"/>
                <a:gd name="T78" fmla="*/ 284 w 466"/>
                <a:gd name="T79" fmla="*/ 476 h 552"/>
                <a:gd name="T80" fmla="*/ 246 w 466"/>
                <a:gd name="T81" fmla="*/ 500 h 552"/>
                <a:gd name="T82" fmla="*/ 232 w 466"/>
                <a:gd name="T83" fmla="*/ 502 h 552"/>
                <a:gd name="T84" fmla="*/ 226 w 466"/>
                <a:gd name="T85" fmla="*/ 502 h 552"/>
                <a:gd name="T86" fmla="*/ 196 w 466"/>
                <a:gd name="T87" fmla="*/ 488 h 552"/>
                <a:gd name="T88" fmla="*/ 150 w 466"/>
                <a:gd name="T89" fmla="*/ 452 h 552"/>
                <a:gd name="T90" fmla="*/ 64 w 466"/>
                <a:gd name="T91" fmla="*/ 368 h 552"/>
                <a:gd name="T92" fmla="*/ 60 w 466"/>
                <a:gd name="T93" fmla="*/ 360 h 552"/>
                <a:gd name="T94" fmla="*/ 52 w 466"/>
                <a:gd name="T95" fmla="*/ 338 h 552"/>
                <a:gd name="T96" fmla="*/ 50 w 466"/>
                <a:gd name="T97" fmla="*/ 78 h 552"/>
                <a:gd name="T98" fmla="*/ 94 w 466"/>
                <a:gd name="T99" fmla="*/ 66 h 552"/>
                <a:gd name="T100" fmla="*/ 182 w 466"/>
                <a:gd name="T101" fmla="*/ 52 h 552"/>
                <a:gd name="T102" fmla="*/ 228 w 466"/>
                <a:gd name="T103" fmla="*/ 66 h 552"/>
                <a:gd name="T104" fmla="*/ 274 w 466"/>
                <a:gd name="T105" fmla="*/ 52 h 552"/>
                <a:gd name="T106" fmla="*/ 344 w 466"/>
                <a:gd name="T107" fmla="*/ 60 h 552"/>
                <a:gd name="T108" fmla="*/ 228 w 466"/>
                <a:gd name="T109" fmla="*/ 126 h 552"/>
                <a:gd name="T110" fmla="*/ 396 w 466"/>
                <a:gd name="T111" fmla="*/ 72 h 552"/>
                <a:gd name="T112" fmla="*/ 416 w 466"/>
                <a:gd name="T113" fmla="*/ 9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6" h="552">
                  <a:moveTo>
                    <a:pt x="444" y="34"/>
                  </a:moveTo>
                  <a:lnTo>
                    <a:pt x="444" y="34"/>
                  </a:lnTo>
                  <a:lnTo>
                    <a:pt x="392" y="20"/>
                  </a:lnTo>
                  <a:lnTo>
                    <a:pt x="340" y="8"/>
                  </a:lnTo>
                  <a:lnTo>
                    <a:pt x="286" y="2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178" y="2"/>
                  </a:lnTo>
                  <a:lnTo>
                    <a:pt x="126" y="8"/>
                  </a:lnTo>
                  <a:lnTo>
                    <a:pt x="72" y="2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12" y="38"/>
                  </a:lnTo>
                  <a:lnTo>
                    <a:pt x="6" y="46"/>
                  </a:lnTo>
                  <a:lnTo>
                    <a:pt x="2" y="54"/>
                  </a:lnTo>
                  <a:lnTo>
                    <a:pt x="0" y="62"/>
                  </a:lnTo>
                  <a:lnTo>
                    <a:pt x="0" y="330"/>
                  </a:lnTo>
                  <a:lnTo>
                    <a:pt x="0" y="330"/>
                  </a:lnTo>
                  <a:lnTo>
                    <a:pt x="2" y="346"/>
                  </a:lnTo>
                  <a:lnTo>
                    <a:pt x="8" y="366"/>
                  </a:lnTo>
                  <a:lnTo>
                    <a:pt x="18" y="386"/>
                  </a:lnTo>
                  <a:lnTo>
                    <a:pt x="28" y="402"/>
                  </a:lnTo>
                  <a:lnTo>
                    <a:pt x="28" y="402"/>
                  </a:lnTo>
                  <a:lnTo>
                    <a:pt x="94" y="466"/>
                  </a:lnTo>
                  <a:lnTo>
                    <a:pt x="122" y="492"/>
                  </a:lnTo>
                  <a:lnTo>
                    <a:pt x="148" y="514"/>
                  </a:lnTo>
                  <a:lnTo>
                    <a:pt x="172" y="530"/>
                  </a:lnTo>
                  <a:lnTo>
                    <a:pt x="194" y="542"/>
                  </a:lnTo>
                  <a:lnTo>
                    <a:pt x="214" y="550"/>
                  </a:lnTo>
                  <a:lnTo>
                    <a:pt x="232" y="552"/>
                  </a:lnTo>
                  <a:lnTo>
                    <a:pt x="232" y="552"/>
                  </a:lnTo>
                  <a:lnTo>
                    <a:pt x="252" y="550"/>
                  </a:lnTo>
                  <a:lnTo>
                    <a:pt x="272" y="542"/>
                  </a:lnTo>
                  <a:lnTo>
                    <a:pt x="294" y="530"/>
                  </a:lnTo>
                  <a:lnTo>
                    <a:pt x="318" y="514"/>
                  </a:lnTo>
                  <a:lnTo>
                    <a:pt x="344" y="492"/>
                  </a:lnTo>
                  <a:lnTo>
                    <a:pt x="372" y="466"/>
                  </a:lnTo>
                  <a:lnTo>
                    <a:pt x="436" y="402"/>
                  </a:lnTo>
                  <a:lnTo>
                    <a:pt x="436" y="402"/>
                  </a:lnTo>
                  <a:lnTo>
                    <a:pt x="442" y="396"/>
                  </a:lnTo>
                  <a:lnTo>
                    <a:pt x="448" y="386"/>
                  </a:lnTo>
                  <a:lnTo>
                    <a:pt x="456" y="366"/>
                  </a:lnTo>
                  <a:lnTo>
                    <a:pt x="462" y="346"/>
                  </a:lnTo>
                  <a:lnTo>
                    <a:pt x="466" y="330"/>
                  </a:lnTo>
                  <a:lnTo>
                    <a:pt x="466" y="62"/>
                  </a:lnTo>
                  <a:lnTo>
                    <a:pt x="466" y="62"/>
                  </a:lnTo>
                  <a:lnTo>
                    <a:pt x="464" y="54"/>
                  </a:lnTo>
                  <a:lnTo>
                    <a:pt x="458" y="46"/>
                  </a:lnTo>
                  <a:lnTo>
                    <a:pt x="452" y="38"/>
                  </a:lnTo>
                  <a:lnTo>
                    <a:pt x="444" y="34"/>
                  </a:lnTo>
                  <a:lnTo>
                    <a:pt x="444" y="34"/>
                  </a:lnTo>
                  <a:close/>
                  <a:moveTo>
                    <a:pt x="416" y="98"/>
                  </a:moveTo>
                  <a:lnTo>
                    <a:pt x="228" y="158"/>
                  </a:lnTo>
                  <a:lnTo>
                    <a:pt x="228" y="186"/>
                  </a:lnTo>
                  <a:lnTo>
                    <a:pt x="416" y="126"/>
                  </a:lnTo>
                  <a:lnTo>
                    <a:pt x="416" y="156"/>
                  </a:lnTo>
                  <a:lnTo>
                    <a:pt x="228" y="218"/>
                  </a:lnTo>
                  <a:lnTo>
                    <a:pt x="228" y="246"/>
                  </a:lnTo>
                  <a:lnTo>
                    <a:pt x="416" y="186"/>
                  </a:lnTo>
                  <a:lnTo>
                    <a:pt x="416" y="216"/>
                  </a:lnTo>
                  <a:lnTo>
                    <a:pt x="228" y="276"/>
                  </a:lnTo>
                  <a:lnTo>
                    <a:pt x="228" y="306"/>
                  </a:lnTo>
                  <a:lnTo>
                    <a:pt x="416" y="244"/>
                  </a:lnTo>
                  <a:lnTo>
                    <a:pt x="416" y="276"/>
                  </a:lnTo>
                  <a:lnTo>
                    <a:pt x="228" y="336"/>
                  </a:lnTo>
                  <a:lnTo>
                    <a:pt x="228" y="364"/>
                  </a:lnTo>
                  <a:lnTo>
                    <a:pt x="416" y="304"/>
                  </a:lnTo>
                  <a:lnTo>
                    <a:pt x="416" y="330"/>
                  </a:lnTo>
                  <a:lnTo>
                    <a:pt x="416" y="330"/>
                  </a:lnTo>
                  <a:lnTo>
                    <a:pt x="414" y="336"/>
                  </a:lnTo>
                  <a:lnTo>
                    <a:pt x="228" y="396"/>
                  </a:lnTo>
                  <a:lnTo>
                    <a:pt x="228" y="424"/>
                  </a:lnTo>
                  <a:lnTo>
                    <a:pt x="398" y="370"/>
                  </a:lnTo>
                  <a:lnTo>
                    <a:pt x="398" y="370"/>
                  </a:lnTo>
                  <a:lnTo>
                    <a:pt x="352" y="416"/>
                  </a:lnTo>
                  <a:lnTo>
                    <a:pt x="228" y="456"/>
                  </a:lnTo>
                  <a:lnTo>
                    <a:pt x="228" y="484"/>
                  </a:lnTo>
                  <a:lnTo>
                    <a:pt x="306" y="460"/>
                  </a:lnTo>
                  <a:lnTo>
                    <a:pt x="306" y="460"/>
                  </a:lnTo>
                  <a:lnTo>
                    <a:pt x="284" y="476"/>
                  </a:lnTo>
                  <a:lnTo>
                    <a:pt x="264" y="490"/>
                  </a:lnTo>
                  <a:lnTo>
                    <a:pt x="246" y="500"/>
                  </a:lnTo>
                  <a:lnTo>
                    <a:pt x="240" y="502"/>
                  </a:lnTo>
                  <a:lnTo>
                    <a:pt x="232" y="502"/>
                  </a:lnTo>
                  <a:lnTo>
                    <a:pt x="232" y="502"/>
                  </a:lnTo>
                  <a:lnTo>
                    <a:pt x="226" y="502"/>
                  </a:lnTo>
                  <a:lnTo>
                    <a:pt x="216" y="498"/>
                  </a:lnTo>
                  <a:lnTo>
                    <a:pt x="196" y="488"/>
                  </a:lnTo>
                  <a:lnTo>
                    <a:pt x="174" y="472"/>
                  </a:lnTo>
                  <a:lnTo>
                    <a:pt x="150" y="452"/>
                  </a:lnTo>
                  <a:lnTo>
                    <a:pt x="104" y="406"/>
                  </a:lnTo>
                  <a:lnTo>
                    <a:pt x="64" y="368"/>
                  </a:lnTo>
                  <a:lnTo>
                    <a:pt x="64" y="368"/>
                  </a:lnTo>
                  <a:lnTo>
                    <a:pt x="60" y="360"/>
                  </a:lnTo>
                  <a:lnTo>
                    <a:pt x="54" y="350"/>
                  </a:lnTo>
                  <a:lnTo>
                    <a:pt x="52" y="338"/>
                  </a:lnTo>
                  <a:lnTo>
                    <a:pt x="50" y="33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94" y="66"/>
                  </a:lnTo>
                  <a:lnTo>
                    <a:pt x="138" y="56"/>
                  </a:lnTo>
                  <a:lnTo>
                    <a:pt x="182" y="52"/>
                  </a:lnTo>
                  <a:lnTo>
                    <a:pt x="228" y="50"/>
                  </a:lnTo>
                  <a:lnTo>
                    <a:pt x="228" y="66"/>
                  </a:lnTo>
                  <a:lnTo>
                    <a:pt x="274" y="52"/>
                  </a:lnTo>
                  <a:lnTo>
                    <a:pt x="274" y="52"/>
                  </a:lnTo>
                  <a:lnTo>
                    <a:pt x="310" y="54"/>
                  </a:lnTo>
                  <a:lnTo>
                    <a:pt x="344" y="60"/>
                  </a:lnTo>
                  <a:lnTo>
                    <a:pt x="228" y="98"/>
                  </a:lnTo>
                  <a:lnTo>
                    <a:pt x="228" y="126"/>
                  </a:lnTo>
                  <a:lnTo>
                    <a:pt x="396" y="72"/>
                  </a:lnTo>
                  <a:lnTo>
                    <a:pt x="396" y="72"/>
                  </a:lnTo>
                  <a:lnTo>
                    <a:pt x="416" y="78"/>
                  </a:lnTo>
                  <a:lnTo>
                    <a:pt x="416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5304115" y="3503590"/>
            <a:ext cx="196249" cy="176211"/>
            <a:chOff x="4043363" y="2954338"/>
            <a:chExt cx="1057275" cy="949325"/>
          </a:xfrm>
          <a:solidFill>
            <a:schemeClr val="bg1"/>
          </a:solidFill>
        </p:grpSpPr>
        <p:sp>
          <p:nvSpPr>
            <p:cNvPr id="218" name="Freeform 31"/>
            <p:cNvSpPr>
              <a:spLocks noEditPoints="1"/>
            </p:cNvSpPr>
            <p:nvPr/>
          </p:nvSpPr>
          <p:spPr bwMode="auto">
            <a:xfrm>
              <a:off x="4043363" y="3325813"/>
              <a:ext cx="774700" cy="165100"/>
            </a:xfrm>
            <a:custGeom>
              <a:avLst/>
              <a:gdLst>
                <a:gd name="T0" fmla="*/ 52 w 488"/>
                <a:gd name="T1" fmla="*/ 104 h 104"/>
                <a:gd name="T2" fmla="*/ 70 w 488"/>
                <a:gd name="T3" fmla="*/ 102 h 104"/>
                <a:gd name="T4" fmla="*/ 84 w 488"/>
                <a:gd name="T5" fmla="*/ 94 h 104"/>
                <a:gd name="T6" fmla="*/ 96 w 488"/>
                <a:gd name="T7" fmla="*/ 82 h 104"/>
                <a:gd name="T8" fmla="*/ 104 w 488"/>
                <a:gd name="T9" fmla="*/ 68 h 104"/>
                <a:gd name="T10" fmla="*/ 372 w 488"/>
                <a:gd name="T11" fmla="*/ 68 h 104"/>
                <a:gd name="T12" fmla="*/ 380 w 488"/>
                <a:gd name="T13" fmla="*/ 66 h 104"/>
                <a:gd name="T14" fmla="*/ 386 w 488"/>
                <a:gd name="T15" fmla="*/ 62 h 104"/>
                <a:gd name="T16" fmla="*/ 398 w 488"/>
                <a:gd name="T17" fmla="*/ 68 h 104"/>
                <a:gd name="T18" fmla="*/ 422 w 488"/>
                <a:gd name="T19" fmla="*/ 68 h 104"/>
                <a:gd name="T20" fmla="*/ 434 w 488"/>
                <a:gd name="T21" fmla="*/ 62 h 104"/>
                <a:gd name="T22" fmla="*/ 440 w 488"/>
                <a:gd name="T23" fmla="*/ 66 h 104"/>
                <a:gd name="T24" fmla="*/ 472 w 488"/>
                <a:gd name="T25" fmla="*/ 68 h 104"/>
                <a:gd name="T26" fmla="*/ 478 w 488"/>
                <a:gd name="T27" fmla="*/ 66 h 104"/>
                <a:gd name="T28" fmla="*/ 486 w 488"/>
                <a:gd name="T29" fmla="*/ 58 h 104"/>
                <a:gd name="T30" fmla="*/ 488 w 488"/>
                <a:gd name="T31" fmla="*/ 52 h 104"/>
                <a:gd name="T32" fmla="*/ 482 w 488"/>
                <a:gd name="T33" fmla="*/ 40 h 104"/>
                <a:gd name="T34" fmla="*/ 472 w 488"/>
                <a:gd name="T35" fmla="*/ 36 h 104"/>
                <a:gd name="T36" fmla="*/ 446 w 488"/>
                <a:gd name="T37" fmla="*/ 36 h 104"/>
                <a:gd name="T38" fmla="*/ 434 w 488"/>
                <a:gd name="T39" fmla="*/ 42 h 104"/>
                <a:gd name="T40" fmla="*/ 428 w 488"/>
                <a:gd name="T41" fmla="*/ 38 h 104"/>
                <a:gd name="T42" fmla="*/ 398 w 488"/>
                <a:gd name="T43" fmla="*/ 36 h 104"/>
                <a:gd name="T44" fmla="*/ 390 w 488"/>
                <a:gd name="T45" fmla="*/ 38 h 104"/>
                <a:gd name="T46" fmla="*/ 386 w 488"/>
                <a:gd name="T47" fmla="*/ 42 h 104"/>
                <a:gd name="T48" fmla="*/ 372 w 488"/>
                <a:gd name="T49" fmla="*/ 36 h 104"/>
                <a:gd name="T50" fmla="*/ 104 w 488"/>
                <a:gd name="T51" fmla="*/ 36 h 104"/>
                <a:gd name="T52" fmla="*/ 100 w 488"/>
                <a:gd name="T53" fmla="*/ 28 h 104"/>
                <a:gd name="T54" fmla="*/ 90 w 488"/>
                <a:gd name="T55" fmla="*/ 14 h 104"/>
                <a:gd name="T56" fmla="*/ 78 w 488"/>
                <a:gd name="T57" fmla="*/ 6 h 104"/>
                <a:gd name="T58" fmla="*/ 62 w 488"/>
                <a:gd name="T59" fmla="*/ 0 h 104"/>
                <a:gd name="T60" fmla="*/ 52 w 488"/>
                <a:gd name="T61" fmla="*/ 0 h 104"/>
                <a:gd name="T62" fmla="*/ 32 w 488"/>
                <a:gd name="T63" fmla="*/ 4 h 104"/>
                <a:gd name="T64" fmla="*/ 16 w 488"/>
                <a:gd name="T65" fmla="*/ 14 h 104"/>
                <a:gd name="T66" fmla="*/ 4 w 488"/>
                <a:gd name="T67" fmla="*/ 32 h 104"/>
                <a:gd name="T68" fmla="*/ 0 w 488"/>
                <a:gd name="T69" fmla="*/ 52 h 104"/>
                <a:gd name="T70" fmla="*/ 2 w 488"/>
                <a:gd name="T71" fmla="*/ 62 h 104"/>
                <a:gd name="T72" fmla="*/ 10 w 488"/>
                <a:gd name="T73" fmla="*/ 82 h 104"/>
                <a:gd name="T74" fmla="*/ 24 w 488"/>
                <a:gd name="T75" fmla="*/ 96 h 104"/>
                <a:gd name="T76" fmla="*/ 42 w 488"/>
                <a:gd name="T77" fmla="*/ 104 h 104"/>
                <a:gd name="T78" fmla="*/ 52 w 488"/>
                <a:gd name="T79" fmla="*/ 104 h 104"/>
                <a:gd name="T80" fmla="*/ 52 w 488"/>
                <a:gd name="T81" fmla="*/ 32 h 104"/>
                <a:gd name="T82" fmla="*/ 68 w 488"/>
                <a:gd name="T83" fmla="*/ 38 h 104"/>
                <a:gd name="T84" fmla="*/ 64 w 488"/>
                <a:gd name="T85" fmla="*/ 44 h 104"/>
                <a:gd name="T86" fmla="*/ 62 w 488"/>
                <a:gd name="T87" fmla="*/ 52 h 104"/>
                <a:gd name="T88" fmla="*/ 68 w 488"/>
                <a:gd name="T89" fmla="*/ 66 h 104"/>
                <a:gd name="T90" fmla="*/ 62 w 488"/>
                <a:gd name="T91" fmla="*/ 70 h 104"/>
                <a:gd name="T92" fmla="*/ 52 w 488"/>
                <a:gd name="T93" fmla="*/ 72 h 104"/>
                <a:gd name="T94" fmla="*/ 38 w 488"/>
                <a:gd name="T95" fmla="*/ 66 h 104"/>
                <a:gd name="T96" fmla="*/ 32 w 488"/>
                <a:gd name="T97" fmla="*/ 52 h 104"/>
                <a:gd name="T98" fmla="*/ 34 w 488"/>
                <a:gd name="T99" fmla="*/ 44 h 104"/>
                <a:gd name="T100" fmla="*/ 44 w 488"/>
                <a:gd name="T101" fmla="*/ 32 h 104"/>
                <a:gd name="T102" fmla="*/ 52 w 488"/>
                <a:gd name="T103" fmla="*/ 3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8" h="104">
                  <a:moveTo>
                    <a:pt x="52" y="104"/>
                  </a:moveTo>
                  <a:lnTo>
                    <a:pt x="52" y="104"/>
                  </a:lnTo>
                  <a:lnTo>
                    <a:pt x="62" y="104"/>
                  </a:lnTo>
                  <a:lnTo>
                    <a:pt x="70" y="102"/>
                  </a:lnTo>
                  <a:lnTo>
                    <a:pt x="78" y="98"/>
                  </a:lnTo>
                  <a:lnTo>
                    <a:pt x="84" y="94"/>
                  </a:lnTo>
                  <a:lnTo>
                    <a:pt x="90" y="90"/>
                  </a:lnTo>
                  <a:lnTo>
                    <a:pt x="96" y="82"/>
                  </a:lnTo>
                  <a:lnTo>
                    <a:pt x="100" y="76"/>
                  </a:lnTo>
                  <a:lnTo>
                    <a:pt x="104" y="68"/>
                  </a:lnTo>
                  <a:lnTo>
                    <a:pt x="298" y="68"/>
                  </a:lnTo>
                  <a:lnTo>
                    <a:pt x="372" y="68"/>
                  </a:lnTo>
                  <a:lnTo>
                    <a:pt x="372" y="68"/>
                  </a:lnTo>
                  <a:lnTo>
                    <a:pt x="380" y="66"/>
                  </a:lnTo>
                  <a:lnTo>
                    <a:pt x="386" y="62"/>
                  </a:lnTo>
                  <a:lnTo>
                    <a:pt x="386" y="62"/>
                  </a:lnTo>
                  <a:lnTo>
                    <a:pt x="390" y="66"/>
                  </a:lnTo>
                  <a:lnTo>
                    <a:pt x="398" y="68"/>
                  </a:lnTo>
                  <a:lnTo>
                    <a:pt x="422" y="68"/>
                  </a:lnTo>
                  <a:lnTo>
                    <a:pt x="422" y="68"/>
                  </a:lnTo>
                  <a:lnTo>
                    <a:pt x="428" y="66"/>
                  </a:lnTo>
                  <a:lnTo>
                    <a:pt x="434" y="62"/>
                  </a:lnTo>
                  <a:lnTo>
                    <a:pt x="434" y="62"/>
                  </a:lnTo>
                  <a:lnTo>
                    <a:pt x="440" y="66"/>
                  </a:lnTo>
                  <a:lnTo>
                    <a:pt x="446" y="68"/>
                  </a:lnTo>
                  <a:lnTo>
                    <a:pt x="472" y="68"/>
                  </a:lnTo>
                  <a:lnTo>
                    <a:pt x="472" y="68"/>
                  </a:lnTo>
                  <a:lnTo>
                    <a:pt x="478" y="66"/>
                  </a:lnTo>
                  <a:lnTo>
                    <a:pt x="482" y="64"/>
                  </a:lnTo>
                  <a:lnTo>
                    <a:pt x="486" y="58"/>
                  </a:lnTo>
                  <a:lnTo>
                    <a:pt x="488" y="52"/>
                  </a:lnTo>
                  <a:lnTo>
                    <a:pt x="488" y="52"/>
                  </a:lnTo>
                  <a:lnTo>
                    <a:pt x="486" y="46"/>
                  </a:lnTo>
                  <a:lnTo>
                    <a:pt x="482" y="40"/>
                  </a:lnTo>
                  <a:lnTo>
                    <a:pt x="478" y="38"/>
                  </a:lnTo>
                  <a:lnTo>
                    <a:pt x="472" y="36"/>
                  </a:lnTo>
                  <a:lnTo>
                    <a:pt x="446" y="36"/>
                  </a:lnTo>
                  <a:lnTo>
                    <a:pt x="446" y="36"/>
                  </a:lnTo>
                  <a:lnTo>
                    <a:pt x="440" y="38"/>
                  </a:lnTo>
                  <a:lnTo>
                    <a:pt x="434" y="42"/>
                  </a:lnTo>
                  <a:lnTo>
                    <a:pt x="434" y="42"/>
                  </a:lnTo>
                  <a:lnTo>
                    <a:pt x="428" y="38"/>
                  </a:lnTo>
                  <a:lnTo>
                    <a:pt x="422" y="36"/>
                  </a:lnTo>
                  <a:lnTo>
                    <a:pt x="398" y="36"/>
                  </a:lnTo>
                  <a:lnTo>
                    <a:pt x="398" y="36"/>
                  </a:lnTo>
                  <a:lnTo>
                    <a:pt x="390" y="38"/>
                  </a:lnTo>
                  <a:lnTo>
                    <a:pt x="386" y="42"/>
                  </a:lnTo>
                  <a:lnTo>
                    <a:pt x="386" y="42"/>
                  </a:lnTo>
                  <a:lnTo>
                    <a:pt x="380" y="38"/>
                  </a:lnTo>
                  <a:lnTo>
                    <a:pt x="372" y="36"/>
                  </a:lnTo>
                  <a:lnTo>
                    <a:pt x="298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0" y="28"/>
                  </a:lnTo>
                  <a:lnTo>
                    <a:pt x="96" y="22"/>
                  </a:lnTo>
                  <a:lnTo>
                    <a:pt x="90" y="14"/>
                  </a:lnTo>
                  <a:lnTo>
                    <a:pt x="84" y="10"/>
                  </a:lnTo>
                  <a:lnTo>
                    <a:pt x="78" y="6"/>
                  </a:lnTo>
                  <a:lnTo>
                    <a:pt x="70" y="2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4"/>
                  </a:lnTo>
                  <a:lnTo>
                    <a:pt x="10" y="22"/>
                  </a:lnTo>
                  <a:lnTo>
                    <a:pt x="4" y="32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2"/>
                  </a:lnTo>
                  <a:lnTo>
                    <a:pt x="10" y="82"/>
                  </a:lnTo>
                  <a:lnTo>
                    <a:pt x="16" y="90"/>
                  </a:lnTo>
                  <a:lnTo>
                    <a:pt x="24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4"/>
                  </a:lnTo>
                  <a:lnTo>
                    <a:pt x="52" y="104"/>
                  </a:lnTo>
                  <a:close/>
                  <a:moveTo>
                    <a:pt x="52" y="32"/>
                  </a:moveTo>
                  <a:lnTo>
                    <a:pt x="52" y="32"/>
                  </a:lnTo>
                  <a:lnTo>
                    <a:pt x="62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4" y="44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4" y="60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2" y="70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38" y="66"/>
                  </a:lnTo>
                  <a:lnTo>
                    <a:pt x="34" y="60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4" y="44"/>
                  </a:lnTo>
                  <a:lnTo>
                    <a:pt x="38" y="38"/>
                  </a:lnTo>
                  <a:lnTo>
                    <a:pt x="44" y="32"/>
                  </a:lnTo>
                  <a:lnTo>
                    <a:pt x="52" y="32"/>
                  </a:lnTo>
                  <a:lnTo>
                    <a:pt x="5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9" name="Freeform 32"/>
            <p:cNvSpPr>
              <a:spLocks noEditPoints="1"/>
            </p:cNvSpPr>
            <p:nvPr/>
          </p:nvSpPr>
          <p:spPr bwMode="auto">
            <a:xfrm>
              <a:off x="4217988" y="2954338"/>
              <a:ext cx="520700" cy="285750"/>
            </a:xfrm>
            <a:custGeom>
              <a:avLst/>
              <a:gdLst>
                <a:gd name="T0" fmla="*/ 54 w 328"/>
                <a:gd name="T1" fmla="*/ 106 h 180"/>
                <a:gd name="T2" fmla="*/ 72 w 328"/>
                <a:gd name="T3" fmla="*/ 102 h 180"/>
                <a:gd name="T4" fmla="*/ 86 w 328"/>
                <a:gd name="T5" fmla="*/ 94 h 180"/>
                <a:gd name="T6" fmla="*/ 156 w 328"/>
                <a:gd name="T7" fmla="*/ 174 h 180"/>
                <a:gd name="T8" fmla="*/ 168 w 328"/>
                <a:gd name="T9" fmla="*/ 180 h 180"/>
                <a:gd name="T10" fmla="*/ 262 w 328"/>
                <a:gd name="T11" fmla="*/ 180 h 180"/>
                <a:gd name="T12" fmla="*/ 276 w 328"/>
                <a:gd name="T13" fmla="*/ 174 h 180"/>
                <a:gd name="T14" fmla="*/ 280 w 328"/>
                <a:gd name="T15" fmla="*/ 178 h 180"/>
                <a:gd name="T16" fmla="*/ 312 w 328"/>
                <a:gd name="T17" fmla="*/ 180 h 180"/>
                <a:gd name="T18" fmla="*/ 318 w 328"/>
                <a:gd name="T19" fmla="*/ 178 h 180"/>
                <a:gd name="T20" fmla="*/ 326 w 328"/>
                <a:gd name="T21" fmla="*/ 170 h 180"/>
                <a:gd name="T22" fmla="*/ 328 w 328"/>
                <a:gd name="T23" fmla="*/ 164 h 180"/>
                <a:gd name="T24" fmla="*/ 324 w 328"/>
                <a:gd name="T25" fmla="*/ 152 h 180"/>
                <a:gd name="T26" fmla="*/ 312 w 328"/>
                <a:gd name="T27" fmla="*/ 148 h 180"/>
                <a:gd name="T28" fmla="*/ 288 w 328"/>
                <a:gd name="T29" fmla="*/ 148 h 180"/>
                <a:gd name="T30" fmla="*/ 276 w 328"/>
                <a:gd name="T31" fmla="*/ 152 h 180"/>
                <a:gd name="T32" fmla="*/ 270 w 328"/>
                <a:gd name="T33" fmla="*/ 148 h 180"/>
                <a:gd name="T34" fmla="*/ 176 w 328"/>
                <a:gd name="T35" fmla="*/ 148 h 180"/>
                <a:gd name="T36" fmla="*/ 104 w 328"/>
                <a:gd name="T37" fmla="*/ 66 h 180"/>
                <a:gd name="T38" fmla="*/ 106 w 328"/>
                <a:gd name="T39" fmla="*/ 52 h 180"/>
                <a:gd name="T40" fmla="*/ 102 w 328"/>
                <a:gd name="T41" fmla="*/ 32 h 180"/>
                <a:gd name="T42" fmla="*/ 92 w 328"/>
                <a:gd name="T43" fmla="*/ 14 h 180"/>
                <a:gd name="T44" fmla="*/ 74 w 328"/>
                <a:gd name="T45" fmla="*/ 4 h 180"/>
                <a:gd name="T46" fmla="*/ 54 w 328"/>
                <a:gd name="T47" fmla="*/ 0 h 180"/>
                <a:gd name="T48" fmla="*/ 42 w 328"/>
                <a:gd name="T49" fmla="*/ 0 h 180"/>
                <a:gd name="T50" fmla="*/ 24 w 328"/>
                <a:gd name="T51" fmla="*/ 8 h 180"/>
                <a:gd name="T52" fmla="*/ 10 w 328"/>
                <a:gd name="T53" fmla="*/ 22 h 180"/>
                <a:gd name="T54" fmla="*/ 2 w 328"/>
                <a:gd name="T55" fmla="*/ 42 h 180"/>
                <a:gd name="T56" fmla="*/ 0 w 328"/>
                <a:gd name="T57" fmla="*/ 52 h 180"/>
                <a:gd name="T58" fmla="*/ 4 w 328"/>
                <a:gd name="T59" fmla="*/ 72 h 180"/>
                <a:gd name="T60" fmla="*/ 16 w 328"/>
                <a:gd name="T61" fmla="*/ 90 h 180"/>
                <a:gd name="T62" fmla="*/ 34 w 328"/>
                <a:gd name="T63" fmla="*/ 102 h 180"/>
                <a:gd name="T64" fmla="*/ 54 w 328"/>
                <a:gd name="T65" fmla="*/ 106 h 180"/>
                <a:gd name="T66" fmla="*/ 54 w 328"/>
                <a:gd name="T67" fmla="*/ 32 h 180"/>
                <a:gd name="T68" fmla="*/ 62 w 328"/>
                <a:gd name="T69" fmla="*/ 32 h 180"/>
                <a:gd name="T70" fmla="*/ 72 w 328"/>
                <a:gd name="T71" fmla="*/ 44 h 180"/>
                <a:gd name="T72" fmla="*/ 74 w 328"/>
                <a:gd name="T73" fmla="*/ 50 h 180"/>
                <a:gd name="T74" fmla="*/ 72 w 328"/>
                <a:gd name="T75" fmla="*/ 52 h 180"/>
                <a:gd name="T76" fmla="*/ 68 w 328"/>
                <a:gd name="T77" fmla="*/ 60 h 180"/>
                <a:gd name="T78" fmla="*/ 68 w 328"/>
                <a:gd name="T79" fmla="*/ 68 h 180"/>
                <a:gd name="T80" fmla="*/ 54 w 328"/>
                <a:gd name="T81" fmla="*/ 74 h 180"/>
                <a:gd name="T82" fmla="*/ 46 w 328"/>
                <a:gd name="T83" fmla="*/ 72 h 180"/>
                <a:gd name="T84" fmla="*/ 34 w 328"/>
                <a:gd name="T85" fmla="*/ 60 h 180"/>
                <a:gd name="T86" fmla="*/ 32 w 328"/>
                <a:gd name="T87" fmla="*/ 52 h 180"/>
                <a:gd name="T88" fmla="*/ 38 w 328"/>
                <a:gd name="T89" fmla="*/ 38 h 180"/>
                <a:gd name="T90" fmla="*/ 54 w 328"/>
                <a:gd name="T91" fmla="*/ 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8" h="180">
                  <a:moveTo>
                    <a:pt x="54" y="106"/>
                  </a:moveTo>
                  <a:lnTo>
                    <a:pt x="54" y="106"/>
                  </a:lnTo>
                  <a:lnTo>
                    <a:pt x="62" y="104"/>
                  </a:lnTo>
                  <a:lnTo>
                    <a:pt x="72" y="102"/>
                  </a:lnTo>
                  <a:lnTo>
                    <a:pt x="80" y="98"/>
                  </a:lnTo>
                  <a:lnTo>
                    <a:pt x="86" y="94"/>
                  </a:lnTo>
                  <a:lnTo>
                    <a:pt x="156" y="174"/>
                  </a:lnTo>
                  <a:lnTo>
                    <a:pt x="156" y="174"/>
                  </a:lnTo>
                  <a:lnTo>
                    <a:pt x="162" y="178"/>
                  </a:lnTo>
                  <a:lnTo>
                    <a:pt x="168" y="180"/>
                  </a:lnTo>
                  <a:lnTo>
                    <a:pt x="262" y="180"/>
                  </a:lnTo>
                  <a:lnTo>
                    <a:pt x="262" y="180"/>
                  </a:lnTo>
                  <a:lnTo>
                    <a:pt x="270" y="178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80" y="178"/>
                  </a:lnTo>
                  <a:lnTo>
                    <a:pt x="288" y="180"/>
                  </a:lnTo>
                  <a:lnTo>
                    <a:pt x="312" y="180"/>
                  </a:lnTo>
                  <a:lnTo>
                    <a:pt x="312" y="180"/>
                  </a:lnTo>
                  <a:lnTo>
                    <a:pt x="318" y="178"/>
                  </a:lnTo>
                  <a:lnTo>
                    <a:pt x="324" y="174"/>
                  </a:lnTo>
                  <a:lnTo>
                    <a:pt x="326" y="170"/>
                  </a:lnTo>
                  <a:lnTo>
                    <a:pt x="328" y="164"/>
                  </a:lnTo>
                  <a:lnTo>
                    <a:pt x="328" y="164"/>
                  </a:lnTo>
                  <a:lnTo>
                    <a:pt x="326" y="156"/>
                  </a:lnTo>
                  <a:lnTo>
                    <a:pt x="324" y="152"/>
                  </a:lnTo>
                  <a:lnTo>
                    <a:pt x="318" y="148"/>
                  </a:lnTo>
                  <a:lnTo>
                    <a:pt x="312" y="148"/>
                  </a:lnTo>
                  <a:lnTo>
                    <a:pt x="288" y="148"/>
                  </a:lnTo>
                  <a:lnTo>
                    <a:pt x="288" y="148"/>
                  </a:lnTo>
                  <a:lnTo>
                    <a:pt x="280" y="148"/>
                  </a:lnTo>
                  <a:lnTo>
                    <a:pt x="276" y="152"/>
                  </a:lnTo>
                  <a:lnTo>
                    <a:pt x="276" y="152"/>
                  </a:lnTo>
                  <a:lnTo>
                    <a:pt x="270" y="148"/>
                  </a:lnTo>
                  <a:lnTo>
                    <a:pt x="262" y="148"/>
                  </a:lnTo>
                  <a:lnTo>
                    <a:pt x="176" y="148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06" y="42"/>
                  </a:lnTo>
                  <a:lnTo>
                    <a:pt x="102" y="32"/>
                  </a:lnTo>
                  <a:lnTo>
                    <a:pt x="98" y="22"/>
                  </a:lnTo>
                  <a:lnTo>
                    <a:pt x="92" y="14"/>
                  </a:lnTo>
                  <a:lnTo>
                    <a:pt x="84" y="8"/>
                  </a:lnTo>
                  <a:lnTo>
                    <a:pt x="74" y="4"/>
                  </a:lnTo>
                  <a:lnTo>
                    <a:pt x="6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34" y="4"/>
                  </a:lnTo>
                  <a:lnTo>
                    <a:pt x="24" y="8"/>
                  </a:lnTo>
                  <a:lnTo>
                    <a:pt x="16" y="14"/>
                  </a:lnTo>
                  <a:lnTo>
                    <a:pt x="10" y="22"/>
                  </a:lnTo>
                  <a:lnTo>
                    <a:pt x="4" y="32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2"/>
                  </a:lnTo>
                  <a:lnTo>
                    <a:pt x="10" y="82"/>
                  </a:lnTo>
                  <a:lnTo>
                    <a:pt x="16" y="90"/>
                  </a:lnTo>
                  <a:lnTo>
                    <a:pt x="24" y="96"/>
                  </a:lnTo>
                  <a:lnTo>
                    <a:pt x="34" y="102"/>
                  </a:lnTo>
                  <a:lnTo>
                    <a:pt x="42" y="104"/>
                  </a:lnTo>
                  <a:lnTo>
                    <a:pt x="54" y="106"/>
                  </a:lnTo>
                  <a:lnTo>
                    <a:pt x="54" y="106"/>
                  </a:lnTo>
                  <a:close/>
                  <a:moveTo>
                    <a:pt x="54" y="32"/>
                  </a:moveTo>
                  <a:lnTo>
                    <a:pt x="54" y="32"/>
                  </a:lnTo>
                  <a:lnTo>
                    <a:pt x="62" y="32"/>
                  </a:lnTo>
                  <a:lnTo>
                    <a:pt x="68" y="38"/>
                  </a:lnTo>
                  <a:lnTo>
                    <a:pt x="72" y="44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0" y="56"/>
                  </a:lnTo>
                  <a:lnTo>
                    <a:pt x="68" y="60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0" y="72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46" y="72"/>
                  </a:lnTo>
                  <a:lnTo>
                    <a:pt x="38" y="68"/>
                  </a:lnTo>
                  <a:lnTo>
                    <a:pt x="34" y="60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4" y="44"/>
                  </a:lnTo>
                  <a:lnTo>
                    <a:pt x="38" y="38"/>
                  </a:lnTo>
                  <a:lnTo>
                    <a:pt x="46" y="34"/>
                  </a:lnTo>
                  <a:lnTo>
                    <a:pt x="54" y="32"/>
                  </a:lnTo>
                  <a:lnTo>
                    <a:pt x="5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0" name="Freeform 33"/>
            <p:cNvSpPr>
              <a:spLocks noEditPoints="1"/>
            </p:cNvSpPr>
            <p:nvPr/>
          </p:nvSpPr>
          <p:spPr bwMode="auto">
            <a:xfrm>
              <a:off x="4043363" y="3109913"/>
              <a:ext cx="1057275" cy="596900"/>
            </a:xfrm>
            <a:custGeom>
              <a:avLst/>
              <a:gdLst>
                <a:gd name="T0" fmla="*/ 514 w 666"/>
                <a:gd name="T1" fmla="*/ 74 h 376"/>
                <a:gd name="T2" fmla="*/ 500 w 666"/>
                <a:gd name="T3" fmla="*/ 76 h 376"/>
                <a:gd name="T4" fmla="*/ 492 w 666"/>
                <a:gd name="T5" fmla="*/ 90 h 376"/>
                <a:gd name="T6" fmla="*/ 316 w 666"/>
                <a:gd name="T7" fmla="*/ 112 h 376"/>
                <a:gd name="T8" fmla="*/ 298 w 666"/>
                <a:gd name="T9" fmla="*/ 110 h 376"/>
                <a:gd name="T10" fmla="*/ 262 w 666"/>
                <a:gd name="T11" fmla="*/ 116 h 376"/>
                <a:gd name="T12" fmla="*/ 226 w 666"/>
                <a:gd name="T13" fmla="*/ 110 h 376"/>
                <a:gd name="T14" fmla="*/ 168 w 666"/>
                <a:gd name="T15" fmla="*/ 36 h 376"/>
                <a:gd name="T16" fmla="*/ 96 w 666"/>
                <a:gd name="T17" fmla="*/ 22 h 376"/>
                <a:gd name="T18" fmla="*/ 70 w 666"/>
                <a:gd name="T19" fmla="*/ 2 h 376"/>
                <a:gd name="T20" fmla="*/ 42 w 666"/>
                <a:gd name="T21" fmla="*/ 0 h 376"/>
                <a:gd name="T22" fmla="*/ 10 w 666"/>
                <a:gd name="T23" fmla="*/ 24 h 376"/>
                <a:gd name="T24" fmla="*/ 0 w 666"/>
                <a:gd name="T25" fmla="*/ 52 h 376"/>
                <a:gd name="T26" fmla="*/ 16 w 666"/>
                <a:gd name="T27" fmla="*/ 90 h 376"/>
                <a:gd name="T28" fmla="*/ 52 w 666"/>
                <a:gd name="T29" fmla="*/ 106 h 376"/>
                <a:gd name="T30" fmla="*/ 78 w 666"/>
                <a:gd name="T31" fmla="*/ 100 h 376"/>
                <a:gd name="T32" fmla="*/ 100 w 666"/>
                <a:gd name="T33" fmla="*/ 76 h 376"/>
                <a:gd name="T34" fmla="*/ 204 w 666"/>
                <a:gd name="T35" fmla="*/ 136 h 376"/>
                <a:gd name="T36" fmla="*/ 250 w 666"/>
                <a:gd name="T37" fmla="*/ 142 h 376"/>
                <a:gd name="T38" fmla="*/ 268 w 666"/>
                <a:gd name="T39" fmla="*/ 140 h 376"/>
                <a:gd name="T40" fmla="*/ 306 w 666"/>
                <a:gd name="T41" fmla="*/ 140 h 376"/>
                <a:gd name="T42" fmla="*/ 324 w 666"/>
                <a:gd name="T43" fmla="*/ 142 h 376"/>
                <a:gd name="T44" fmla="*/ 520 w 666"/>
                <a:gd name="T45" fmla="*/ 138 h 376"/>
                <a:gd name="T46" fmla="*/ 622 w 666"/>
                <a:gd name="T47" fmla="*/ 190 h 376"/>
                <a:gd name="T48" fmla="*/ 522 w 666"/>
                <a:gd name="T49" fmla="*/ 244 h 376"/>
                <a:gd name="T50" fmla="*/ 298 w 666"/>
                <a:gd name="T51" fmla="*/ 234 h 376"/>
                <a:gd name="T52" fmla="*/ 202 w 666"/>
                <a:gd name="T53" fmla="*/ 240 h 376"/>
                <a:gd name="T54" fmla="*/ 100 w 666"/>
                <a:gd name="T55" fmla="*/ 300 h 376"/>
                <a:gd name="T56" fmla="*/ 78 w 666"/>
                <a:gd name="T57" fmla="*/ 276 h 376"/>
                <a:gd name="T58" fmla="*/ 52 w 666"/>
                <a:gd name="T59" fmla="*/ 270 h 376"/>
                <a:gd name="T60" fmla="*/ 16 w 666"/>
                <a:gd name="T61" fmla="*/ 286 h 376"/>
                <a:gd name="T62" fmla="*/ 0 w 666"/>
                <a:gd name="T63" fmla="*/ 324 h 376"/>
                <a:gd name="T64" fmla="*/ 10 w 666"/>
                <a:gd name="T65" fmla="*/ 352 h 376"/>
                <a:gd name="T66" fmla="*/ 42 w 666"/>
                <a:gd name="T67" fmla="*/ 376 h 376"/>
                <a:gd name="T68" fmla="*/ 70 w 666"/>
                <a:gd name="T69" fmla="*/ 374 h 376"/>
                <a:gd name="T70" fmla="*/ 96 w 666"/>
                <a:gd name="T71" fmla="*/ 354 h 376"/>
                <a:gd name="T72" fmla="*/ 168 w 666"/>
                <a:gd name="T73" fmla="*/ 340 h 376"/>
                <a:gd name="T74" fmla="*/ 298 w 666"/>
                <a:gd name="T75" fmla="*/ 266 h 376"/>
                <a:gd name="T76" fmla="*/ 494 w 666"/>
                <a:gd name="T77" fmla="*/ 294 h 376"/>
                <a:gd name="T78" fmla="*/ 508 w 666"/>
                <a:gd name="T79" fmla="*/ 302 h 376"/>
                <a:gd name="T80" fmla="*/ 658 w 666"/>
                <a:gd name="T81" fmla="*/ 204 h 376"/>
                <a:gd name="T82" fmla="*/ 664 w 666"/>
                <a:gd name="T83" fmla="*/ 184 h 376"/>
                <a:gd name="T84" fmla="*/ 52 w 666"/>
                <a:gd name="T85" fmla="*/ 74 h 376"/>
                <a:gd name="T86" fmla="*/ 32 w 666"/>
                <a:gd name="T87" fmla="*/ 52 h 376"/>
                <a:gd name="T88" fmla="*/ 44 w 666"/>
                <a:gd name="T89" fmla="*/ 34 h 376"/>
                <a:gd name="T90" fmla="*/ 68 w 666"/>
                <a:gd name="T91" fmla="*/ 40 h 376"/>
                <a:gd name="T92" fmla="*/ 62 w 666"/>
                <a:gd name="T93" fmla="*/ 52 h 376"/>
                <a:gd name="T94" fmla="*/ 62 w 666"/>
                <a:gd name="T95" fmla="*/ 72 h 376"/>
                <a:gd name="T96" fmla="*/ 52 w 666"/>
                <a:gd name="T97" fmla="*/ 344 h 376"/>
                <a:gd name="T98" fmla="*/ 32 w 666"/>
                <a:gd name="T99" fmla="*/ 324 h 376"/>
                <a:gd name="T100" fmla="*/ 44 w 666"/>
                <a:gd name="T101" fmla="*/ 304 h 376"/>
                <a:gd name="T102" fmla="*/ 68 w 666"/>
                <a:gd name="T103" fmla="*/ 310 h 376"/>
                <a:gd name="T104" fmla="*/ 62 w 666"/>
                <a:gd name="T105" fmla="*/ 324 h 376"/>
                <a:gd name="T106" fmla="*/ 62 w 666"/>
                <a:gd name="T107" fmla="*/ 34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66" h="376">
                  <a:moveTo>
                    <a:pt x="658" y="178"/>
                  </a:moveTo>
                  <a:lnTo>
                    <a:pt x="518" y="76"/>
                  </a:lnTo>
                  <a:lnTo>
                    <a:pt x="518" y="76"/>
                  </a:lnTo>
                  <a:lnTo>
                    <a:pt x="514" y="74"/>
                  </a:lnTo>
                  <a:lnTo>
                    <a:pt x="510" y="74"/>
                  </a:lnTo>
                  <a:lnTo>
                    <a:pt x="504" y="74"/>
                  </a:lnTo>
                  <a:lnTo>
                    <a:pt x="500" y="76"/>
                  </a:lnTo>
                  <a:lnTo>
                    <a:pt x="500" y="76"/>
                  </a:lnTo>
                  <a:lnTo>
                    <a:pt x="498" y="78"/>
                  </a:lnTo>
                  <a:lnTo>
                    <a:pt x="494" y="82"/>
                  </a:lnTo>
                  <a:lnTo>
                    <a:pt x="492" y="86"/>
                  </a:lnTo>
                  <a:lnTo>
                    <a:pt x="492" y="90"/>
                  </a:lnTo>
                  <a:lnTo>
                    <a:pt x="492" y="110"/>
                  </a:lnTo>
                  <a:lnTo>
                    <a:pt x="324" y="110"/>
                  </a:lnTo>
                  <a:lnTo>
                    <a:pt x="324" y="110"/>
                  </a:lnTo>
                  <a:lnTo>
                    <a:pt x="316" y="112"/>
                  </a:lnTo>
                  <a:lnTo>
                    <a:pt x="312" y="116"/>
                  </a:lnTo>
                  <a:lnTo>
                    <a:pt x="312" y="116"/>
                  </a:lnTo>
                  <a:lnTo>
                    <a:pt x="306" y="112"/>
                  </a:lnTo>
                  <a:lnTo>
                    <a:pt x="298" y="110"/>
                  </a:lnTo>
                  <a:lnTo>
                    <a:pt x="274" y="110"/>
                  </a:lnTo>
                  <a:lnTo>
                    <a:pt x="274" y="110"/>
                  </a:lnTo>
                  <a:lnTo>
                    <a:pt x="268" y="112"/>
                  </a:lnTo>
                  <a:lnTo>
                    <a:pt x="262" y="116"/>
                  </a:lnTo>
                  <a:lnTo>
                    <a:pt x="262" y="116"/>
                  </a:lnTo>
                  <a:lnTo>
                    <a:pt x="256" y="112"/>
                  </a:lnTo>
                  <a:lnTo>
                    <a:pt x="250" y="110"/>
                  </a:lnTo>
                  <a:lnTo>
                    <a:pt x="226" y="110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76" y="38"/>
                  </a:lnTo>
                  <a:lnTo>
                    <a:pt x="168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0" y="28"/>
                  </a:lnTo>
                  <a:lnTo>
                    <a:pt x="96" y="22"/>
                  </a:lnTo>
                  <a:lnTo>
                    <a:pt x="90" y="16"/>
                  </a:lnTo>
                  <a:lnTo>
                    <a:pt x="84" y="10"/>
                  </a:lnTo>
                  <a:lnTo>
                    <a:pt x="78" y="6"/>
                  </a:lnTo>
                  <a:lnTo>
                    <a:pt x="70" y="2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2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64"/>
                  </a:lnTo>
                  <a:lnTo>
                    <a:pt x="4" y="74"/>
                  </a:lnTo>
                  <a:lnTo>
                    <a:pt x="10" y="82"/>
                  </a:lnTo>
                  <a:lnTo>
                    <a:pt x="16" y="90"/>
                  </a:lnTo>
                  <a:lnTo>
                    <a:pt x="24" y="96"/>
                  </a:lnTo>
                  <a:lnTo>
                    <a:pt x="32" y="102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2" y="104"/>
                  </a:lnTo>
                  <a:lnTo>
                    <a:pt x="70" y="102"/>
                  </a:lnTo>
                  <a:lnTo>
                    <a:pt x="78" y="100"/>
                  </a:lnTo>
                  <a:lnTo>
                    <a:pt x="84" y="96"/>
                  </a:lnTo>
                  <a:lnTo>
                    <a:pt x="90" y="90"/>
                  </a:lnTo>
                  <a:lnTo>
                    <a:pt x="96" y="84"/>
                  </a:lnTo>
                  <a:lnTo>
                    <a:pt x="100" y="76"/>
                  </a:lnTo>
                  <a:lnTo>
                    <a:pt x="104" y="68"/>
                  </a:lnTo>
                  <a:lnTo>
                    <a:pt x="160" y="68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10" y="140"/>
                  </a:lnTo>
                  <a:lnTo>
                    <a:pt x="218" y="142"/>
                  </a:lnTo>
                  <a:lnTo>
                    <a:pt x="250" y="142"/>
                  </a:lnTo>
                  <a:lnTo>
                    <a:pt x="250" y="142"/>
                  </a:lnTo>
                  <a:lnTo>
                    <a:pt x="256" y="140"/>
                  </a:lnTo>
                  <a:lnTo>
                    <a:pt x="262" y="136"/>
                  </a:lnTo>
                  <a:lnTo>
                    <a:pt x="262" y="136"/>
                  </a:lnTo>
                  <a:lnTo>
                    <a:pt x="268" y="140"/>
                  </a:lnTo>
                  <a:lnTo>
                    <a:pt x="274" y="142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306" y="140"/>
                  </a:lnTo>
                  <a:lnTo>
                    <a:pt x="312" y="136"/>
                  </a:lnTo>
                  <a:lnTo>
                    <a:pt x="312" y="136"/>
                  </a:lnTo>
                  <a:lnTo>
                    <a:pt x="316" y="140"/>
                  </a:lnTo>
                  <a:lnTo>
                    <a:pt x="324" y="142"/>
                  </a:lnTo>
                  <a:lnTo>
                    <a:pt x="508" y="142"/>
                  </a:lnTo>
                  <a:lnTo>
                    <a:pt x="508" y="142"/>
                  </a:lnTo>
                  <a:lnTo>
                    <a:pt x="514" y="142"/>
                  </a:lnTo>
                  <a:lnTo>
                    <a:pt x="520" y="138"/>
                  </a:lnTo>
                  <a:lnTo>
                    <a:pt x="522" y="132"/>
                  </a:lnTo>
                  <a:lnTo>
                    <a:pt x="524" y="126"/>
                  </a:lnTo>
                  <a:lnTo>
                    <a:pt x="524" y="120"/>
                  </a:lnTo>
                  <a:lnTo>
                    <a:pt x="622" y="190"/>
                  </a:lnTo>
                  <a:lnTo>
                    <a:pt x="524" y="256"/>
                  </a:lnTo>
                  <a:lnTo>
                    <a:pt x="524" y="250"/>
                  </a:lnTo>
                  <a:lnTo>
                    <a:pt x="524" y="250"/>
                  </a:lnTo>
                  <a:lnTo>
                    <a:pt x="522" y="244"/>
                  </a:lnTo>
                  <a:lnTo>
                    <a:pt x="520" y="238"/>
                  </a:lnTo>
                  <a:lnTo>
                    <a:pt x="514" y="234"/>
                  </a:lnTo>
                  <a:lnTo>
                    <a:pt x="508" y="234"/>
                  </a:lnTo>
                  <a:lnTo>
                    <a:pt x="298" y="234"/>
                  </a:lnTo>
                  <a:lnTo>
                    <a:pt x="216" y="234"/>
                  </a:lnTo>
                  <a:lnTo>
                    <a:pt x="216" y="234"/>
                  </a:lnTo>
                  <a:lnTo>
                    <a:pt x="208" y="236"/>
                  </a:lnTo>
                  <a:lnTo>
                    <a:pt x="202" y="240"/>
                  </a:lnTo>
                  <a:lnTo>
                    <a:pt x="158" y="308"/>
                  </a:lnTo>
                  <a:lnTo>
                    <a:pt x="104" y="308"/>
                  </a:lnTo>
                  <a:lnTo>
                    <a:pt x="104" y="308"/>
                  </a:lnTo>
                  <a:lnTo>
                    <a:pt x="100" y="300"/>
                  </a:lnTo>
                  <a:lnTo>
                    <a:pt x="96" y="292"/>
                  </a:lnTo>
                  <a:lnTo>
                    <a:pt x="90" y="286"/>
                  </a:lnTo>
                  <a:lnTo>
                    <a:pt x="84" y="280"/>
                  </a:lnTo>
                  <a:lnTo>
                    <a:pt x="78" y="276"/>
                  </a:lnTo>
                  <a:lnTo>
                    <a:pt x="70" y="274"/>
                  </a:lnTo>
                  <a:lnTo>
                    <a:pt x="62" y="272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42" y="272"/>
                  </a:lnTo>
                  <a:lnTo>
                    <a:pt x="32" y="274"/>
                  </a:lnTo>
                  <a:lnTo>
                    <a:pt x="24" y="280"/>
                  </a:lnTo>
                  <a:lnTo>
                    <a:pt x="16" y="286"/>
                  </a:lnTo>
                  <a:lnTo>
                    <a:pt x="10" y="294"/>
                  </a:lnTo>
                  <a:lnTo>
                    <a:pt x="4" y="302"/>
                  </a:lnTo>
                  <a:lnTo>
                    <a:pt x="2" y="312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2" y="334"/>
                  </a:lnTo>
                  <a:lnTo>
                    <a:pt x="4" y="344"/>
                  </a:lnTo>
                  <a:lnTo>
                    <a:pt x="10" y="352"/>
                  </a:lnTo>
                  <a:lnTo>
                    <a:pt x="16" y="360"/>
                  </a:lnTo>
                  <a:lnTo>
                    <a:pt x="24" y="368"/>
                  </a:lnTo>
                  <a:lnTo>
                    <a:pt x="32" y="372"/>
                  </a:lnTo>
                  <a:lnTo>
                    <a:pt x="42" y="376"/>
                  </a:lnTo>
                  <a:lnTo>
                    <a:pt x="52" y="376"/>
                  </a:lnTo>
                  <a:lnTo>
                    <a:pt x="52" y="376"/>
                  </a:lnTo>
                  <a:lnTo>
                    <a:pt x="62" y="376"/>
                  </a:lnTo>
                  <a:lnTo>
                    <a:pt x="70" y="374"/>
                  </a:lnTo>
                  <a:lnTo>
                    <a:pt x="78" y="370"/>
                  </a:lnTo>
                  <a:lnTo>
                    <a:pt x="84" y="366"/>
                  </a:lnTo>
                  <a:lnTo>
                    <a:pt x="90" y="360"/>
                  </a:lnTo>
                  <a:lnTo>
                    <a:pt x="96" y="354"/>
                  </a:lnTo>
                  <a:lnTo>
                    <a:pt x="100" y="348"/>
                  </a:lnTo>
                  <a:lnTo>
                    <a:pt x="104" y="340"/>
                  </a:lnTo>
                  <a:lnTo>
                    <a:pt x="168" y="340"/>
                  </a:lnTo>
                  <a:lnTo>
                    <a:pt x="168" y="340"/>
                  </a:lnTo>
                  <a:lnTo>
                    <a:pt x="176" y="338"/>
                  </a:lnTo>
                  <a:lnTo>
                    <a:pt x="180" y="332"/>
                  </a:lnTo>
                  <a:lnTo>
                    <a:pt x="224" y="266"/>
                  </a:lnTo>
                  <a:lnTo>
                    <a:pt x="298" y="266"/>
                  </a:lnTo>
                  <a:lnTo>
                    <a:pt x="492" y="266"/>
                  </a:lnTo>
                  <a:lnTo>
                    <a:pt x="492" y="286"/>
                  </a:lnTo>
                  <a:lnTo>
                    <a:pt x="492" y="286"/>
                  </a:lnTo>
                  <a:lnTo>
                    <a:pt x="494" y="294"/>
                  </a:lnTo>
                  <a:lnTo>
                    <a:pt x="500" y="300"/>
                  </a:lnTo>
                  <a:lnTo>
                    <a:pt x="500" y="300"/>
                  </a:lnTo>
                  <a:lnTo>
                    <a:pt x="508" y="302"/>
                  </a:lnTo>
                  <a:lnTo>
                    <a:pt x="508" y="302"/>
                  </a:lnTo>
                  <a:lnTo>
                    <a:pt x="512" y="302"/>
                  </a:lnTo>
                  <a:lnTo>
                    <a:pt x="518" y="300"/>
                  </a:lnTo>
                  <a:lnTo>
                    <a:pt x="658" y="204"/>
                  </a:lnTo>
                  <a:lnTo>
                    <a:pt x="658" y="204"/>
                  </a:lnTo>
                  <a:lnTo>
                    <a:pt x="664" y="198"/>
                  </a:lnTo>
                  <a:lnTo>
                    <a:pt x="666" y="192"/>
                  </a:lnTo>
                  <a:lnTo>
                    <a:pt x="666" y="192"/>
                  </a:lnTo>
                  <a:lnTo>
                    <a:pt x="664" y="184"/>
                  </a:lnTo>
                  <a:lnTo>
                    <a:pt x="658" y="178"/>
                  </a:lnTo>
                  <a:lnTo>
                    <a:pt x="658" y="178"/>
                  </a:lnTo>
                  <a:close/>
                  <a:moveTo>
                    <a:pt x="52" y="74"/>
                  </a:moveTo>
                  <a:lnTo>
                    <a:pt x="52" y="74"/>
                  </a:lnTo>
                  <a:lnTo>
                    <a:pt x="44" y="72"/>
                  </a:lnTo>
                  <a:lnTo>
                    <a:pt x="38" y="68"/>
                  </a:lnTo>
                  <a:lnTo>
                    <a:pt x="34" y="60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4" y="44"/>
                  </a:lnTo>
                  <a:lnTo>
                    <a:pt x="38" y="38"/>
                  </a:lnTo>
                  <a:lnTo>
                    <a:pt x="44" y="34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62" y="34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4" y="44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4" y="60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2" y="72"/>
                  </a:lnTo>
                  <a:lnTo>
                    <a:pt x="52" y="74"/>
                  </a:lnTo>
                  <a:lnTo>
                    <a:pt x="52" y="74"/>
                  </a:lnTo>
                  <a:close/>
                  <a:moveTo>
                    <a:pt x="52" y="344"/>
                  </a:moveTo>
                  <a:lnTo>
                    <a:pt x="52" y="344"/>
                  </a:lnTo>
                  <a:lnTo>
                    <a:pt x="44" y="342"/>
                  </a:lnTo>
                  <a:lnTo>
                    <a:pt x="38" y="338"/>
                  </a:lnTo>
                  <a:lnTo>
                    <a:pt x="34" y="332"/>
                  </a:lnTo>
                  <a:lnTo>
                    <a:pt x="32" y="324"/>
                  </a:lnTo>
                  <a:lnTo>
                    <a:pt x="32" y="324"/>
                  </a:lnTo>
                  <a:lnTo>
                    <a:pt x="34" y="316"/>
                  </a:lnTo>
                  <a:lnTo>
                    <a:pt x="38" y="308"/>
                  </a:lnTo>
                  <a:lnTo>
                    <a:pt x="44" y="304"/>
                  </a:lnTo>
                  <a:lnTo>
                    <a:pt x="52" y="302"/>
                  </a:lnTo>
                  <a:lnTo>
                    <a:pt x="52" y="302"/>
                  </a:lnTo>
                  <a:lnTo>
                    <a:pt x="62" y="304"/>
                  </a:lnTo>
                  <a:lnTo>
                    <a:pt x="68" y="310"/>
                  </a:lnTo>
                  <a:lnTo>
                    <a:pt x="68" y="310"/>
                  </a:lnTo>
                  <a:lnTo>
                    <a:pt x="64" y="316"/>
                  </a:lnTo>
                  <a:lnTo>
                    <a:pt x="62" y="324"/>
                  </a:lnTo>
                  <a:lnTo>
                    <a:pt x="62" y="324"/>
                  </a:lnTo>
                  <a:lnTo>
                    <a:pt x="64" y="332"/>
                  </a:lnTo>
                  <a:lnTo>
                    <a:pt x="68" y="336"/>
                  </a:lnTo>
                  <a:lnTo>
                    <a:pt x="68" y="336"/>
                  </a:lnTo>
                  <a:lnTo>
                    <a:pt x="62" y="342"/>
                  </a:lnTo>
                  <a:lnTo>
                    <a:pt x="52" y="344"/>
                  </a:lnTo>
                  <a:lnTo>
                    <a:pt x="52" y="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1" name="Freeform 34"/>
            <p:cNvSpPr>
              <a:spLocks noEditPoints="1"/>
            </p:cNvSpPr>
            <p:nvPr/>
          </p:nvSpPr>
          <p:spPr bwMode="auto">
            <a:xfrm>
              <a:off x="4217988" y="3579813"/>
              <a:ext cx="520700" cy="323850"/>
            </a:xfrm>
            <a:custGeom>
              <a:avLst/>
              <a:gdLst>
                <a:gd name="T0" fmla="*/ 288 w 328"/>
                <a:gd name="T1" fmla="*/ 0 h 204"/>
                <a:gd name="T2" fmla="*/ 280 w 328"/>
                <a:gd name="T3" fmla="*/ 0 h 204"/>
                <a:gd name="T4" fmla="*/ 276 w 328"/>
                <a:gd name="T5" fmla="*/ 4 h 204"/>
                <a:gd name="T6" fmla="*/ 262 w 328"/>
                <a:gd name="T7" fmla="*/ 0 h 204"/>
                <a:gd name="T8" fmla="*/ 168 w 328"/>
                <a:gd name="T9" fmla="*/ 0 h 204"/>
                <a:gd name="T10" fmla="*/ 156 w 328"/>
                <a:gd name="T11" fmla="*/ 6 h 204"/>
                <a:gd name="T12" fmla="*/ 84 w 328"/>
                <a:gd name="T13" fmla="*/ 108 h 204"/>
                <a:gd name="T14" fmla="*/ 70 w 328"/>
                <a:gd name="T15" fmla="*/ 100 h 204"/>
                <a:gd name="T16" fmla="*/ 54 w 328"/>
                <a:gd name="T17" fmla="*/ 98 h 204"/>
                <a:gd name="T18" fmla="*/ 42 w 328"/>
                <a:gd name="T19" fmla="*/ 98 h 204"/>
                <a:gd name="T20" fmla="*/ 24 w 328"/>
                <a:gd name="T21" fmla="*/ 106 h 204"/>
                <a:gd name="T22" fmla="*/ 10 w 328"/>
                <a:gd name="T23" fmla="*/ 120 h 204"/>
                <a:gd name="T24" fmla="*/ 2 w 328"/>
                <a:gd name="T25" fmla="*/ 140 h 204"/>
                <a:gd name="T26" fmla="*/ 0 w 328"/>
                <a:gd name="T27" fmla="*/ 150 h 204"/>
                <a:gd name="T28" fmla="*/ 4 w 328"/>
                <a:gd name="T29" fmla="*/ 170 h 204"/>
                <a:gd name="T30" fmla="*/ 16 w 328"/>
                <a:gd name="T31" fmla="*/ 188 h 204"/>
                <a:gd name="T32" fmla="*/ 34 w 328"/>
                <a:gd name="T33" fmla="*/ 200 h 204"/>
                <a:gd name="T34" fmla="*/ 54 w 328"/>
                <a:gd name="T35" fmla="*/ 204 h 204"/>
                <a:gd name="T36" fmla="*/ 64 w 328"/>
                <a:gd name="T37" fmla="*/ 202 h 204"/>
                <a:gd name="T38" fmla="*/ 84 w 328"/>
                <a:gd name="T39" fmla="*/ 194 h 204"/>
                <a:gd name="T40" fmla="*/ 98 w 328"/>
                <a:gd name="T41" fmla="*/ 180 h 204"/>
                <a:gd name="T42" fmla="*/ 106 w 328"/>
                <a:gd name="T43" fmla="*/ 160 h 204"/>
                <a:gd name="T44" fmla="*/ 106 w 328"/>
                <a:gd name="T45" fmla="*/ 150 h 204"/>
                <a:gd name="T46" fmla="*/ 176 w 328"/>
                <a:gd name="T47" fmla="*/ 32 h 204"/>
                <a:gd name="T48" fmla="*/ 262 w 328"/>
                <a:gd name="T49" fmla="*/ 32 h 204"/>
                <a:gd name="T50" fmla="*/ 276 w 328"/>
                <a:gd name="T51" fmla="*/ 26 h 204"/>
                <a:gd name="T52" fmla="*/ 280 w 328"/>
                <a:gd name="T53" fmla="*/ 30 h 204"/>
                <a:gd name="T54" fmla="*/ 312 w 328"/>
                <a:gd name="T55" fmla="*/ 32 h 204"/>
                <a:gd name="T56" fmla="*/ 318 w 328"/>
                <a:gd name="T57" fmla="*/ 30 h 204"/>
                <a:gd name="T58" fmla="*/ 326 w 328"/>
                <a:gd name="T59" fmla="*/ 22 h 204"/>
                <a:gd name="T60" fmla="*/ 328 w 328"/>
                <a:gd name="T61" fmla="*/ 16 h 204"/>
                <a:gd name="T62" fmla="*/ 324 w 328"/>
                <a:gd name="T63" fmla="*/ 4 h 204"/>
                <a:gd name="T64" fmla="*/ 312 w 328"/>
                <a:gd name="T65" fmla="*/ 0 h 204"/>
                <a:gd name="T66" fmla="*/ 54 w 328"/>
                <a:gd name="T67" fmla="*/ 172 h 204"/>
                <a:gd name="T68" fmla="*/ 46 w 328"/>
                <a:gd name="T69" fmla="*/ 170 h 204"/>
                <a:gd name="T70" fmla="*/ 34 w 328"/>
                <a:gd name="T71" fmla="*/ 158 h 204"/>
                <a:gd name="T72" fmla="*/ 32 w 328"/>
                <a:gd name="T73" fmla="*/ 150 h 204"/>
                <a:gd name="T74" fmla="*/ 38 w 328"/>
                <a:gd name="T75" fmla="*/ 136 h 204"/>
                <a:gd name="T76" fmla="*/ 54 w 328"/>
                <a:gd name="T77" fmla="*/ 130 h 204"/>
                <a:gd name="T78" fmla="*/ 60 w 328"/>
                <a:gd name="T79" fmla="*/ 130 h 204"/>
                <a:gd name="T80" fmla="*/ 68 w 328"/>
                <a:gd name="T81" fmla="*/ 134 h 204"/>
                <a:gd name="T82" fmla="*/ 68 w 328"/>
                <a:gd name="T83" fmla="*/ 144 h 204"/>
                <a:gd name="T84" fmla="*/ 74 w 328"/>
                <a:gd name="T85" fmla="*/ 152 h 204"/>
                <a:gd name="T86" fmla="*/ 74 w 328"/>
                <a:gd name="T87" fmla="*/ 152 h 204"/>
                <a:gd name="T88" fmla="*/ 72 w 328"/>
                <a:gd name="T89" fmla="*/ 160 h 204"/>
                <a:gd name="T90" fmla="*/ 62 w 328"/>
                <a:gd name="T91" fmla="*/ 170 h 204"/>
                <a:gd name="T92" fmla="*/ 54 w 328"/>
                <a:gd name="T93" fmla="*/ 17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8" h="204">
                  <a:moveTo>
                    <a:pt x="312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0" y="0"/>
                  </a:lnTo>
                  <a:lnTo>
                    <a:pt x="276" y="4"/>
                  </a:lnTo>
                  <a:lnTo>
                    <a:pt x="276" y="4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0" y="0"/>
                  </a:lnTo>
                  <a:lnTo>
                    <a:pt x="156" y="6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78" y="104"/>
                  </a:lnTo>
                  <a:lnTo>
                    <a:pt x="70" y="100"/>
                  </a:lnTo>
                  <a:lnTo>
                    <a:pt x="62" y="98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42" y="98"/>
                  </a:lnTo>
                  <a:lnTo>
                    <a:pt x="34" y="102"/>
                  </a:lnTo>
                  <a:lnTo>
                    <a:pt x="24" y="106"/>
                  </a:lnTo>
                  <a:lnTo>
                    <a:pt x="16" y="112"/>
                  </a:lnTo>
                  <a:lnTo>
                    <a:pt x="10" y="120"/>
                  </a:lnTo>
                  <a:lnTo>
                    <a:pt x="4" y="130"/>
                  </a:lnTo>
                  <a:lnTo>
                    <a:pt x="2" y="140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2" y="160"/>
                  </a:lnTo>
                  <a:lnTo>
                    <a:pt x="4" y="170"/>
                  </a:lnTo>
                  <a:lnTo>
                    <a:pt x="10" y="180"/>
                  </a:lnTo>
                  <a:lnTo>
                    <a:pt x="16" y="188"/>
                  </a:lnTo>
                  <a:lnTo>
                    <a:pt x="24" y="194"/>
                  </a:lnTo>
                  <a:lnTo>
                    <a:pt x="34" y="200"/>
                  </a:lnTo>
                  <a:lnTo>
                    <a:pt x="42" y="202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64" y="202"/>
                  </a:lnTo>
                  <a:lnTo>
                    <a:pt x="74" y="200"/>
                  </a:lnTo>
                  <a:lnTo>
                    <a:pt x="84" y="194"/>
                  </a:lnTo>
                  <a:lnTo>
                    <a:pt x="92" y="188"/>
                  </a:lnTo>
                  <a:lnTo>
                    <a:pt x="98" y="180"/>
                  </a:lnTo>
                  <a:lnTo>
                    <a:pt x="102" y="170"/>
                  </a:lnTo>
                  <a:lnTo>
                    <a:pt x="106" y="160"/>
                  </a:lnTo>
                  <a:lnTo>
                    <a:pt x="106" y="150"/>
                  </a:lnTo>
                  <a:lnTo>
                    <a:pt x="106" y="150"/>
                  </a:lnTo>
                  <a:lnTo>
                    <a:pt x="104" y="136"/>
                  </a:lnTo>
                  <a:lnTo>
                    <a:pt x="176" y="32"/>
                  </a:lnTo>
                  <a:lnTo>
                    <a:pt x="262" y="32"/>
                  </a:lnTo>
                  <a:lnTo>
                    <a:pt x="262" y="32"/>
                  </a:lnTo>
                  <a:lnTo>
                    <a:pt x="270" y="30"/>
                  </a:lnTo>
                  <a:lnTo>
                    <a:pt x="276" y="26"/>
                  </a:lnTo>
                  <a:lnTo>
                    <a:pt x="276" y="26"/>
                  </a:lnTo>
                  <a:lnTo>
                    <a:pt x="280" y="30"/>
                  </a:lnTo>
                  <a:lnTo>
                    <a:pt x="288" y="32"/>
                  </a:lnTo>
                  <a:lnTo>
                    <a:pt x="312" y="32"/>
                  </a:lnTo>
                  <a:lnTo>
                    <a:pt x="312" y="32"/>
                  </a:lnTo>
                  <a:lnTo>
                    <a:pt x="318" y="30"/>
                  </a:lnTo>
                  <a:lnTo>
                    <a:pt x="324" y="26"/>
                  </a:lnTo>
                  <a:lnTo>
                    <a:pt x="326" y="22"/>
                  </a:lnTo>
                  <a:lnTo>
                    <a:pt x="328" y="16"/>
                  </a:lnTo>
                  <a:lnTo>
                    <a:pt x="328" y="16"/>
                  </a:lnTo>
                  <a:lnTo>
                    <a:pt x="326" y="8"/>
                  </a:lnTo>
                  <a:lnTo>
                    <a:pt x="324" y="4"/>
                  </a:lnTo>
                  <a:lnTo>
                    <a:pt x="318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54" y="172"/>
                  </a:moveTo>
                  <a:lnTo>
                    <a:pt x="54" y="172"/>
                  </a:lnTo>
                  <a:lnTo>
                    <a:pt x="46" y="170"/>
                  </a:lnTo>
                  <a:lnTo>
                    <a:pt x="38" y="166"/>
                  </a:lnTo>
                  <a:lnTo>
                    <a:pt x="34" y="158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4" y="142"/>
                  </a:lnTo>
                  <a:lnTo>
                    <a:pt x="38" y="136"/>
                  </a:lnTo>
                  <a:lnTo>
                    <a:pt x="46" y="132"/>
                  </a:lnTo>
                  <a:lnTo>
                    <a:pt x="54" y="130"/>
                  </a:lnTo>
                  <a:lnTo>
                    <a:pt x="54" y="130"/>
                  </a:lnTo>
                  <a:lnTo>
                    <a:pt x="60" y="130"/>
                  </a:lnTo>
                  <a:lnTo>
                    <a:pt x="68" y="134"/>
                  </a:lnTo>
                  <a:lnTo>
                    <a:pt x="68" y="134"/>
                  </a:lnTo>
                  <a:lnTo>
                    <a:pt x="66" y="140"/>
                  </a:lnTo>
                  <a:lnTo>
                    <a:pt x="68" y="144"/>
                  </a:lnTo>
                  <a:lnTo>
                    <a:pt x="70" y="148"/>
                  </a:lnTo>
                  <a:lnTo>
                    <a:pt x="74" y="152"/>
                  </a:lnTo>
                  <a:lnTo>
                    <a:pt x="74" y="152"/>
                  </a:lnTo>
                  <a:lnTo>
                    <a:pt x="74" y="152"/>
                  </a:lnTo>
                  <a:lnTo>
                    <a:pt x="74" y="152"/>
                  </a:lnTo>
                  <a:lnTo>
                    <a:pt x="72" y="160"/>
                  </a:lnTo>
                  <a:lnTo>
                    <a:pt x="68" y="166"/>
                  </a:lnTo>
                  <a:lnTo>
                    <a:pt x="62" y="170"/>
                  </a:lnTo>
                  <a:lnTo>
                    <a:pt x="54" y="172"/>
                  </a:lnTo>
                  <a:lnTo>
                    <a:pt x="5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24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32093" y="1189905"/>
            <a:ext cx="1695282" cy="873559"/>
            <a:chOff x="1314450" y="1149765"/>
            <a:chExt cx="1893888" cy="975898"/>
          </a:xfrm>
          <a:solidFill>
            <a:schemeClr val="accent5"/>
          </a:solidFill>
        </p:grpSpPr>
        <p:grpSp>
          <p:nvGrpSpPr>
            <p:cNvPr id="334" name="Group 6"/>
            <p:cNvGrpSpPr>
              <a:grpSpLocks/>
            </p:cNvGrpSpPr>
            <p:nvPr/>
          </p:nvGrpSpPr>
          <p:grpSpPr bwMode="auto">
            <a:xfrm>
              <a:off x="1823244" y="1160463"/>
              <a:ext cx="876300" cy="965200"/>
              <a:chOff x="1805296" y="1160581"/>
              <a:chExt cx="876003" cy="964802"/>
            </a:xfrm>
            <a:grpFill/>
          </p:grpSpPr>
          <p:sp>
            <p:nvSpPr>
              <p:cNvPr id="356" name="object 19"/>
              <p:cNvSpPr>
                <a:spLocks/>
              </p:cNvSpPr>
              <p:nvPr/>
            </p:nvSpPr>
            <p:spPr bwMode="auto">
              <a:xfrm>
                <a:off x="1992533" y="1160581"/>
                <a:ext cx="501528" cy="499856"/>
              </a:xfrm>
              <a:custGeom>
                <a:avLst/>
                <a:gdLst>
                  <a:gd name="T0" fmla="*/ 293649 w 475614"/>
                  <a:gd name="T1" fmla="*/ 0 h 475615"/>
                  <a:gd name="T2" fmla="*/ 234543 w 475614"/>
                  <a:gd name="T3" fmla="*/ 5896 h 475615"/>
                  <a:gd name="T4" fmla="*/ 179455 w 475614"/>
                  <a:gd name="T5" fmla="*/ 22805 h 475615"/>
                  <a:gd name="T6" fmla="*/ 129578 w 475614"/>
                  <a:gd name="T7" fmla="*/ 49552 h 475615"/>
                  <a:gd name="T8" fmla="*/ 86103 w 475614"/>
                  <a:gd name="T9" fmla="*/ 84959 h 475615"/>
                  <a:gd name="T10" fmla="*/ 50219 w 475614"/>
                  <a:gd name="T11" fmla="*/ 127860 h 475615"/>
                  <a:gd name="T12" fmla="*/ 23111 w 475614"/>
                  <a:gd name="T13" fmla="*/ 177074 h 475615"/>
                  <a:gd name="T14" fmla="*/ 5976 w 475614"/>
                  <a:gd name="T15" fmla="*/ 231427 h 475615"/>
                  <a:gd name="T16" fmla="*/ 0 w 475614"/>
                  <a:gd name="T17" fmla="*/ 289751 h 475615"/>
                  <a:gd name="T18" fmla="*/ 5976 w 475614"/>
                  <a:gd name="T19" fmla="*/ 348073 h 475615"/>
                  <a:gd name="T20" fmla="*/ 23111 w 475614"/>
                  <a:gd name="T21" fmla="*/ 402427 h 475615"/>
                  <a:gd name="T22" fmla="*/ 50219 w 475614"/>
                  <a:gd name="T23" fmla="*/ 451638 h 475615"/>
                  <a:gd name="T24" fmla="*/ 86103 w 475614"/>
                  <a:gd name="T25" fmla="*/ 494534 h 475615"/>
                  <a:gd name="T26" fmla="*/ 129578 w 475614"/>
                  <a:gd name="T27" fmla="*/ 529941 h 475615"/>
                  <a:gd name="T28" fmla="*/ 179455 w 475614"/>
                  <a:gd name="T29" fmla="*/ 556685 h 475615"/>
                  <a:gd name="T30" fmla="*/ 234543 w 475614"/>
                  <a:gd name="T31" fmla="*/ 573591 h 475615"/>
                  <a:gd name="T32" fmla="*/ 293649 w 475614"/>
                  <a:gd name="T33" fmla="*/ 579487 h 475615"/>
                  <a:gd name="T34" fmla="*/ 352757 w 475614"/>
                  <a:gd name="T35" fmla="*/ 573591 h 475615"/>
                  <a:gd name="T36" fmla="*/ 407845 w 475614"/>
                  <a:gd name="T37" fmla="*/ 556685 h 475615"/>
                  <a:gd name="T38" fmla="*/ 457720 w 475614"/>
                  <a:gd name="T39" fmla="*/ 529941 h 475615"/>
                  <a:gd name="T40" fmla="*/ 501196 w 475614"/>
                  <a:gd name="T41" fmla="*/ 494534 h 475615"/>
                  <a:gd name="T42" fmla="*/ 537082 w 475614"/>
                  <a:gd name="T43" fmla="*/ 451638 h 475615"/>
                  <a:gd name="T44" fmla="*/ 564188 w 475614"/>
                  <a:gd name="T45" fmla="*/ 402427 h 475615"/>
                  <a:gd name="T46" fmla="*/ 581323 w 475614"/>
                  <a:gd name="T47" fmla="*/ 348073 h 475615"/>
                  <a:gd name="T48" fmla="*/ 587301 w 475614"/>
                  <a:gd name="T49" fmla="*/ 289751 h 475615"/>
                  <a:gd name="T50" fmla="*/ 581323 w 475614"/>
                  <a:gd name="T51" fmla="*/ 231427 h 475615"/>
                  <a:gd name="T52" fmla="*/ 564188 w 475614"/>
                  <a:gd name="T53" fmla="*/ 177074 h 475615"/>
                  <a:gd name="T54" fmla="*/ 537082 w 475614"/>
                  <a:gd name="T55" fmla="*/ 127860 h 475615"/>
                  <a:gd name="T56" fmla="*/ 501196 w 475614"/>
                  <a:gd name="T57" fmla="*/ 84959 h 475615"/>
                  <a:gd name="T58" fmla="*/ 457720 w 475614"/>
                  <a:gd name="T59" fmla="*/ 49552 h 475615"/>
                  <a:gd name="T60" fmla="*/ 407845 w 475614"/>
                  <a:gd name="T61" fmla="*/ 22805 h 475615"/>
                  <a:gd name="T62" fmla="*/ 352757 w 475614"/>
                  <a:gd name="T63" fmla="*/ 5896 h 475615"/>
                  <a:gd name="T64" fmla="*/ 293649 w 475614"/>
                  <a:gd name="T65" fmla="*/ 0 h 4756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75614" h="475615">
                    <a:moveTo>
                      <a:pt x="237502" y="0"/>
                    </a:moveTo>
                    <a:lnTo>
                      <a:pt x="189696" y="4833"/>
                    </a:lnTo>
                    <a:lnTo>
                      <a:pt x="145143" y="18693"/>
                    </a:lnTo>
                    <a:lnTo>
                      <a:pt x="104803" y="40616"/>
                    </a:lnTo>
                    <a:lnTo>
                      <a:pt x="69640" y="69640"/>
                    </a:lnTo>
                    <a:lnTo>
                      <a:pt x="40616" y="104803"/>
                    </a:lnTo>
                    <a:lnTo>
                      <a:pt x="18693" y="145143"/>
                    </a:lnTo>
                    <a:lnTo>
                      <a:pt x="4833" y="189696"/>
                    </a:lnTo>
                    <a:lnTo>
                      <a:pt x="0" y="237502"/>
                    </a:lnTo>
                    <a:lnTo>
                      <a:pt x="4833" y="285307"/>
                    </a:lnTo>
                    <a:lnTo>
                      <a:pt x="18693" y="329860"/>
                    </a:lnTo>
                    <a:lnTo>
                      <a:pt x="40616" y="370197"/>
                    </a:lnTo>
                    <a:lnTo>
                      <a:pt x="69640" y="405358"/>
                    </a:lnTo>
                    <a:lnTo>
                      <a:pt x="104803" y="434380"/>
                    </a:lnTo>
                    <a:lnTo>
                      <a:pt x="145143" y="456301"/>
                    </a:lnTo>
                    <a:lnTo>
                      <a:pt x="189696" y="470159"/>
                    </a:lnTo>
                    <a:lnTo>
                      <a:pt x="237502" y="474992"/>
                    </a:lnTo>
                    <a:lnTo>
                      <a:pt x="285308" y="470159"/>
                    </a:lnTo>
                    <a:lnTo>
                      <a:pt x="329862" y="456301"/>
                    </a:lnTo>
                    <a:lnTo>
                      <a:pt x="370201" y="434380"/>
                    </a:lnTo>
                    <a:lnTo>
                      <a:pt x="405364" y="405358"/>
                    </a:lnTo>
                    <a:lnTo>
                      <a:pt x="434389" y="370197"/>
                    </a:lnTo>
                    <a:lnTo>
                      <a:pt x="456312" y="329860"/>
                    </a:lnTo>
                    <a:lnTo>
                      <a:pt x="470171" y="285307"/>
                    </a:lnTo>
                    <a:lnTo>
                      <a:pt x="475005" y="237502"/>
                    </a:lnTo>
                    <a:lnTo>
                      <a:pt x="470171" y="189696"/>
                    </a:lnTo>
                    <a:lnTo>
                      <a:pt x="456312" y="145143"/>
                    </a:lnTo>
                    <a:lnTo>
                      <a:pt x="434389" y="104803"/>
                    </a:lnTo>
                    <a:lnTo>
                      <a:pt x="405364" y="69640"/>
                    </a:lnTo>
                    <a:lnTo>
                      <a:pt x="370201" y="40616"/>
                    </a:lnTo>
                    <a:lnTo>
                      <a:pt x="329862" y="18693"/>
                    </a:lnTo>
                    <a:lnTo>
                      <a:pt x="285308" y="4833"/>
                    </a:lnTo>
                    <a:lnTo>
                      <a:pt x="23750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357" name="object 20"/>
              <p:cNvSpPr>
                <a:spLocks/>
              </p:cNvSpPr>
              <p:nvPr/>
            </p:nvSpPr>
            <p:spPr bwMode="auto">
              <a:xfrm>
                <a:off x="1805296" y="1687381"/>
                <a:ext cx="876003" cy="438002"/>
              </a:xfrm>
              <a:custGeom>
                <a:avLst/>
                <a:gdLst>
                  <a:gd name="T0" fmla="*/ 511513 w 831850"/>
                  <a:gd name="T1" fmla="*/ 0 h 415925"/>
                  <a:gd name="T2" fmla="*/ 451941 w 831850"/>
                  <a:gd name="T3" fmla="*/ 3448 h 415925"/>
                  <a:gd name="T4" fmla="*/ 394367 w 831850"/>
                  <a:gd name="T5" fmla="*/ 13532 h 415925"/>
                  <a:gd name="T6" fmla="*/ 339177 w 831850"/>
                  <a:gd name="T7" fmla="*/ 29868 h 415925"/>
                  <a:gd name="T8" fmla="*/ 286756 w 831850"/>
                  <a:gd name="T9" fmla="*/ 52066 h 415925"/>
                  <a:gd name="T10" fmla="*/ 237492 w 831850"/>
                  <a:gd name="T11" fmla="*/ 79744 h 415925"/>
                  <a:gd name="T12" fmla="*/ 191774 w 831850"/>
                  <a:gd name="T13" fmla="*/ 112512 h 415925"/>
                  <a:gd name="T14" fmla="*/ 149985 w 831850"/>
                  <a:gd name="T15" fmla="*/ 149983 h 415925"/>
                  <a:gd name="T16" fmla="*/ 112513 w 831850"/>
                  <a:gd name="T17" fmla="*/ 191771 h 415925"/>
                  <a:gd name="T18" fmla="*/ 79745 w 831850"/>
                  <a:gd name="T19" fmla="*/ 237489 h 415925"/>
                  <a:gd name="T20" fmla="*/ 52067 w 831850"/>
                  <a:gd name="T21" fmla="*/ 286751 h 415925"/>
                  <a:gd name="T22" fmla="*/ 29866 w 831850"/>
                  <a:gd name="T23" fmla="*/ 339172 h 415925"/>
                  <a:gd name="T24" fmla="*/ 13532 w 831850"/>
                  <a:gd name="T25" fmla="*/ 394359 h 415925"/>
                  <a:gd name="T26" fmla="*/ 3448 w 831850"/>
                  <a:gd name="T27" fmla="*/ 451931 h 415925"/>
                  <a:gd name="T28" fmla="*/ 0 w 831850"/>
                  <a:gd name="T29" fmla="*/ 511500 h 415925"/>
                  <a:gd name="T30" fmla="*/ 1023028 w 831850"/>
                  <a:gd name="T31" fmla="*/ 511500 h 415925"/>
                  <a:gd name="T32" fmla="*/ 1019583 w 831850"/>
                  <a:gd name="T33" fmla="*/ 451931 h 415925"/>
                  <a:gd name="T34" fmla="*/ 1009500 w 831850"/>
                  <a:gd name="T35" fmla="*/ 394359 h 415925"/>
                  <a:gd name="T36" fmla="*/ 993164 w 831850"/>
                  <a:gd name="T37" fmla="*/ 339172 h 415925"/>
                  <a:gd name="T38" fmla="*/ 970965 w 831850"/>
                  <a:gd name="T39" fmla="*/ 286751 h 415925"/>
                  <a:gd name="T40" fmla="*/ 943288 w 831850"/>
                  <a:gd name="T41" fmla="*/ 237489 h 415925"/>
                  <a:gd name="T42" fmla="*/ 910521 w 831850"/>
                  <a:gd name="T43" fmla="*/ 191771 h 415925"/>
                  <a:gd name="T44" fmla="*/ 873048 w 831850"/>
                  <a:gd name="T45" fmla="*/ 149983 h 415925"/>
                  <a:gd name="T46" fmla="*/ 831258 w 831850"/>
                  <a:gd name="T47" fmla="*/ 112512 h 415925"/>
                  <a:gd name="T48" fmla="*/ 785538 w 831850"/>
                  <a:gd name="T49" fmla="*/ 79744 h 415925"/>
                  <a:gd name="T50" fmla="*/ 736274 w 831850"/>
                  <a:gd name="T51" fmla="*/ 52066 h 415925"/>
                  <a:gd name="T52" fmla="*/ 683851 w 831850"/>
                  <a:gd name="T53" fmla="*/ 29868 h 415925"/>
                  <a:gd name="T54" fmla="*/ 628660 w 831850"/>
                  <a:gd name="T55" fmla="*/ 13532 h 415925"/>
                  <a:gd name="T56" fmla="*/ 571086 w 831850"/>
                  <a:gd name="T57" fmla="*/ 3448 h 415925"/>
                  <a:gd name="T58" fmla="*/ 511513 w 831850"/>
                  <a:gd name="T59" fmla="*/ 0 h 4159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831850" h="415925">
                    <a:moveTo>
                      <a:pt x="415925" y="0"/>
                    </a:moveTo>
                    <a:lnTo>
                      <a:pt x="367485" y="2803"/>
                    </a:lnTo>
                    <a:lnTo>
                      <a:pt x="320670" y="11003"/>
                    </a:lnTo>
                    <a:lnTo>
                      <a:pt x="275793" y="24286"/>
                    </a:lnTo>
                    <a:lnTo>
                      <a:pt x="233169" y="42337"/>
                    </a:lnTo>
                    <a:lnTo>
                      <a:pt x="193111" y="64842"/>
                    </a:lnTo>
                    <a:lnTo>
                      <a:pt x="155936" y="91486"/>
                    </a:lnTo>
                    <a:lnTo>
                      <a:pt x="121956" y="121954"/>
                    </a:lnTo>
                    <a:lnTo>
                      <a:pt x="91487" y="155933"/>
                    </a:lnTo>
                    <a:lnTo>
                      <a:pt x="64843" y="193108"/>
                    </a:lnTo>
                    <a:lnTo>
                      <a:pt x="42338" y="233164"/>
                    </a:lnTo>
                    <a:lnTo>
                      <a:pt x="24286" y="275787"/>
                    </a:lnTo>
                    <a:lnTo>
                      <a:pt x="11003" y="320662"/>
                    </a:lnTo>
                    <a:lnTo>
                      <a:pt x="2803" y="367475"/>
                    </a:lnTo>
                    <a:lnTo>
                      <a:pt x="0" y="415912"/>
                    </a:lnTo>
                    <a:lnTo>
                      <a:pt x="831850" y="415912"/>
                    </a:lnTo>
                    <a:lnTo>
                      <a:pt x="829049" y="367475"/>
                    </a:lnTo>
                    <a:lnTo>
                      <a:pt x="820850" y="320662"/>
                    </a:lnTo>
                    <a:lnTo>
                      <a:pt x="807568" y="275787"/>
                    </a:lnTo>
                    <a:lnTo>
                      <a:pt x="789517" y="233164"/>
                    </a:lnTo>
                    <a:lnTo>
                      <a:pt x="767012" y="193108"/>
                    </a:lnTo>
                    <a:lnTo>
                      <a:pt x="740368" y="155933"/>
                    </a:lnTo>
                    <a:lnTo>
                      <a:pt x="709898" y="121954"/>
                    </a:lnTo>
                    <a:lnTo>
                      <a:pt x="675917" y="91486"/>
                    </a:lnTo>
                    <a:lnTo>
                      <a:pt x="638741" y="64842"/>
                    </a:lnTo>
                    <a:lnTo>
                      <a:pt x="598683" y="42337"/>
                    </a:lnTo>
                    <a:lnTo>
                      <a:pt x="556057" y="24286"/>
                    </a:lnTo>
                    <a:lnTo>
                      <a:pt x="511180" y="11003"/>
                    </a:lnTo>
                    <a:lnTo>
                      <a:pt x="464364" y="2803"/>
                    </a:lnTo>
                    <a:lnTo>
                      <a:pt x="4159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</p:grpSp>
        <p:grpSp>
          <p:nvGrpSpPr>
            <p:cNvPr id="225" name="Group 6"/>
            <p:cNvGrpSpPr>
              <a:grpSpLocks/>
            </p:cNvGrpSpPr>
            <p:nvPr/>
          </p:nvGrpSpPr>
          <p:grpSpPr bwMode="auto">
            <a:xfrm>
              <a:off x="2332038" y="1149765"/>
              <a:ext cx="876300" cy="965200"/>
              <a:chOff x="1805296" y="1160581"/>
              <a:chExt cx="876003" cy="964802"/>
            </a:xfrm>
            <a:grpFill/>
          </p:grpSpPr>
          <p:sp>
            <p:nvSpPr>
              <p:cNvPr id="226" name="object 19"/>
              <p:cNvSpPr>
                <a:spLocks/>
              </p:cNvSpPr>
              <p:nvPr/>
            </p:nvSpPr>
            <p:spPr bwMode="auto">
              <a:xfrm>
                <a:off x="1992533" y="1160581"/>
                <a:ext cx="501528" cy="499856"/>
              </a:xfrm>
              <a:custGeom>
                <a:avLst/>
                <a:gdLst>
                  <a:gd name="T0" fmla="*/ 293649 w 475614"/>
                  <a:gd name="T1" fmla="*/ 0 h 475615"/>
                  <a:gd name="T2" fmla="*/ 234543 w 475614"/>
                  <a:gd name="T3" fmla="*/ 5896 h 475615"/>
                  <a:gd name="T4" fmla="*/ 179455 w 475614"/>
                  <a:gd name="T5" fmla="*/ 22805 h 475615"/>
                  <a:gd name="T6" fmla="*/ 129578 w 475614"/>
                  <a:gd name="T7" fmla="*/ 49552 h 475615"/>
                  <a:gd name="T8" fmla="*/ 86103 w 475614"/>
                  <a:gd name="T9" fmla="*/ 84959 h 475615"/>
                  <a:gd name="T10" fmla="*/ 50219 w 475614"/>
                  <a:gd name="T11" fmla="*/ 127860 h 475615"/>
                  <a:gd name="T12" fmla="*/ 23111 w 475614"/>
                  <a:gd name="T13" fmla="*/ 177074 h 475615"/>
                  <a:gd name="T14" fmla="*/ 5976 w 475614"/>
                  <a:gd name="T15" fmla="*/ 231427 h 475615"/>
                  <a:gd name="T16" fmla="*/ 0 w 475614"/>
                  <a:gd name="T17" fmla="*/ 289751 h 475615"/>
                  <a:gd name="T18" fmla="*/ 5976 w 475614"/>
                  <a:gd name="T19" fmla="*/ 348073 h 475615"/>
                  <a:gd name="T20" fmla="*/ 23111 w 475614"/>
                  <a:gd name="T21" fmla="*/ 402427 h 475615"/>
                  <a:gd name="T22" fmla="*/ 50219 w 475614"/>
                  <a:gd name="T23" fmla="*/ 451638 h 475615"/>
                  <a:gd name="T24" fmla="*/ 86103 w 475614"/>
                  <a:gd name="T25" fmla="*/ 494534 h 475615"/>
                  <a:gd name="T26" fmla="*/ 129578 w 475614"/>
                  <a:gd name="T27" fmla="*/ 529941 h 475615"/>
                  <a:gd name="T28" fmla="*/ 179455 w 475614"/>
                  <a:gd name="T29" fmla="*/ 556685 h 475615"/>
                  <a:gd name="T30" fmla="*/ 234543 w 475614"/>
                  <a:gd name="T31" fmla="*/ 573591 h 475615"/>
                  <a:gd name="T32" fmla="*/ 293649 w 475614"/>
                  <a:gd name="T33" fmla="*/ 579487 h 475615"/>
                  <a:gd name="T34" fmla="*/ 352757 w 475614"/>
                  <a:gd name="T35" fmla="*/ 573591 h 475615"/>
                  <a:gd name="T36" fmla="*/ 407845 w 475614"/>
                  <a:gd name="T37" fmla="*/ 556685 h 475615"/>
                  <a:gd name="T38" fmla="*/ 457720 w 475614"/>
                  <a:gd name="T39" fmla="*/ 529941 h 475615"/>
                  <a:gd name="T40" fmla="*/ 501196 w 475614"/>
                  <a:gd name="T41" fmla="*/ 494534 h 475615"/>
                  <a:gd name="T42" fmla="*/ 537082 w 475614"/>
                  <a:gd name="T43" fmla="*/ 451638 h 475615"/>
                  <a:gd name="T44" fmla="*/ 564188 w 475614"/>
                  <a:gd name="T45" fmla="*/ 402427 h 475615"/>
                  <a:gd name="T46" fmla="*/ 581323 w 475614"/>
                  <a:gd name="T47" fmla="*/ 348073 h 475615"/>
                  <a:gd name="T48" fmla="*/ 587301 w 475614"/>
                  <a:gd name="T49" fmla="*/ 289751 h 475615"/>
                  <a:gd name="T50" fmla="*/ 581323 w 475614"/>
                  <a:gd name="T51" fmla="*/ 231427 h 475615"/>
                  <a:gd name="T52" fmla="*/ 564188 w 475614"/>
                  <a:gd name="T53" fmla="*/ 177074 h 475615"/>
                  <a:gd name="T54" fmla="*/ 537082 w 475614"/>
                  <a:gd name="T55" fmla="*/ 127860 h 475615"/>
                  <a:gd name="T56" fmla="*/ 501196 w 475614"/>
                  <a:gd name="T57" fmla="*/ 84959 h 475615"/>
                  <a:gd name="T58" fmla="*/ 457720 w 475614"/>
                  <a:gd name="T59" fmla="*/ 49552 h 475615"/>
                  <a:gd name="T60" fmla="*/ 407845 w 475614"/>
                  <a:gd name="T61" fmla="*/ 22805 h 475615"/>
                  <a:gd name="T62" fmla="*/ 352757 w 475614"/>
                  <a:gd name="T63" fmla="*/ 5896 h 475615"/>
                  <a:gd name="T64" fmla="*/ 293649 w 475614"/>
                  <a:gd name="T65" fmla="*/ 0 h 4756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75614" h="475615">
                    <a:moveTo>
                      <a:pt x="237502" y="0"/>
                    </a:moveTo>
                    <a:lnTo>
                      <a:pt x="189696" y="4833"/>
                    </a:lnTo>
                    <a:lnTo>
                      <a:pt x="145143" y="18693"/>
                    </a:lnTo>
                    <a:lnTo>
                      <a:pt x="104803" y="40616"/>
                    </a:lnTo>
                    <a:lnTo>
                      <a:pt x="69640" y="69640"/>
                    </a:lnTo>
                    <a:lnTo>
                      <a:pt x="40616" y="104803"/>
                    </a:lnTo>
                    <a:lnTo>
                      <a:pt x="18693" y="145143"/>
                    </a:lnTo>
                    <a:lnTo>
                      <a:pt x="4833" y="189696"/>
                    </a:lnTo>
                    <a:lnTo>
                      <a:pt x="0" y="237502"/>
                    </a:lnTo>
                    <a:lnTo>
                      <a:pt x="4833" y="285307"/>
                    </a:lnTo>
                    <a:lnTo>
                      <a:pt x="18693" y="329860"/>
                    </a:lnTo>
                    <a:lnTo>
                      <a:pt x="40616" y="370197"/>
                    </a:lnTo>
                    <a:lnTo>
                      <a:pt x="69640" y="405358"/>
                    </a:lnTo>
                    <a:lnTo>
                      <a:pt x="104803" y="434380"/>
                    </a:lnTo>
                    <a:lnTo>
                      <a:pt x="145143" y="456301"/>
                    </a:lnTo>
                    <a:lnTo>
                      <a:pt x="189696" y="470159"/>
                    </a:lnTo>
                    <a:lnTo>
                      <a:pt x="237502" y="474992"/>
                    </a:lnTo>
                    <a:lnTo>
                      <a:pt x="285308" y="470159"/>
                    </a:lnTo>
                    <a:lnTo>
                      <a:pt x="329862" y="456301"/>
                    </a:lnTo>
                    <a:lnTo>
                      <a:pt x="370201" y="434380"/>
                    </a:lnTo>
                    <a:lnTo>
                      <a:pt x="405364" y="405358"/>
                    </a:lnTo>
                    <a:lnTo>
                      <a:pt x="434389" y="370197"/>
                    </a:lnTo>
                    <a:lnTo>
                      <a:pt x="456312" y="329860"/>
                    </a:lnTo>
                    <a:lnTo>
                      <a:pt x="470171" y="285307"/>
                    </a:lnTo>
                    <a:lnTo>
                      <a:pt x="475005" y="237502"/>
                    </a:lnTo>
                    <a:lnTo>
                      <a:pt x="470171" y="189696"/>
                    </a:lnTo>
                    <a:lnTo>
                      <a:pt x="456312" y="145143"/>
                    </a:lnTo>
                    <a:lnTo>
                      <a:pt x="434389" y="104803"/>
                    </a:lnTo>
                    <a:lnTo>
                      <a:pt x="405364" y="69640"/>
                    </a:lnTo>
                    <a:lnTo>
                      <a:pt x="370201" y="40616"/>
                    </a:lnTo>
                    <a:lnTo>
                      <a:pt x="329862" y="18693"/>
                    </a:lnTo>
                    <a:lnTo>
                      <a:pt x="285308" y="4833"/>
                    </a:lnTo>
                    <a:lnTo>
                      <a:pt x="23750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227" name="object 20"/>
              <p:cNvSpPr>
                <a:spLocks/>
              </p:cNvSpPr>
              <p:nvPr/>
            </p:nvSpPr>
            <p:spPr bwMode="auto">
              <a:xfrm>
                <a:off x="1805296" y="1687381"/>
                <a:ext cx="876003" cy="438002"/>
              </a:xfrm>
              <a:custGeom>
                <a:avLst/>
                <a:gdLst>
                  <a:gd name="T0" fmla="*/ 511513 w 831850"/>
                  <a:gd name="T1" fmla="*/ 0 h 415925"/>
                  <a:gd name="T2" fmla="*/ 451941 w 831850"/>
                  <a:gd name="T3" fmla="*/ 3448 h 415925"/>
                  <a:gd name="T4" fmla="*/ 394367 w 831850"/>
                  <a:gd name="T5" fmla="*/ 13532 h 415925"/>
                  <a:gd name="T6" fmla="*/ 339177 w 831850"/>
                  <a:gd name="T7" fmla="*/ 29868 h 415925"/>
                  <a:gd name="T8" fmla="*/ 286756 w 831850"/>
                  <a:gd name="T9" fmla="*/ 52066 h 415925"/>
                  <a:gd name="T10" fmla="*/ 237492 w 831850"/>
                  <a:gd name="T11" fmla="*/ 79744 h 415925"/>
                  <a:gd name="T12" fmla="*/ 191774 w 831850"/>
                  <a:gd name="T13" fmla="*/ 112512 h 415925"/>
                  <a:gd name="T14" fmla="*/ 149985 w 831850"/>
                  <a:gd name="T15" fmla="*/ 149983 h 415925"/>
                  <a:gd name="T16" fmla="*/ 112513 w 831850"/>
                  <a:gd name="T17" fmla="*/ 191771 h 415925"/>
                  <a:gd name="T18" fmla="*/ 79745 w 831850"/>
                  <a:gd name="T19" fmla="*/ 237489 h 415925"/>
                  <a:gd name="T20" fmla="*/ 52067 w 831850"/>
                  <a:gd name="T21" fmla="*/ 286751 h 415925"/>
                  <a:gd name="T22" fmla="*/ 29866 w 831850"/>
                  <a:gd name="T23" fmla="*/ 339172 h 415925"/>
                  <a:gd name="T24" fmla="*/ 13532 w 831850"/>
                  <a:gd name="T25" fmla="*/ 394359 h 415925"/>
                  <a:gd name="T26" fmla="*/ 3448 w 831850"/>
                  <a:gd name="T27" fmla="*/ 451931 h 415925"/>
                  <a:gd name="T28" fmla="*/ 0 w 831850"/>
                  <a:gd name="T29" fmla="*/ 511500 h 415925"/>
                  <a:gd name="T30" fmla="*/ 1023028 w 831850"/>
                  <a:gd name="T31" fmla="*/ 511500 h 415925"/>
                  <a:gd name="T32" fmla="*/ 1019583 w 831850"/>
                  <a:gd name="T33" fmla="*/ 451931 h 415925"/>
                  <a:gd name="T34" fmla="*/ 1009500 w 831850"/>
                  <a:gd name="T35" fmla="*/ 394359 h 415925"/>
                  <a:gd name="T36" fmla="*/ 993164 w 831850"/>
                  <a:gd name="T37" fmla="*/ 339172 h 415925"/>
                  <a:gd name="T38" fmla="*/ 970965 w 831850"/>
                  <a:gd name="T39" fmla="*/ 286751 h 415925"/>
                  <a:gd name="T40" fmla="*/ 943288 w 831850"/>
                  <a:gd name="T41" fmla="*/ 237489 h 415925"/>
                  <a:gd name="T42" fmla="*/ 910521 w 831850"/>
                  <a:gd name="T43" fmla="*/ 191771 h 415925"/>
                  <a:gd name="T44" fmla="*/ 873048 w 831850"/>
                  <a:gd name="T45" fmla="*/ 149983 h 415925"/>
                  <a:gd name="T46" fmla="*/ 831258 w 831850"/>
                  <a:gd name="T47" fmla="*/ 112512 h 415925"/>
                  <a:gd name="T48" fmla="*/ 785538 w 831850"/>
                  <a:gd name="T49" fmla="*/ 79744 h 415925"/>
                  <a:gd name="T50" fmla="*/ 736274 w 831850"/>
                  <a:gd name="T51" fmla="*/ 52066 h 415925"/>
                  <a:gd name="T52" fmla="*/ 683851 w 831850"/>
                  <a:gd name="T53" fmla="*/ 29868 h 415925"/>
                  <a:gd name="T54" fmla="*/ 628660 w 831850"/>
                  <a:gd name="T55" fmla="*/ 13532 h 415925"/>
                  <a:gd name="T56" fmla="*/ 571086 w 831850"/>
                  <a:gd name="T57" fmla="*/ 3448 h 415925"/>
                  <a:gd name="T58" fmla="*/ 511513 w 831850"/>
                  <a:gd name="T59" fmla="*/ 0 h 4159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831850" h="415925">
                    <a:moveTo>
                      <a:pt x="415925" y="0"/>
                    </a:moveTo>
                    <a:lnTo>
                      <a:pt x="367485" y="2803"/>
                    </a:lnTo>
                    <a:lnTo>
                      <a:pt x="320670" y="11003"/>
                    </a:lnTo>
                    <a:lnTo>
                      <a:pt x="275793" y="24286"/>
                    </a:lnTo>
                    <a:lnTo>
                      <a:pt x="233169" y="42337"/>
                    </a:lnTo>
                    <a:lnTo>
                      <a:pt x="193111" y="64842"/>
                    </a:lnTo>
                    <a:lnTo>
                      <a:pt x="155936" y="91486"/>
                    </a:lnTo>
                    <a:lnTo>
                      <a:pt x="121956" y="121954"/>
                    </a:lnTo>
                    <a:lnTo>
                      <a:pt x="91487" y="155933"/>
                    </a:lnTo>
                    <a:lnTo>
                      <a:pt x="64843" y="193108"/>
                    </a:lnTo>
                    <a:lnTo>
                      <a:pt x="42338" y="233164"/>
                    </a:lnTo>
                    <a:lnTo>
                      <a:pt x="24286" y="275787"/>
                    </a:lnTo>
                    <a:lnTo>
                      <a:pt x="11003" y="320662"/>
                    </a:lnTo>
                    <a:lnTo>
                      <a:pt x="2803" y="367475"/>
                    </a:lnTo>
                    <a:lnTo>
                      <a:pt x="0" y="415912"/>
                    </a:lnTo>
                    <a:lnTo>
                      <a:pt x="831850" y="415912"/>
                    </a:lnTo>
                    <a:lnTo>
                      <a:pt x="829049" y="367475"/>
                    </a:lnTo>
                    <a:lnTo>
                      <a:pt x="820850" y="320662"/>
                    </a:lnTo>
                    <a:lnTo>
                      <a:pt x="807568" y="275787"/>
                    </a:lnTo>
                    <a:lnTo>
                      <a:pt x="789517" y="233164"/>
                    </a:lnTo>
                    <a:lnTo>
                      <a:pt x="767012" y="193108"/>
                    </a:lnTo>
                    <a:lnTo>
                      <a:pt x="740368" y="155933"/>
                    </a:lnTo>
                    <a:lnTo>
                      <a:pt x="709898" y="121954"/>
                    </a:lnTo>
                    <a:lnTo>
                      <a:pt x="675917" y="91486"/>
                    </a:lnTo>
                    <a:lnTo>
                      <a:pt x="638741" y="64842"/>
                    </a:lnTo>
                    <a:lnTo>
                      <a:pt x="598683" y="42337"/>
                    </a:lnTo>
                    <a:lnTo>
                      <a:pt x="556057" y="24286"/>
                    </a:lnTo>
                    <a:lnTo>
                      <a:pt x="511180" y="11003"/>
                    </a:lnTo>
                    <a:lnTo>
                      <a:pt x="464364" y="2803"/>
                    </a:lnTo>
                    <a:lnTo>
                      <a:pt x="4159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</p:grpSp>
        <p:grpSp>
          <p:nvGrpSpPr>
            <p:cNvPr id="228" name="Group 6"/>
            <p:cNvGrpSpPr>
              <a:grpSpLocks/>
            </p:cNvGrpSpPr>
            <p:nvPr/>
          </p:nvGrpSpPr>
          <p:grpSpPr bwMode="auto">
            <a:xfrm>
              <a:off x="1314450" y="1149765"/>
              <a:ext cx="876300" cy="965200"/>
              <a:chOff x="1805296" y="1160581"/>
              <a:chExt cx="876003" cy="964802"/>
            </a:xfrm>
            <a:grpFill/>
          </p:grpSpPr>
          <p:sp>
            <p:nvSpPr>
              <p:cNvPr id="229" name="object 19"/>
              <p:cNvSpPr>
                <a:spLocks/>
              </p:cNvSpPr>
              <p:nvPr/>
            </p:nvSpPr>
            <p:spPr bwMode="auto">
              <a:xfrm>
                <a:off x="1992533" y="1160581"/>
                <a:ext cx="501528" cy="499856"/>
              </a:xfrm>
              <a:custGeom>
                <a:avLst/>
                <a:gdLst>
                  <a:gd name="T0" fmla="*/ 293649 w 475614"/>
                  <a:gd name="T1" fmla="*/ 0 h 475615"/>
                  <a:gd name="T2" fmla="*/ 234543 w 475614"/>
                  <a:gd name="T3" fmla="*/ 5896 h 475615"/>
                  <a:gd name="T4" fmla="*/ 179455 w 475614"/>
                  <a:gd name="T5" fmla="*/ 22805 h 475615"/>
                  <a:gd name="T6" fmla="*/ 129578 w 475614"/>
                  <a:gd name="T7" fmla="*/ 49552 h 475615"/>
                  <a:gd name="T8" fmla="*/ 86103 w 475614"/>
                  <a:gd name="T9" fmla="*/ 84959 h 475615"/>
                  <a:gd name="T10" fmla="*/ 50219 w 475614"/>
                  <a:gd name="T11" fmla="*/ 127860 h 475615"/>
                  <a:gd name="T12" fmla="*/ 23111 w 475614"/>
                  <a:gd name="T13" fmla="*/ 177074 h 475615"/>
                  <a:gd name="T14" fmla="*/ 5976 w 475614"/>
                  <a:gd name="T15" fmla="*/ 231427 h 475615"/>
                  <a:gd name="T16" fmla="*/ 0 w 475614"/>
                  <a:gd name="T17" fmla="*/ 289751 h 475615"/>
                  <a:gd name="T18" fmla="*/ 5976 w 475614"/>
                  <a:gd name="T19" fmla="*/ 348073 h 475615"/>
                  <a:gd name="T20" fmla="*/ 23111 w 475614"/>
                  <a:gd name="T21" fmla="*/ 402427 h 475615"/>
                  <a:gd name="T22" fmla="*/ 50219 w 475614"/>
                  <a:gd name="T23" fmla="*/ 451638 h 475615"/>
                  <a:gd name="T24" fmla="*/ 86103 w 475614"/>
                  <a:gd name="T25" fmla="*/ 494534 h 475615"/>
                  <a:gd name="T26" fmla="*/ 129578 w 475614"/>
                  <a:gd name="T27" fmla="*/ 529941 h 475615"/>
                  <a:gd name="T28" fmla="*/ 179455 w 475614"/>
                  <a:gd name="T29" fmla="*/ 556685 h 475615"/>
                  <a:gd name="T30" fmla="*/ 234543 w 475614"/>
                  <a:gd name="T31" fmla="*/ 573591 h 475615"/>
                  <a:gd name="T32" fmla="*/ 293649 w 475614"/>
                  <a:gd name="T33" fmla="*/ 579487 h 475615"/>
                  <a:gd name="T34" fmla="*/ 352757 w 475614"/>
                  <a:gd name="T35" fmla="*/ 573591 h 475615"/>
                  <a:gd name="T36" fmla="*/ 407845 w 475614"/>
                  <a:gd name="T37" fmla="*/ 556685 h 475615"/>
                  <a:gd name="T38" fmla="*/ 457720 w 475614"/>
                  <a:gd name="T39" fmla="*/ 529941 h 475615"/>
                  <a:gd name="T40" fmla="*/ 501196 w 475614"/>
                  <a:gd name="T41" fmla="*/ 494534 h 475615"/>
                  <a:gd name="T42" fmla="*/ 537082 w 475614"/>
                  <a:gd name="T43" fmla="*/ 451638 h 475615"/>
                  <a:gd name="T44" fmla="*/ 564188 w 475614"/>
                  <a:gd name="T45" fmla="*/ 402427 h 475615"/>
                  <a:gd name="T46" fmla="*/ 581323 w 475614"/>
                  <a:gd name="T47" fmla="*/ 348073 h 475615"/>
                  <a:gd name="T48" fmla="*/ 587301 w 475614"/>
                  <a:gd name="T49" fmla="*/ 289751 h 475615"/>
                  <a:gd name="T50" fmla="*/ 581323 w 475614"/>
                  <a:gd name="T51" fmla="*/ 231427 h 475615"/>
                  <a:gd name="T52" fmla="*/ 564188 w 475614"/>
                  <a:gd name="T53" fmla="*/ 177074 h 475615"/>
                  <a:gd name="T54" fmla="*/ 537082 w 475614"/>
                  <a:gd name="T55" fmla="*/ 127860 h 475615"/>
                  <a:gd name="T56" fmla="*/ 501196 w 475614"/>
                  <a:gd name="T57" fmla="*/ 84959 h 475615"/>
                  <a:gd name="T58" fmla="*/ 457720 w 475614"/>
                  <a:gd name="T59" fmla="*/ 49552 h 475615"/>
                  <a:gd name="T60" fmla="*/ 407845 w 475614"/>
                  <a:gd name="T61" fmla="*/ 22805 h 475615"/>
                  <a:gd name="T62" fmla="*/ 352757 w 475614"/>
                  <a:gd name="T63" fmla="*/ 5896 h 475615"/>
                  <a:gd name="T64" fmla="*/ 293649 w 475614"/>
                  <a:gd name="T65" fmla="*/ 0 h 4756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75614" h="475615">
                    <a:moveTo>
                      <a:pt x="237502" y="0"/>
                    </a:moveTo>
                    <a:lnTo>
                      <a:pt x="189696" y="4833"/>
                    </a:lnTo>
                    <a:lnTo>
                      <a:pt x="145143" y="18693"/>
                    </a:lnTo>
                    <a:lnTo>
                      <a:pt x="104803" y="40616"/>
                    </a:lnTo>
                    <a:lnTo>
                      <a:pt x="69640" y="69640"/>
                    </a:lnTo>
                    <a:lnTo>
                      <a:pt x="40616" y="104803"/>
                    </a:lnTo>
                    <a:lnTo>
                      <a:pt x="18693" y="145143"/>
                    </a:lnTo>
                    <a:lnTo>
                      <a:pt x="4833" y="189696"/>
                    </a:lnTo>
                    <a:lnTo>
                      <a:pt x="0" y="237502"/>
                    </a:lnTo>
                    <a:lnTo>
                      <a:pt x="4833" y="285307"/>
                    </a:lnTo>
                    <a:lnTo>
                      <a:pt x="18693" y="329860"/>
                    </a:lnTo>
                    <a:lnTo>
                      <a:pt x="40616" y="370197"/>
                    </a:lnTo>
                    <a:lnTo>
                      <a:pt x="69640" y="405358"/>
                    </a:lnTo>
                    <a:lnTo>
                      <a:pt x="104803" y="434380"/>
                    </a:lnTo>
                    <a:lnTo>
                      <a:pt x="145143" y="456301"/>
                    </a:lnTo>
                    <a:lnTo>
                      <a:pt x="189696" y="470159"/>
                    </a:lnTo>
                    <a:lnTo>
                      <a:pt x="237502" y="474992"/>
                    </a:lnTo>
                    <a:lnTo>
                      <a:pt x="285308" y="470159"/>
                    </a:lnTo>
                    <a:lnTo>
                      <a:pt x="329862" y="456301"/>
                    </a:lnTo>
                    <a:lnTo>
                      <a:pt x="370201" y="434380"/>
                    </a:lnTo>
                    <a:lnTo>
                      <a:pt x="405364" y="405358"/>
                    </a:lnTo>
                    <a:lnTo>
                      <a:pt x="434389" y="370197"/>
                    </a:lnTo>
                    <a:lnTo>
                      <a:pt x="456312" y="329860"/>
                    </a:lnTo>
                    <a:lnTo>
                      <a:pt x="470171" y="285307"/>
                    </a:lnTo>
                    <a:lnTo>
                      <a:pt x="475005" y="237502"/>
                    </a:lnTo>
                    <a:lnTo>
                      <a:pt x="470171" y="189696"/>
                    </a:lnTo>
                    <a:lnTo>
                      <a:pt x="456312" y="145143"/>
                    </a:lnTo>
                    <a:lnTo>
                      <a:pt x="434389" y="104803"/>
                    </a:lnTo>
                    <a:lnTo>
                      <a:pt x="405364" y="69640"/>
                    </a:lnTo>
                    <a:lnTo>
                      <a:pt x="370201" y="40616"/>
                    </a:lnTo>
                    <a:lnTo>
                      <a:pt x="329862" y="18693"/>
                    </a:lnTo>
                    <a:lnTo>
                      <a:pt x="285308" y="4833"/>
                    </a:lnTo>
                    <a:lnTo>
                      <a:pt x="23750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230" name="object 20"/>
              <p:cNvSpPr>
                <a:spLocks/>
              </p:cNvSpPr>
              <p:nvPr/>
            </p:nvSpPr>
            <p:spPr bwMode="auto">
              <a:xfrm>
                <a:off x="1805296" y="1687381"/>
                <a:ext cx="876003" cy="438002"/>
              </a:xfrm>
              <a:custGeom>
                <a:avLst/>
                <a:gdLst>
                  <a:gd name="T0" fmla="*/ 511513 w 831850"/>
                  <a:gd name="T1" fmla="*/ 0 h 415925"/>
                  <a:gd name="T2" fmla="*/ 451941 w 831850"/>
                  <a:gd name="T3" fmla="*/ 3448 h 415925"/>
                  <a:gd name="T4" fmla="*/ 394367 w 831850"/>
                  <a:gd name="T5" fmla="*/ 13532 h 415925"/>
                  <a:gd name="T6" fmla="*/ 339177 w 831850"/>
                  <a:gd name="T7" fmla="*/ 29868 h 415925"/>
                  <a:gd name="T8" fmla="*/ 286756 w 831850"/>
                  <a:gd name="T9" fmla="*/ 52066 h 415925"/>
                  <a:gd name="T10" fmla="*/ 237492 w 831850"/>
                  <a:gd name="T11" fmla="*/ 79744 h 415925"/>
                  <a:gd name="T12" fmla="*/ 191774 w 831850"/>
                  <a:gd name="T13" fmla="*/ 112512 h 415925"/>
                  <a:gd name="T14" fmla="*/ 149985 w 831850"/>
                  <a:gd name="T15" fmla="*/ 149983 h 415925"/>
                  <a:gd name="T16" fmla="*/ 112513 w 831850"/>
                  <a:gd name="T17" fmla="*/ 191771 h 415925"/>
                  <a:gd name="T18" fmla="*/ 79745 w 831850"/>
                  <a:gd name="T19" fmla="*/ 237489 h 415925"/>
                  <a:gd name="T20" fmla="*/ 52067 w 831850"/>
                  <a:gd name="T21" fmla="*/ 286751 h 415925"/>
                  <a:gd name="T22" fmla="*/ 29866 w 831850"/>
                  <a:gd name="T23" fmla="*/ 339172 h 415925"/>
                  <a:gd name="T24" fmla="*/ 13532 w 831850"/>
                  <a:gd name="T25" fmla="*/ 394359 h 415925"/>
                  <a:gd name="T26" fmla="*/ 3448 w 831850"/>
                  <a:gd name="T27" fmla="*/ 451931 h 415925"/>
                  <a:gd name="T28" fmla="*/ 0 w 831850"/>
                  <a:gd name="T29" fmla="*/ 511500 h 415925"/>
                  <a:gd name="T30" fmla="*/ 1023028 w 831850"/>
                  <a:gd name="T31" fmla="*/ 511500 h 415925"/>
                  <a:gd name="T32" fmla="*/ 1019583 w 831850"/>
                  <a:gd name="T33" fmla="*/ 451931 h 415925"/>
                  <a:gd name="T34" fmla="*/ 1009500 w 831850"/>
                  <a:gd name="T35" fmla="*/ 394359 h 415925"/>
                  <a:gd name="T36" fmla="*/ 993164 w 831850"/>
                  <a:gd name="T37" fmla="*/ 339172 h 415925"/>
                  <a:gd name="T38" fmla="*/ 970965 w 831850"/>
                  <a:gd name="T39" fmla="*/ 286751 h 415925"/>
                  <a:gd name="T40" fmla="*/ 943288 w 831850"/>
                  <a:gd name="T41" fmla="*/ 237489 h 415925"/>
                  <a:gd name="T42" fmla="*/ 910521 w 831850"/>
                  <a:gd name="T43" fmla="*/ 191771 h 415925"/>
                  <a:gd name="T44" fmla="*/ 873048 w 831850"/>
                  <a:gd name="T45" fmla="*/ 149983 h 415925"/>
                  <a:gd name="T46" fmla="*/ 831258 w 831850"/>
                  <a:gd name="T47" fmla="*/ 112512 h 415925"/>
                  <a:gd name="T48" fmla="*/ 785538 w 831850"/>
                  <a:gd name="T49" fmla="*/ 79744 h 415925"/>
                  <a:gd name="T50" fmla="*/ 736274 w 831850"/>
                  <a:gd name="T51" fmla="*/ 52066 h 415925"/>
                  <a:gd name="T52" fmla="*/ 683851 w 831850"/>
                  <a:gd name="T53" fmla="*/ 29868 h 415925"/>
                  <a:gd name="T54" fmla="*/ 628660 w 831850"/>
                  <a:gd name="T55" fmla="*/ 13532 h 415925"/>
                  <a:gd name="T56" fmla="*/ 571086 w 831850"/>
                  <a:gd name="T57" fmla="*/ 3448 h 415925"/>
                  <a:gd name="T58" fmla="*/ 511513 w 831850"/>
                  <a:gd name="T59" fmla="*/ 0 h 4159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831850" h="415925">
                    <a:moveTo>
                      <a:pt x="415925" y="0"/>
                    </a:moveTo>
                    <a:lnTo>
                      <a:pt x="367485" y="2803"/>
                    </a:lnTo>
                    <a:lnTo>
                      <a:pt x="320670" y="11003"/>
                    </a:lnTo>
                    <a:lnTo>
                      <a:pt x="275793" y="24286"/>
                    </a:lnTo>
                    <a:lnTo>
                      <a:pt x="233169" y="42337"/>
                    </a:lnTo>
                    <a:lnTo>
                      <a:pt x="193111" y="64842"/>
                    </a:lnTo>
                    <a:lnTo>
                      <a:pt x="155936" y="91486"/>
                    </a:lnTo>
                    <a:lnTo>
                      <a:pt x="121956" y="121954"/>
                    </a:lnTo>
                    <a:lnTo>
                      <a:pt x="91487" y="155933"/>
                    </a:lnTo>
                    <a:lnTo>
                      <a:pt x="64843" y="193108"/>
                    </a:lnTo>
                    <a:lnTo>
                      <a:pt x="42338" y="233164"/>
                    </a:lnTo>
                    <a:lnTo>
                      <a:pt x="24286" y="275787"/>
                    </a:lnTo>
                    <a:lnTo>
                      <a:pt x="11003" y="320662"/>
                    </a:lnTo>
                    <a:lnTo>
                      <a:pt x="2803" y="367475"/>
                    </a:lnTo>
                    <a:lnTo>
                      <a:pt x="0" y="415912"/>
                    </a:lnTo>
                    <a:lnTo>
                      <a:pt x="831850" y="415912"/>
                    </a:lnTo>
                    <a:lnTo>
                      <a:pt x="829049" y="367475"/>
                    </a:lnTo>
                    <a:lnTo>
                      <a:pt x="820850" y="320662"/>
                    </a:lnTo>
                    <a:lnTo>
                      <a:pt x="807568" y="275787"/>
                    </a:lnTo>
                    <a:lnTo>
                      <a:pt x="789517" y="233164"/>
                    </a:lnTo>
                    <a:lnTo>
                      <a:pt x="767012" y="193108"/>
                    </a:lnTo>
                    <a:lnTo>
                      <a:pt x="740368" y="155933"/>
                    </a:lnTo>
                    <a:lnTo>
                      <a:pt x="709898" y="121954"/>
                    </a:lnTo>
                    <a:lnTo>
                      <a:pt x="675917" y="91486"/>
                    </a:lnTo>
                    <a:lnTo>
                      <a:pt x="638741" y="64842"/>
                    </a:lnTo>
                    <a:lnTo>
                      <a:pt x="598683" y="42337"/>
                    </a:lnTo>
                    <a:lnTo>
                      <a:pt x="556057" y="24286"/>
                    </a:lnTo>
                    <a:lnTo>
                      <a:pt x="511180" y="11003"/>
                    </a:lnTo>
                    <a:lnTo>
                      <a:pt x="464364" y="2803"/>
                    </a:lnTo>
                    <a:lnTo>
                      <a:pt x="4159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</p:grpSp>
      </p:grpSp>
      <p:sp>
        <p:nvSpPr>
          <p:cNvPr id="222" name="Text Placeholder 2"/>
          <p:cNvSpPr txBox="1">
            <a:spLocks/>
          </p:cNvSpPr>
          <p:nvPr/>
        </p:nvSpPr>
        <p:spPr>
          <a:xfrm>
            <a:off x="-706" y="0"/>
            <a:ext cx="9144000" cy="75882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2400" b="0" i="0" kern="120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Your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trusted partner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 a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disruptive world </a:t>
            </a: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Succeeding in a disruptive world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object 2"/>
          <p:cNvSpPr/>
          <p:nvPr/>
        </p:nvSpPr>
        <p:spPr>
          <a:xfrm>
            <a:off x="0" y="764997"/>
            <a:ext cx="9144279" cy="990274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917722"/>
            <a:ext cx="8753492" cy="71107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GB" sz="1800" spc="-2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Access a complete offering with the intelligence, insights and opinions that will enable your business to </a:t>
            </a:r>
            <a:r>
              <a:rPr lang="en-GB" sz="1800" spc="-20" dirty="0">
                <a:solidFill>
                  <a:srgbClr val="00DEA5">
                    <a:lumMod val="75000"/>
                  </a:srgbClr>
                </a:solidFill>
                <a:latin typeface="Calibri" panose="020F0502020204030204" pitchFamily="34" charset="0"/>
                <a:ea typeface="Calibri"/>
                <a:cs typeface="Calibri"/>
              </a:rPr>
              <a:t>win in a disruptive world.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6831" y="2053634"/>
            <a:ext cx="4272995" cy="1008000"/>
            <a:chOff x="306831" y="3351374"/>
            <a:chExt cx="4272995" cy="1008000"/>
          </a:xfrm>
        </p:grpSpPr>
        <p:sp>
          <p:nvSpPr>
            <p:cNvPr id="40" name="TextBox 68"/>
            <p:cNvSpPr txBox="1"/>
            <p:nvPr/>
          </p:nvSpPr>
          <p:spPr>
            <a:xfrm>
              <a:off x="735948" y="3361599"/>
              <a:ext cx="2654952" cy="987551"/>
            </a:xfrm>
            <a:prstGeom prst="homePlate">
              <a:avLst>
                <a:gd name="adj" fmla="val 2895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720000" tIns="108000" rIns="0" bIns="108000" rtlCol="0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Stay up-to-date with</a:t>
              </a:r>
              <a:b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key digital disruption developments 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Decode competitors’</a:t>
              </a:r>
              <a:b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strategies </a:t>
              </a: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306831" y="3351374"/>
              <a:ext cx="1008000" cy="1008000"/>
            </a:xfrm>
            <a:custGeom>
              <a:avLst/>
              <a:gdLst>
                <a:gd name="T0" fmla="*/ 1592 w 1594"/>
                <a:gd name="T1" fmla="*/ 836 h 1592"/>
                <a:gd name="T2" fmla="*/ 1578 w 1594"/>
                <a:gd name="T3" fmla="*/ 956 h 1592"/>
                <a:gd name="T4" fmla="*/ 1546 w 1594"/>
                <a:gd name="T5" fmla="*/ 1070 h 1592"/>
                <a:gd name="T6" fmla="*/ 1498 w 1594"/>
                <a:gd name="T7" fmla="*/ 1176 h 1592"/>
                <a:gd name="T8" fmla="*/ 1436 w 1594"/>
                <a:gd name="T9" fmla="*/ 1272 h 1592"/>
                <a:gd name="T10" fmla="*/ 1360 w 1594"/>
                <a:gd name="T11" fmla="*/ 1358 h 1592"/>
                <a:gd name="T12" fmla="*/ 1274 w 1594"/>
                <a:gd name="T13" fmla="*/ 1434 h 1592"/>
                <a:gd name="T14" fmla="*/ 1176 w 1594"/>
                <a:gd name="T15" fmla="*/ 1496 h 1592"/>
                <a:gd name="T16" fmla="*/ 1072 w 1594"/>
                <a:gd name="T17" fmla="*/ 1544 h 1592"/>
                <a:gd name="T18" fmla="*/ 958 w 1594"/>
                <a:gd name="T19" fmla="*/ 1576 h 1592"/>
                <a:gd name="T20" fmla="*/ 838 w 1594"/>
                <a:gd name="T21" fmla="*/ 1592 h 1592"/>
                <a:gd name="T22" fmla="*/ 756 w 1594"/>
                <a:gd name="T23" fmla="*/ 1592 h 1592"/>
                <a:gd name="T24" fmla="*/ 636 w 1594"/>
                <a:gd name="T25" fmla="*/ 1576 h 1592"/>
                <a:gd name="T26" fmla="*/ 524 w 1594"/>
                <a:gd name="T27" fmla="*/ 1544 h 1592"/>
                <a:gd name="T28" fmla="*/ 418 w 1594"/>
                <a:gd name="T29" fmla="*/ 1496 h 1592"/>
                <a:gd name="T30" fmla="*/ 320 w 1594"/>
                <a:gd name="T31" fmla="*/ 1434 h 1592"/>
                <a:gd name="T32" fmla="*/ 234 w 1594"/>
                <a:gd name="T33" fmla="*/ 1358 h 1592"/>
                <a:gd name="T34" fmla="*/ 160 w 1594"/>
                <a:gd name="T35" fmla="*/ 1272 h 1592"/>
                <a:gd name="T36" fmla="*/ 96 w 1594"/>
                <a:gd name="T37" fmla="*/ 1176 h 1592"/>
                <a:gd name="T38" fmla="*/ 50 w 1594"/>
                <a:gd name="T39" fmla="*/ 1070 h 1592"/>
                <a:gd name="T40" fmla="*/ 16 w 1594"/>
                <a:gd name="T41" fmla="*/ 956 h 1592"/>
                <a:gd name="T42" fmla="*/ 2 w 1594"/>
                <a:gd name="T43" fmla="*/ 836 h 1592"/>
                <a:gd name="T44" fmla="*/ 2 w 1594"/>
                <a:gd name="T45" fmla="*/ 754 h 1592"/>
                <a:gd name="T46" fmla="*/ 16 w 1594"/>
                <a:gd name="T47" fmla="*/ 636 h 1592"/>
                <a:gd name="T48" fmla="*/ 50 w 1594"/>
                <a:gd name="T49" fmla="*/ 522 h 1592"/>
                <a:gd name="T50" fmla="*/ 96 w 1594"/>
                <a:gd name="T51" fmla="*/ 416 h 1592"/>
                <a:gd name="T52" fmla="*/ 160 w 1594"/>
                <a:gd name="T53" fmla="*/ 320 h 1592"/>
                <a:gd name="T54" fmla="*/ 234 w 1594"/>
                <a:gd name="T55" fmla="*/ 232 h 1592"/>
                <a:gd name="T56" fmla="*/ 320 w 1594"/>
                <a:gd name="T57" fmla="*/ 158 h 1592"/>
                <a:gd name="T58" fmla="*/ 418 w 1594"/>
                <a:gd name="T59" fmla="*/ 96 h 1592"/>
                <a:gd name="T60" fmla="*/ 524 w 1594"/>
                <a:gd name="T61" fmla="*/ 48 h 1592"/>
                <a:gd name="T62" fmla="*/ 636 w 1594"/>
                <a:gd name="T63" fmla="*/ 16 h 1592"/>
                <a:gd name="T64" fmla="*/ 756 w 1594"/>
                <a:gd name="T65" fmla="*/ 0 h 1592"/>
                <a:gd name="T66" fmla="*/ 838 w 1594"/>
                <a:gd name="T67" fmla="*/ 0 h 1592"/>
                <a:gd name="T68" fmla="*/ 958 w 1594"/>
                <a:gd name="T69" fmla="*/ 16 h 1592"/>
                <a:gd name="T70" fmla="*/ 1072 w 1594"/>
                <a:gd name="T71" fmla="*/ 48 h 1592"/>
                <a:gd name="T72" fmla="*/ 1176 w 1594"/>
                <a:gd name="T73" fmla="*/ 96 h 1592"/>
                <a:gd name="T74" fmla="*/ 1274 w 1594"/>
                <a:gd name="T75" fmla="*/ 158 h 1592"/>
                <a:gd name="T76" fmla="*/ 1360 w 1594"/>
                <a:gd name="T77" fmla="*/ 232 h 1592"/>
                <a:gd name="T78" fmla="*/ 1436 w 1594"/>
                <a:gd name="T79" fmla="*/ 320 h 1592"/>
                <a:gd name="T80" fmla="*/ 1498 w 1594"/>
                <a:gd name="T81" fmla="*/ 416 h 1592"/>
                <a:gd name="T82" fmla="*/ 1546 w 1594"/>
                <a:gd name="T83" fmla="*/ 522 h 1592"/>
                <a:gd name="T84" fmla="*/ 1578 w 1594"/>
                <a:gd name="T85" fmla="*/ 636 h 1592"/>
                <a:gd name="T86" fmla="*/ 1592 w 1594"/>
                <a:gd name="T87" fmla="*/ 754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94" h="1592">
                  <a:moveTo>
                    <a:pt x="1594" y="796"/>
                  </a:moveTo>
                  <a:lnTo>
                    <a:pt x="1594" y="796"/>
                  </a:lnTo>
                  <a:lnTo>
                    <a:pt x="1592" y="836"/>
                  </a:lnTo>
                  <a:lnTo>
                    <a:pt x="1590" y="878"/>
                  </a:lnTo>
                  <a:lnTo>
                    <a:pt x="1584" y="916"/>
                  </a:lnTo>
                  <a:lnTo>
                    <a:pt x="1578" y="956"/>
                  </a:lnTo>
                  <a:lnTo>
                    <a:pt x="1568" y="994"/>
                  </a:lnTo>
                  <a:lnTo>
                    <a:pt x="1558" y="1032"/>
                  </a:lnTo>
                  <a:lnTo>
                    <a:pt x="1546" y="1070"/>
                  </a:lnTo>
                  <a:lnTo>
                    <a:pt x="1532" y="1106"/>
                  </a:lnTo>
                  <a:lnTo>
                    <a:pt x="1516" y="1142"/>
                  </a:lnTo>
                  <a:lnTo>
                    <a:pt x="1498" y="1176"/>
                  </a:lnTo>
                  <a:lnTo>
                    <a:pt x="1478" y="1208"/>
                  </a:lnTo>
                  <a:lnTo>
                    <a:pt x="1458" y="1242"/>
                  </a:lnTo>
                  <a:lnTo>
                    <a:pt x="1436" y="1272"/>
                  </a:lnTo>
                  <a:lnTo>
                    <a:pt x="1412" y="1302"/>
                  </a:lnTo>
                  <a:lnTo>
                    <a:pt x="1386" y="1332"/>
                  </a:lnTo>
                  <a:lnTo>
                    <a:pt x="1360" y="1358"/>
                  </a:lnTo>
                  <a:lnTo>
                    <a:pt x="1332" y="1386"/>
                  </a:lnTo>
                  <a:lnTo>
                    <a:pt x="1304" y="1410"/>
                  </a:lnTo>
                  <a:lnTo>
                    <a:pt x="1274" y="1434"/>
                  </a:lnTo>
                  <a:lnTo>
                    <a:pt x="1242" y="1456"/>
                  </a:lnTo>
                  <a:lnTo>
                    <a:pt x="1210" y="1476"/>
                  </a:lnTo>
                  <a:lnTo>
                    <a:pt x="1176" y="1496"/>
                  </a:lnTo>
                  <a:lnTo>
                    <a:pt x="1142" y="1514"/>
                  </a:lnTo>
                  <a:lnTo>
                    <a:pt x="1108" y="1530"/>
                  </a:lnTo>
                  <a:lnTo>
                    <a:pt x="1072" y="1544"/>
                  </a:lnTo>
                  <a:lnTo>
                    <a:pt x="1034" y="1556"/>
                  </a:lnTo>
                  <a:lnTo>
                    <a:pt x="996" y="1568"/>
                  </a:lnTo>
                  <a:lnTo>
                    <a:pt x="958" y="1576"/>
                  </a:lnTo>
                  <a:lnTo>
                    <a:pt x="918" y="1584"/>
                  </a:lnTo>
                  <a:lnTo>
                    <a:pt x="878" y="1588"/>
                  </a:lnTo>
                  <a:lnTo>
                    <a:pt x="838" y="1592"/>
                  </a:lnTo>
                  <a:lnTo>
                    <a:pt x="798" y="1592"/>
                  </a:lnTo>
                  <a:lnTo>
                    <a:pt x="798" y="1592"/>
                  </a:lnTo>
                  <a:lnTo>
                    <a:pt x="756" y="1592"/>
                  </a:lnTo>
                  <a:lnTo>
                    <a:pt x="716" y="1588"/>
                  </a:lnTo>
                  <a:lnTo>
                    <a:pt x="676" y="1584"/>
                  </a:lnTo>
                  <a:lnTo>
                    <a:pt x="636" y="1576"/>
                  </a:lnTo>
                  <a:lnTo>
                    <a:pt x="598" y="1568"/>
                  </a:lnTo>
                  <a:lnTo>
                    <a:pt x="560" y="1556"/>
                  </a:lnTo>
                  <a:lnTo>
                    <a:pt x="524" y="1544"/>
                  </a:lnTo>
                  <a:lnTo>
                    <a:pt x="488" y="1530"/>
                  </a:lnTo>
                  <a:lnTo>
                    <a:pt x="452" y="1514"/>
                  </a:lnTo>
                  <a:lnTo>
                    <a:pt x="418" y="1496"/>
                  </a:lnTo>
                  <a:lnTo>
                    <a:pt x="384" y="1476"/>
                  </a:lnTo>
                  <a:lnTo>
                    <a:pt x="352" y="1456"/>
                  </a:lnTo>
                  <a:lnTo>
                    <a:pt x="320" y="1434"/>
                  </a:lnTo>
                  <a:lnTo>
                    <a:pt x="290" y="1410"/>
                  </a:lnTo>
                  <a:lnTo>
                    <a:pt x="262" y="1386"/>
                  </a:lnTo>
                  <a:lnTo>
                    <a:pt x="234" y="1358"/>
                  </a:lnTo>
                  <a:lnTo>
                    <a:pt x="208" y="1332"/>
                  </a:lnTo>
                  <a:lnTo>
                    <a:pt x="182" y="1302"/>
                  </a:lnTo>
                  <a:lnTo>
                    <a:pt x="160" y="1272"/>
                  </a:lnTo>
                  <a:lnTo>
                    <a:pt x="136" y="1242"/>
                  </a:lnTo>
                  <a:lnTo>
                    <a:pt x="116" y="1208"/>
                  </a:lnTo>
                  <a:lnTo>
                    <a:pt x="96" y="1176"/>
                  </a:lnTo>
                  <a:lnTo>
                    <a:pt x="80" y="1142"/>
                  </a:lnTo>
                  <a:lnTo>
                    <a:pt x="64" y="1106"/>
                  </a:lnTo>
                  <a:lnTo>
                    <a:pt x="50" y="1070"/>
                  </a:lnTo>
                  <a:lnTo>
                    <a:pt x="36" y="1032"/>
                  </a:lnTo>
                  <a:lnTo>
                    <a:pt x="26" y="994"/>
                  </a:lnTo>
                  <a:lnTo>
                    <a:pt x="16" y="956"/>
                  </a:lnTo>
                  <a:lnTo>
                    <a:pt x="10" y="916"/>
                  </a:lnTo>
                  <a:lnTo>
                    <a:pt x="4" y="878"/>
                  </a:lnTo>
                  <a:lnTo>
                    <a:pt x="2" y="836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2" y="754"/>
                  </a:lnTo>
                  <a:lnTo>
                    <a:pt x="4" y="714"/>
                  </a:lnTo>
                  <a:lnTo>
                    <a:pt x="10" y="674"/>
                  </a:lnTo>
                  <a:lnTo>
                    <a:pt x="16" y="636"/>
                  </a:lnTo>
                  <a:lnTo>
                    <a:pt x="26" y="596"/>
                  </a:lnTo>
                  <a:lnTo>
                    <a:pt x="36" y="558"/>
                  </a:lnTo>
                  <a:lnTo>
                    <a:pt x="50" y="522"/>
                  </a:lnTo>
                  <a:lnTo>
                    <a:pt x="64" y="486"/>
                  </a:lnTo>
                  <a:lnTo>
                    <a:pt x="80" y="450"/>
                  </a:lnTo>
                  <a:lnTo>
                    <a:pt x="96" y="416"/>
                  </a:lnTo>
                  <a:lnTo>
                    <a:pt x="116" y="382"/>
                  </a:lnTo>
                  <a:lnTo>
                    <a:pt x="136" y="350"/>
                  </a:lnTo>
                  <a:lnTo>
                    <a:pt x="160" y="320"/>
                  </a:lnTo>
                  <a:lnTo>
                    <a:pt x="182" y="290"/>
                  </a:lnTo>
                  <a:lnTo>
                    <a:pt x="208" y="260"/>
                  </a:lnTo>
                  <a:lnTo>
                    <a:pt x="234" y="232"/>
                  </a:lnTo>
                  <a:lnTo>
                    <a:pt x="262" y="206"/>
                  </a:lnTo>
                  <a:lnTo>
                    <a:pt x="290" y="182"/>
                  </a:lnTo>
                  <a:lnTo>
                    <a:pt x="320" y="158"/>
                  </a:lnTo>
                  <a:lnTo>
                    <a:pt x="352" y="136"/>
                  </a:lnTo>
                  <a:lnTo>
                    <a:pt x="384" y="114"/>
                  </a:lnTo>
                  <a:lnTo>
                    <a:pt x="418" y="96"/>
                  </a:lnTo>
                  <a:lnTo>
                    <a:pt x="452" y="78"/>
                  </a:lnTo>
                  <a:lnTo>
                    <a:pt x="488" y="62"/>
                  </a:lnTo>
                  <a:lnTo>
                    <a:pt x="524" y="48"/>
                  </a:lnTo>
                  <a:lnTo>
                    <a:pt x="560" y="34"/>
                  </a:lnTo>
                  <a:lnTo>
                    <a:pt x="598" y="24"/>
                  </a:lnTo>
                  <a:lnTo>
                    <a:pt x="636" y="16"/>
                  </a:lnTo>
                  <a:lnTo>
                    <a:pt x="676" y="8"/>
                  </a:lnTo>
                  <a:lnTo>
                    <a:pt x="716" y="4"/>
                  </a:lnTo>
                  <a:lnTo>
                    <a:pt x="756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838" y="0"/>
                  </a:lnTo>
                  <a:lnTo>
                    <a:pt x="878" y="4"/>
                  </a:lnTo>
                  <a:lnTo>
                    <a:pt x="918" y="8"/>
                  </a:lnTo>
                  <a:lnTo>
                    <a:pt x="958" y="16"/>
                  </a:lnTo>
                  <a:lnTo>
                    <a:pt x="996" y="24"/>
                  </a:lnTo>
                  <a:lnTo>
                    <a:pt x="1034" y="34"/>
                  </a:lnTo>
                  <a:lnTo>
                    <a:pt x="1072" y="48"/>
                  </a:lnTo>
                  <a:lnTo>
                    <a:pt x="1108" y="62"/>
                  </a:lnTo>
                  <a:lnTo>
                    <a:pt x="1142" y="78"/>
                  </a:lnTo>
                  <a:lnTo>
                    <a:pt x="1176" y="96"/>
                  </a:lnTo>
                  <a:lnTo>
                    <a:pt x="1210" y="114"/>
                  </a:lnTo>
                  <a:lnTo>
                    <a:pt x="1242" y="136"/>
                  </a:lnTo>
                  <a:lnTo>
                    <a:pt x="1274" y="158"/>
                  </a:lnTo>
                  <a:lnTo>
                    <a:pt x="1304" y="182"/>
                  </a:lnTo>
                  <a:lnTo>
                    <a:pt x="1332" y="206"/>
                  </a:lnTo>
                  <a:lnTo>
                    <a:pt x="1360" y="232"/>
                  </a:lnTo>
                  <a:lnTo>
                    <a:pt x="1386" y="260"/>
                  </a:lnTo>
                  <a:lnTo>
                    <a:pt x="1412" y="290"/>
                  </a:lnTo>
                  <a:lnTo>
                    <a:pt x="1436" y="320"/>
                  </a:lnTo>
                  <a:lnTo>
                    <a:pt x="1458" y="350"/>
                  </a:lnTo>
                  <a:lnTo>
                    <a:pt x="1478" y="382"/>
                  </a:lnTo>
                  <a:lnTo>
                    <a:pt x="1498" y="416"/>
                  </a:lnTo>
                  <a:lnTo>
                    <a:pt x="1516" y="450"/>
                  </a:lnTo>
                  <a:lnTo>
                    <a:pt x="1532" y="486"/>
                  </a:lnTo>
                  <a:lnTo>
                    <a:pt x="1546" y="522"/>
                  </a:lnTo>
                  <a:lnTo>
                    <a:pt x="1558" y="558"/>
                  </a:lnTo>
                  <a:lnTo>
                    <a:pt x="1568" y="596"/>
                  </a:lnTo>
                  <a:lnTo>
                    <a:pt x="1578" y="636"/>
                  </a:lnTo>
                  <a:lnTo>
                    <a:pt x="1584" y="674"/>
                  </a:lnTo>
                  <a:lnTo>
                    <a:pt x="1590" y="714"/>
                  </a:lnTo>
                  <a:lnTo>
                    <a:pt x="1592" y="754"/>
                  </a:lnTo>
                  <a:lnTo>
                    <a:pt x="1594" y="796"/>
                  </a:lnTo>
                  <a:lnTo>
                    <a:pt x="1594" y="796"/>
                  </a:lnTo>
                  <a:close/>
                </a:path>
              </a:pathLst>
            </a:custGeom>
            <a:ln w="38100">
              <a:solidFill>
                <a:schemeClr val="accent5"/>
              </a:solidFill>
            </a:ln>
            <a:effectLst>
              <a:innerShdw blurRad="114300">
                <a:srgbClr val="003628"/>
              </a:inn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dirty="0" smtClean="0">
                  <a:solidFill>
                    <a:srgbClr val="00DEA5">
                      <a:lumMod val="50000"/>
                    </a:srgbClr>
                  </a:solidFill>
                  <a:latin typeface="Calibri" panose="020F0502020204030204" pitchFamily="34" charset="0"/>
                </a:rPr>
                <a:t>Monitor competitor strategies</a:t>
              </a:r>
              <a:endParaRPr lang="en-US" sz="1200" dirty="0">
                <a:solidFill>
                  <a:srgbClr val="00DEA5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TextBox 84"/>
            <p:cNvSpPr txBox="1"/>
            <p:nvPr/>
          </p:nvSpPr>
          <p:spPr>
            <a:xfrm>
              <a:off x="3446153" y="3424487"/>
              <a:ext cx="1133673" cy="86177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Company Landscape</a:t>
              </a: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Competitor Ecosystem Reports </a:t>
              </a: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News </a:t>
              </a: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43" name="Chevron 91"/>
            <p:cNvSpPr/>
            <p:nvPr/>
          </p:nvSpPr>
          <p:spPr>
            <a:xfrm>
              <a:off x="3097824" y="3471745"/>
              <a:ext cx="228835" cy="767258"/>
            </a:xfrm>
            <a:prstGeom prst="chevron">
              <a:avLst>
                <a:gd name="adj" fmla="val 100000"/>
              </a:avLst>
            </a:pr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12156" y="4653248"/>
            <a:ext cx="4272995" cy="1008000"/>
            <a:chOff x="306831" y="2053634"/>
            <a:chExt cx="4272995" cy="1008000"/>
          </a:xfrm>
        </p:grpSpPr>
        <p:sp>
          <p:nvSpPr>
            <p:cNvPr id="67" name="TextBox 68"/>
            <p:cNvSpPr txBox="1"/>
            <p:nvPr/>
          </p:nvSpPr>
          <p:spPr>
            <a:xfrm>
              <a:off x="735948" y="2064434"/>
              <a:ext cx="2654952" cy="986400"/>
            </a:xfrm>
            <a:prstGeom prst="homePlate">
              <a:avLst>
                <a:gd name="adj" fmla="val 28958"/>
              </a:avLst>
            </a:prstGeom>
            <a:solidFill>
              <a:schemeClr val="accent2">
                <a:lumMod val="10000"/>
                <a:lumOff val="90000"/>
              </a:schemeClr>
            </a:solidFill>
          </p:spPr>
          <p:txBody>
            <a:bodyPr wrap="square" lIns="720000" tIns="108000" rIns="0" bIns="108000" rtlCol="0" anchor="ctr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Identify the consumer</a:t>
              </a:r>
              <a:b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of the future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Anticipate customer needed 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Deliver next generation customer experience</a:t>
              </a:r>
            </a:p>
          </p:txBody>
        </p:sp>
        <p:sp>
          <p:nvSpPr>
            <p:cNvPr id="68" name="Freeform 11"/>
            <p:cNvSpPr>
              <a:spLocks/>
            </p:cNvSpPr>
            <p:nvPr/>
          </p:nvSpPr>
          <p:spPr bwMode="auto">
            <a:xfrm>
              <a:off x="306831" y="2053634"/>
              <a:ext cx="1008000" cy="1008000"/>
            </a:xfrm>
            <a:custGeom>
              <a:avLst/>
              <a:gdLst>
                <a:gd name="T0" fmla="*/ 1592 w 1594"/>
                <a:gd name="T1" fmla="*/ 836 h 1592"/>
                <a:gd name="T2" fmla="*/ 1578 w 1594"/>
                <a:gd name="T3" fmla="*/ 956 h 1592"/>
                <a:gd name="T4" fmla="*/ 1546 w 1594"/>
                <a:gd name="T5" fmla="*/ 1070 h 1592"/>
                <a:gd name="T6" fmla="*/ 1498 w 1594"/>
                <a:gd name="T7" fmla="*/ 1176 h 1592"/>
                <a:gd name="T8" fmla="*/ 1436 w 1594"/>
                <a:gd name="T9" fmla="*/ 1272 h 1592"/>
                <a:gd name="T10" fmla="*/ 1360 w 1594"/>
                <a:gd name="T11" fmla="*/ 1358 h 1592"/>
                <a:gd name="T12" fmla="*/ 1274 w 1594"/>
                <a:gd name="T13" fmla="*/ 1434 h 1592"/>
                <a:gd name="T14" fmla="*/ 1176 w 1594"/>
                <a:gd name="T15" fmla="*/ 1496 h 1592"/>
                <a:gd name="T16" fmla="*/ 1072 w 1594"/>
                <a:gd name="T17" fmla="*/ 1544 h 1592"/>
                <a:gd name="T18" fmla="*/ 958 w 1594"/>
                <a:gd name="T19" fmla="*/ 1576 h 1592"/>
                <a:gd name="T20" fmla="*/ 838 w 1594"/>
                <a:gd name="T21" fmla="*/ 1592 h 1592"/>
                <a:gd name="T22" fmla="*/ 756 w 1594"/>
                <a:gd name="T23" fmla="*/ 1592 h 1592"/>
                <a:gd name="T24" fmla="*/ 636 w 1594"/>
                <a:gd name="T25" fmla="*/ 1576 h 1592"/>
                <a:gd name="T26" fmla="*/ 524 w 1594"/>
                <a:gd name="T27" fmla="*/ 1544 h 1592"/>
                <a:gd name="T28" fmla="*/ 418 w 1594"/>
                <a:gd name="T29" fmla="*/ 1496 h 1592"/>
                <a:gd name="T30" fmla="*/ 320 w 1594"/>
                <a:gd name="T31" fmla="*/ 1434 h 1592"/>
                <a:gd name="T32" fmla="*/ 234 w 1594"/>
                <a:gd name="T33" fmla="*/ 1358 h 1592"/>
                <a:gd name="T34" fmla="*/ 160 w 1594"/>
                <a:gd name="T35" fmla="*/ 1272 h 1592"/>
                <a:gd name="T36" fmla="*/ 96 w 1594"/>
                <a:gd name="T37" fmla="*/ 1176 h 1592"/>
                <a:gd name="T38" fmla="*/ 50 w 1594"/>
                <a:gd name="T39" fmla="*/ 1070 h 1592"/>
                <a:gd name="T40" fmla="*/ 16 w 1594"/>
                <a:gd name="T41" fmla="*/ 956 h 1592"/>
                <a:gd name="T42" fmla="*/ 2 w 1594"/>
                <a:gd name="T43" fmla="*/ 836 h 1592"/>
                <a:gd name="T44" fmla="*/ 2 w 1594"/>
                <a:gd name="T45" fmla="*/ 754 h 1592"/>
                <a:gd name="T46" fmla="*/ 16 w 1594"/>
                <a:gd name="T47" fmla="*/ 636 h 1592"/>
                <a:gd name="T48" fmla="*/ 50 w 1594"/>
                <a:gd name="T49" fmla="*/ 522 h 1592"/>
                <a:gd name="T50" fmla="*/ 96 w 1594"/>
                <a:gd name="T51" fmla="*/ 416 h 1592"/>
                <a:gd name="T52" fmla="*/ 160 w 1594"/>
                <a:gd name="T53" fmla="*/ 320 h 1592"/>
                <a:gd name="T54" fmla="*/ 234 w 1594"/>
                <a:gd name="T55" fmla="*/ 232 h 1592"/>
                <a:gd name="T56" fmla="*/ 320 w 1594"/>
                <a:gd name="T57" fmla="*/ 158 h 1592"/>
                <a:gd name="T58" fmla="*/ 418 w 1594"/>
                <a:gd name="T59" fmla="*/ 96 h 1592"/>
                <a:gd name="T60" fmla="*/ 524 w 1594"/>
                <a:gd name="T61" fmla="*/ 48 h 1592"/>
                <a:gd name="T62" fmla="*/ 636 w 1594"/>
                <a:gd name="T63" fmla="*/ 16 h 1592"/>
                <a:gd name="T64" fmla="*/ 756 w 1594"/>
                <a:gd name="T65" fmla="*/ 0 h 1592"/>
                <a:gd name="T66" fmla="*/ 838 w 1594"/>
                <a:gd name="T67" fmla="*/ 0 h 1592"/>
                <a:gd name="T68" fmla="*/ 958 w 1594"/>
                <a:gd name="T69" fmla="*/ 16 h 1592"/>
                <a:gd name="T70" fmla="*/ 1072 w 1594"/>
                <a:gd name="T71" fmla="*/ 48 h 1592"/>
                <a:gd name="T72" fmla="*/ 1176 w 1594"/>
                <a:gd name="T73" fmla="*/ 96 h 1592"/>
                <a:gd name="T74" fmla="*/ 1274 w 1594"/>
                <a:gd name="T75" fmla="*/ 158 h 1592"/>
                <a:gd name="T76" fmla="*/ 1360 w 1594"/>
                <a:gd name="T77" fmla="*/ 232 h 1592"/>
                <a:gd name="T78" fmla="*/ 1436 w 1594"/>
                <a:gd name="T79" fmla="*/ 320 h 1592"/>
                <a:gd name="T80" fmla="*/ 1498 w 1594"/>
                <a:gd name="T81" fmla="*/ 416 h 1592"/>
                <a:gd name="T82" fmla="*/ 1546 w 1594"/>
                <a:gd name="T83" fmla="*/ 522 h 1592"/>
                <a:gd name="T84" fmla="*/ 1578 w 1594"/>
                <a:gd name="T85" fmla="*/ 636 h 1592"/>
                <a:gd name="T86" fmla="*/ 1592 w 1594"/>
                <a:gd name="T87" fmla="*/ 754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94" h="1592">
                  <a:moveTo>
                    <a:pt x="1594" y="796"/>
                  </a:moveTo>
                  <a:lnTo>
                    <a:pt x="1594" y="796"/>
                  </a:lnTo>
                  <a:lnTo>
                    <a:pt x="1592" y="836"/>
                  </a:lnTo>
                  <a:lnTo>
                    <a:pt x="1590" y="878"/>
                  </a:lnTo>
                  <a:lnTo>
                    <a:pt x="1584" y="916"/>
                  </a:lnTo>
                  <a:lnTo>
                    <a:pt x="1578" y="956"/>
                  </a:lnTo>
                  <a:lnTo>
                    <a:pt x="1568" y="994"/>
                  </a:lnTo>
                  <a:lnTo>
                    <a:pt x="1558" y="1032"/>
                  </a:lnTo>
                  <a:lnTo>
                    <a:pt x="1546" y="1070"/>
                  </a:lnTo>
                  <a:lnTo>
                    <a:pt x="1532" y="1106"/>
                  </a:lnTo>
                  <a:lnTo>
                    <a:pt x="1516" y="1142"/>
                  </a:lnTo>
                  <a:lnTo>
                    <a:pt x="1498" y="1176"/>
                  </a:lnTo>
                  <a:lnTo>
                    <a:pt x="1478" y="1208"/>
                  </a:lnTo>
                  <a:lnTo>
                    <a:pt x="1458" y="1242"/>
                  </a:lnTo>
                  <a:lnTo>
                    <a:pt x="1436" y="1272"/>
                  </a:lnTo>
                  <a:lnTo>
                    <a:pt x="1412" y="1302"/>
                  </a:lnTo>
                  <a:lnTo>
                    <a:pt x="1386" y="1332"/>
                  </a:lnTo>
                  <a:lnTo>
                    <a:pt x="1360" y="1358"/>
                  </a:lnTo>
                  <a:lnTo>
                    <a:pt x="1332" y="1386"/>
                  </a:lnTo>
                  <a:lnTo>
                    <a:pt x="1304" y="1410"/>
                  </a:lnTo>
                  <a:lnTo>
                    <a:pt x="1274" y="1434"/>
                  </a:lnTo>
                  <a:lnTo>
                    <a:pt x="1242" y="1456"/>
                  </a:lnTo>
                  <a:lnTo>
                    <a:pt x="1210" y="1476"/>
                  </a:lnTo>
                  <a:lnTo>
                    <a:pt x="1176" y="1496"/>
                  </a:lnTo>
                  <a:lnTo>
                    <a:pt x="1142" y="1514"/>
                  </a:lnTo>
                  <a:lnTo>
                    <a:pt x="1108" y="1530"/>
                  </a:lnTo>
                  <a:lnTo>
                    <a:pt x="1072" y="1544"/>
                  </a:lnTo>
                  <a:lnTo>
                    <a:pt x="1034" y="1556"/>
                  </a:lnTo>
                  <a:lnTo>
                    <a:pt x="996" y="1568"/>
                  </a:lnTo>
                  <a:lnTo>
                    <a:pt x="958" y="1576"/>
                  </a:lnTo>
                  <a:lnTo>
                    <a:pt x="918" y="1584"/>
                  </a:lnTo>
                  <a:lnTo>
                    <a:pt x="878" y="1588"/>
                  </a:lnTo>
                  <a:lnTo>
                    <a:pt x="838" y="1592"/>
                  </a:lnTo>
                  <a:lnTo>
                    <a:pt x="798" y="1592"/>
                  </a:lnTo>
                  <a:lnTo>
                    <a:pt x="798" y="1592"/>
                  </a:lnTo>
                  <a:lnTo>
                    <a:pt x="756" y="1592"/>
                  </a:lnTo>
                  <a:lnTo>
                    <a:pt x="716" y="1588"/>
                  </a:lnTo>
                  <a:lnTo>
                    <a:pt x="676" y="1584"/>
                  </a:lnTo>
                  <a:lnTo>
                    <a:pt x="636" y="1576"/>
                  </a:lnTo>
                  <a:lnTo>
                    <a:pt x="598" y="1568"/>
                  </a:lnTo>
                  <a:lnTo>
                    <a:pt x="560" y="1556"/>
                  </a:lnTo>
                  <a:lnTo>
                    <a:pt x="524" y="1544"/>
                  </a:lnTo>
                  <a:lnTo>
                    <a:pt x="488" y="1530"/>
                  </a:lnTo>
                  <a:lnTo>
                    <a:pt x="452" y="1514"/>
                  </a:lnTo>
                  <a:lnTo>
                    <a:pt x="418" y="1496"/>
                  </a:lnTo>
                  <a:lnTo>
                    <a:pt x="384" y="1476"/>
                  </a:lnTo>
                  <a:lnTo>
                    <a:pt x="352" y="1456"/>
                  </a:lnTo>
                  <a:lnTo>
                    <a:pt x="320" y="1434"/>
                  </a:lnTo>
                  <a:lnTo>
                    <a:pt x="290" y="1410"/>
                  </a:lnTo>
                  <a:lnTo>
                    <a:pt x="262" y="1386"/>
                  </a:lnTo>
                  <a:lnTo>
                    <a:pt x="234" y="1358"/>
                  </a:lnTo>
                  <a:lnTo>
                    <a:pt x="208" y="1332"/>
                  </a:lnTo>
                  <a:lnTo>
                    <a:pt x="182" y="1302"/>
                  </a:lnTo>
                  <a:lnTo>
                    <a:pt x="160" y="1272"/>
                  </a:lnTo>
                  <a:lnTo>
                    <a:pt x="136" y="1242"/>
                  </a:lnTo>
                  <a:lnTo>
                    <a:pt x="116" y="1208"/>
                  </a:lnTo>
                  <a:lnTo>
                    <a:pt x="96" y="1176"/>
                  </a:lnTo>
                  <a:lnTo>
                    <a:pt x="80" y="1142"/>
                  </a:lnTo>
                  <a:lnTo>
                    <a:pt x="64" y="1106"/>
                  </a:lnTo>
                  <a:lnTo>
                    <a:pt x="50" y="1070"/>
                  </a:lnTo>
                  <a:lnTo>
                    <a:pt x="36" y="1032"/>
                  </a:lnTo>
                  <a:lnTo>
                    <a:pt x="26" y="994"/>
                  </a:lnTo>
                  <a:lnTo>
                    <a:pt x="16" y="956"/>
                  </a:lnTo>
                  <a:lnTo>
                    <a:pt x="10" y="916"/>
                  </a:lnTo>
                  <a:lnTo>
                    <a:pt x="4" y="878"/>
                  </a:lnTo>
                  <a:lnTo>
                    <a:pt x="2" y="836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2" y="754"/>
                  </a:lnTo>
                  <a:lnTo>
                    <a:pt x="4" y="714"/>
                  </a:lnTo>
                  <a:lnTo>
                    <a:pt x="10" y="674"/>
                  </a:lnTo>
                  <a:lnTo>
                    <a:pt x="16" y="636"/>
                  </a:lnTo>
                  <a:lnTo>
                    <a:pt x="26" y="596"/>
                  </a:lnTo>
                  <a:lnTo>
                    <a:pt x="36" y="558"/>
                  </a:lnTo>
                  <a:lnTo>
                    <a:pt x="50" y="522"/>
                  </a:lnTo>
                  <a:lnTo>
                    <a:pt x="64" y="486"/>
                  </a:lnTo>
                  <a:lnTo>
                    <a:pt x="80" y="450"/>
                  </a:lnTo>
                  <a:lnTo>
                    <a:pt x="96" y="416"/>
                  </a:lnTo>
                  <a:lnTo>
                    <a:pt x="116" y="382"/>
                  </a:lnTo>
                  <a:lnTo>
                    <a:pt x="136" y="350"/>
                  </a:lnTo>
                  <a:lnTo>
                    <a:pt x="160" y="320"/>
                  </a:lnTo>
                  <a:lnTo>
                    <a:pt x="182" y="290"/>
                  </a:lnTo>
                  <a:lnTo>
                    <a:pt x="208" y="260"/>
                  </a:lnTo>
                  <a:lnTo>
                    <a:pt x="234" y="232"/>
                  </a:lnTo>
                  <a:lnTo>
                    <a:pt x="262" y="206"/>
                  </a:lnTo>
                  <a:lnTo>
                    <a:pt x="290" y="182"/>
                  </a:lnTo>
                  <a:lnTo>
                    <a:pt x="320" y="158"/>
                  </a:lnTo>
                  <a:lnTo>
                    <a:pt x="352" y="136"/>
                  </a:lnTo>
                  <a:lnTo>
                    <a:pt x="384" y="114"/>
                  </a:lnTo>
                  <a:lnTo>
                    <a:pt x="418" y="96"/>
                  </a:lnTo>
                  <a:lnTo>
                    <a:pt x="452" y="78"/>
                  </a:lnTo>
                  <a:lnTo>
                    <a:pt x="488" y="62"/>
                  </a:lnTo>
                  <a:lnTo>
                    <a:pt x="524" y="48"/>
                  </a:lnTo>
                  <a:lnTo>
                    <a:pt x="560" y="34"/>
                  </a:lnTo>
                  <a:lnTo>
                    <a:pt x="598" y="24"/>
                  </a:lnTo>
                  <a:lnTo>
                    <a:pt x="636" y="16"/>
                  </a:lnTo>
                  <a:lnTo>
                    <a:pt x="676" y="8"/>
                  </a:lnTo>
                  <a:lnTo>
                    <a:pt x="716" y="4"/>
                  </a:lnTo>
                  <a:lnTo>
                    <a:pt x="756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838" y="0"/>
                  </a:lnTo>
                  <a:lnTo>
                    <a:pt x="878" y="4"/>
                  </a:lnTo>
                  <a:lnTo>
                    <a:pt x="918" y="8"/>
                  </a:lnTo>
                  <a:lnTo>
                    <a:pt x="958" y="16"/>
                  </a:lnTo>
                  <a:lnTo>
                    <a:pt x="996" y="24"/>
                  </a:lnTo>
                  <a:lnTo>
                    <a:pt x="1034" y="34"/>
                  </a:lnTo>
                  <a:lnTo>
                    <a:pt x="1072" y="48"/>
                  </a:lnTo>
                  <a:lnTo>
                    <a:pt x="1108" y="62"/>
                  </a:lnTo>
                  <a:lnTo>
                    <a:pt x="1142" y="78"/>
                  </a:lnTo>
                  <a:lnTo>
                    <a:pt x="1176" y="96"/>
                  </a:lnTo>
                  <a:lnTo>
                    <a:pt x="1210" y="114"/>
                  </a:lnTo>
                  <a:lnTo>
                    <a:pt x="1242" y="136"/>
                  </a:lnTo>
                  <a:lnTo>
                    <a:pt x="1274" y="158"/>
                  </a:lnTo>
                  <a:lnTo>
                    <a:pt x="1304" y="182"/>
                  </a:lnTo>
                  <a:lnTo>
                    <a:pt x="1332" y="206"/>
                  </a:lnTo>
                  <a:lnTo>
                    <a:pt x="1360" y="232"/>
                  </a:lnTo>
                  <a:lnTo>
                    <a:pt x="1386" y="260"/>
                  </a:lnTo>
                  <a:lnTo>
                    <a:pt x="1412" y="290"/>
                  </a:lnTo>
                  <a:lnTo>
                    <a:pt x="1436" y="320"/>
                  </a:lnTo>
                  <a:lnTo>
                    <a:pt x="1458" y="350"/>
                  </a:lnTo>
                  <a:lnTo>
                    <a:pt x="1478" y="382"/>
                  </a:lnTo>
                  <a:lnTo>
                    <a:pt x="1498" y="416"/>
                  </a:lnTo>
                  <a:lnTo>
                    <a:pt x="1516" y="450"/>
                  </a:lnTo>
                  <a:lnTo>
                    <a:pt x="1532" y="486"/>
                  </a:lnTo>
                  <a:lnTo>
                    <a:pt x="1546" y="522"/>
                  </a:lnTo>
                  <a:lnTo>
                    <a:pt x="1558" y="558"/>
                  </a:lnTo>
                  <a:lnTo>
                    <a:pt x="1568" y="596"/>
                  </a:lnTo>
                  <a:lnTo>
                    <a:pt x="1578" y="636"/>
                  </a:lnTo>
                  <a:lnTo>
                    <a:pt x="1584" y="674"/>
                  </a:lnTo>
                  <a:lnTo>
                    <a:pt x="1590" y="714"/>
                  </a:lnTo>
                  <a:lnTo>
                    <a:pt x="1592" y="754"/>
                  </a:lnTo>
                  <a:lnTo>
                    <a:pt x="1594" y="796"/>
                  </a:lnTo>
                  <a:lnTo>
                    <a:pt x="1594" y="796"/>
                  </a:lnTo>
                  <a:close/>
                </a:path>
              </a:pathLst>
            </a:custGeom>
            <a:ln w="38100">
              <a:solidFill>
                <a:schemeClr val="accent2"/>
              </a:solidFill>
            </a:ln>
            <a:effectLst>
              <a:innerShdw blurRad="114300">
                <a:schemeClr val="accent2"/>
              </a:inn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dirty="0" smtClean="0">
                  <a:solidFill>
                    <a:srgbClr val="2F283C"/>
                  </a:solidFill>
                  <a:latin typeface="Calibri" panose="020F0502020204030204" pitchFamily="34" charset="0"/>
                </a:rPr>
                <a:t>Capture digital consumers</a:t>
              </a:r>
              <a:endParaRPr lang="en-US" sz="1200" dirty="0">
                <a:solidFill>
                  <a:srgbClr val="2F283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Box 84"/>
            <p:cNvSpPr txBox="1"/>
            <p:nvPr/>
          </p:nvSpPr>
          <p:spPr>
            <a:xfrm>
              <a:off x="3446153" y="2280635"/>
              <a:ext cx="1133673" cy="55399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B2B &amp; B2C Surveys 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Techno-economic Data </a:t>
              </a: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77" name="Chevron 91"/>
            <p:cNvSpPr/>
            <p:nvPr/>
          </p:nvSpPr>
          <p:spPr>
            <a:xfrm>
              <a:off x="3097824" y="2174005"/>
              <a:ext cx="228835" cy="767258"/>
            </a:xfrm>
            <a:prstGeom prst="chevron">
              <a:avLst>
                <a:gd name="adj" fmla="val 100000"/>
              </a:avLst>
            </a:prstGeom>
            <a:solidFill>
              <a:schemeClr val="accent5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6831" y="3354183"/>
            <a:ext cx="4272995" cy="1008000"/>
            <a:chOff x="306831" y="4653248"/>
            <a:chExt cx="4272995" cy="1008000"/>
          </a:xfrm>
        </p:grpSpPr>
        <p:sp>
          <p:nvSpPr>
            <p:cNvPr id="82" name="TextBox 68"/>
            <p:cNvSpPr txBox="1"/>
            <p:nvPr/>
          </p:nvSpPr>
          <p:spPr>
            <a:xfrm>
              <a:off x="735948" y="4663473"/>
              <a:ext cx="2654952" cy="987551"/>
            </a:xfrm>
            <a:prstGeom prst="homePlate">
              <a:avLst>
                <a:gd name="adj" fmla="val 28958"/>
              </a:avLst>
            </a:prstGeom>
            <a:solidFill>
              <a:srgbClr val="F6F1F9"/>
            </a:solidFill>
          </p:spPr>
          <p:txBody>
            <a:bodyPr wrap="square" lIns="720000" tIns="108000" rIns="0" bIns="108000" rtlCol="0" anchor="ctr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00" dirty="0" smtClean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Launch </a:t>
              </a: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innovative </a:t>
              </a: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/>
              </a:r>
              <a:b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products to </a:t>
              </a: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stay ahead </a:t>
              </a: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/>
              </a:r>
              <a:b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of competitors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83" name="Freeform 11"/>
            <p:cNvSpPr>
              <a:spLocks/>
            </p:cNvSpPr>
            <p:nvPr/>
          </p:nvSpPr>
          <p:spPr bwMode="auto">
            <a:xfrm>
              <a:off x="306831" y="4653248"/>
              <a:ext cx="1008000" cy="1008000"/>
            </a:xfrm>
            <a:custGeom>
              <a:avLst/>
              <a:gdLst>
                <a:gd name="T0" fmla="*/ 1592 w 1594"/>
                <a:gd name="T1" fmla="*/ 836 h 1592"/>
                <a:gd name="T2" fmla="*/ 1578 w 1594"/>
                <a:gd name="T3" fmla="*/ 956 h 1592"/>
                <a:gd name="T4" fmla="*/ 1546 w 1594"/>
                <a:gd name="T5" fmla="*/ 1070 h 1592"/>
                <a:gd name="T6" fmla="*/ 1498 w 1594"/>
                <a:gd name="T7" fmla="*/ 1176 h 1592"/>
                <a:gd name="T8" fmla="*/ 1436 w 1594"/>
                <a:gd name="T9" fmla="*/ 1272 h 1592"/>
                <a:gd name="T10" fmla="*/ 1360 w 1594"/>
                <a:gd name="T11" fmla="*/ 1358 h 1592"/>
                <a:gd name="T12" fmla="*/ 1274 w 1594"/>
                <a:gd name="T13" fmla="*/ 1434 h 1592"/>
                <a:gd name="T14" fmla="*/ 1176 w 1594"/>
                <a:gd name="T15" fmla="*/ 1496 h 1592"/>
                <a:gd name="T16" fmla="*/ 1072 w 1594"/>
                <a:gd name="T17" fmla="*/ 1544 h 1592"/>
                <a:gd name="T18" fmla="*/ 958 w 1594"/>
                <a:gd name="T19" fmla="*/ 1576 h 1592"/>
                <a:gd name="T20" fmla="*/ 838 w 1594"/>
                <a:gd name="T21" fmla="*/ 1592 h 1592"/>
                <a:gd name="T22" fmla="*/ 756 w 1594"/>
                <a:gd name="T23" fmla="*/ 1592 h 1592"/>
                <a:gd name="T24" fmla="*/ 636 w 1594"/>
                <a:gd name="T25" fmla="*/ 1576 h 1592"/>
                <a:gd name="T26" fmla="*/ 524 w 1594"/>
                <a:gd name="T27" fmla="*/ 1544 h 1592"/>
                <a:gd name="T28" fmla="*/ 418 w 1594"/>
                <a:gd name="T29" fmla="*/ 1496 h 1592"/>
                <a:gd name="T30" fmla="*/ 320 w 1594"/>
                <a:gd name="T31" fmla="*/ 1434 h 1592"/>
                <a:gd name="T32" fmla="*/ 234 w 1594"/>
                <a:gd name="T33" fmla="*/ 1358 h 1592"/>
                <a:gd name="T34" fmla="*/ 160 w 1594"/>
                <a:gd name="T35" fmla="*/ 1272 h 1592"/>
                <a:gd name="T36" fmla="*/ 96 w 1594"/>
                <a:gd name="T37" fmla="*/ 1176 h 1592"/>
                <a:gd name="T38" fmla="*/ 50 w 1594"/>
                <a:gd name="T39" fmla="*/ 1070 h 1592"/>
                <a:gd name="T40" fmla="*/ 16 w 1594"/>
                <a:gd name="T41" fmla="*/ 956 h 1592"/>
                <a:gd name="T42" fmla="*/ 2 w 1594"/>
                <a:gd name="T43" fmla="*/ 836 h 1592"/>
                <a:gd name="T44" fmla="*/ 2 w 1594"/>
                <a:gd name="T45" fmla="*/ 754 h 1592"/>
                <a:gd name="T46" fmla="*/ 16 w 1594"/>
                <a:gd name="T47" fmla="*/ 636 h 1592"/>
                <a:gd name="T48" fmla="*/ 50 w 1594"/>
                <a:gd name="T49" fmla="*/ 522 h 1592"/>
                <a:gd name="T50" fmla="*/ 96 w 1594"/>
                <a:gd name="T51" fmla="*/ 416 h 1592"/>
                <a:gd name="T52" fmla="*/ 160 w 1594"/>
                <a:gd name="T53" fmla="*/ 320 h 1592"/>
                <a:gd name="T54" fmla="*/ 234 w 1594"/>
                <a:gd name="T55" fmla="*/ 232 h 1592"/>
                <a:gd name="T56" fmla="*/ 320 w 1594"/>
                <a:gd name="T57" fmla="*/ 158 h 1592"/>
                <a:gd name="T58" fmla="*/ 418 w 1594"/>
                <a:gd name="T59" fmla="*/ 96 h 1592"/>
                <a:gd name="T60" fmla="*/ 524 w 1594"/>
                <a:gd name="T61" fmla="*/ 48 h 1592"/>
                <a:gd name="T62" fmla="*/ 636 w 1594"/>
                <a:gd name="T63" fmla="*/ 16 h 1592"/>
                <a:gd name="T64" fmla="*/ 756 w 1594"/>
                <a:gd name="T65" fmla="*/ 0 h 1592"/>
                <a:gd name="T66" fmla="*/ 838 w 1594"/>
                <a:gd name="T67" fmla="*/ 0 h 1592"/>
                <a:gd name="T68" fmla="*/ 958 w 1594"/>
                <a:gd name="T69" fmla="*/ 16 h 1592"/>
                <a:gd name="T70" fmla="*/ 1072 w 1594"/>
                <a:gd name="T71" fmla="*/ 48 h 1592"/>
                <a:gd name="T72" fmla="*/ 1176 w 1594"/>
                <a:gd name="T73" fmla="*/ 96 h 1592"/>
                <a:gd name="T74" fmla="*/ 1274 w 1594"/>
                <a:gd name="T75" fmla="*/ 158 h 1592"/>
                <a:gd name="T76" fmla="*/ 1360 w 1594"/>
                <a:gd name="T77" fmla="*/ 232 h 1592"/>
                <a:gd name="T78" fmla="*/ 1436 w 1594"/>
                <a:gd name="T79" fmla="*/ 320 h 1592"/>
                <a:gd name="T80" fmla="*/ 1498 w 1594"/>
                <a:gd name="T81" fmla="*/ 416 h 1592"/>
                <a:gd name="T82" fmla="*/ 1546 w 1594"/>
                <a:gd name="T83" fmla="*/ 522 h 1592"/>
                <a:gd name="T84" fmla="*/ 1578 w 1594"/>
                <a:gd name="T85" fmla="*/ 636 h 1592"/>
                <a:gd name="T86" fmla="*/ 1592 w 1594"/>
                <a:gd name="T87" fmla="*/ 754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94" h="1592">
                  <a:moveTo>
                    <a:pt x="1594" y="796"/>
                  </a:moveTo>
                  <a:lnTo>
                    <a:pt x="1594" y="796"/>
                  </a:lnTo>
                  <a:lnTo>
                    <a:pt x="1592" y="836"/>
                  </a:lnTo>
                  <a:lnTo>
                    <a:pt x="1590" y="878"/>
                  </a:lnTo>
                  <a:lnTo>
                    <a:pt x="1584" y="916"/>
                  </a:lnTo>
                  <a:lnTo>
                    <a:pt x="1578" y="956"/>
                  </a:lnTo>
                  <a:lnTo>
                    <a:pt x="1568" y="994"/>
                  </a:lnTo>
                  <a:lnTo>
                    <a:pt x="1558" y="1032"/>
                  </a:lnTo>
                  <a:lnTo>
                    <a:pt x="1546" y="1070"/>
                  </a:lnTo>
                  <a:lnTo>
                    <a:pt x="1532" y="1106"/>
                  </a:lnTo>
                  <a:lnTo>
                    <a:pt x="1516" y="1142"/>
                  </a:lnTo>
                  <a:lnTo>
                    <a:pt x="1498" y="1176"/>
                  </a:lnTo>
                  <a:lnTo>
                    <a:pt x="1478" y="1208"/>
                  </a:lnTo>
                  <a:lnTo>
                    <a:pt x="1458" y="1242"/>
                  </a:lnTo>
                  <a:lnTo>
                    <a:pt x="1436" y="1272"/>
                  </a:lnTo>
                  <a:lnTo>
                    <a:pt x="1412" y="1302"/>
                  </a:lnTo>
                  <a:lnTo>
                    <a:pt x="1386" y="1332"/>
                  </a:lnTo>
                  <a:lnTo>
                    <a:pt x="1360" y="1358"/>
                  </a:lnTo>
                  <a:lnTo>
                    <a:pt x="1332" y="1386"/>
                  </a:lnTo>
                  <a:lnTo>
                    <a:pt x="1304" y="1410"/>
                  </a:lnTo>
                  <a:lnTo>
                    <a:pt x="1274" y="1434"/>
                  </a:lnTo>
                  <a:lnTo>
                    <a:pt x="1242" y="1456"/>
                  </a:lnTo>
                  <a:lnTo>
                    <a:pt x="1210" y="1476"/>
                  </a:lnTo>
                  <a:lnTo>
                    <a:pt x="1176" y="1496"/>
                  </a:lnTo>
                  <a:lnTo>
                    <a:pt x="1142" y="1514"/>
                  </a:lnTo>
                  <a:lnTo>
                    <a:pt x="1108" y="1530"/>
                  </a:lnTo>
                  <a:lnTo>
                    <a:pt x="1072" y="1544"/>
                  </a:lnTo>
                  <a:lnTo>
                    <a:pt x="1034" y="1556"/>
                  </a:lnTo>
                  <a:lnTo>
                    <a:pt x="996" y="1568"/>
                  </a:lnTo>
                  <a:lnTo>
                    <a:pt x="958" y="1576"/>
                  </a:lnTo>
                  <a:lnTo>
                    <a:pt x="918" y="1584"/>
                  </a:lnTo>
                  <a:lnTo>
                    <a:pt x="878" y="1588"/>
                  </a:lnTo>
                  <a:lnTo>
                    <a:pt x="838" y="1592"/>
                  </a:lnTo>
                  <a:lnTo>
                    <a:pt x="798" y="1592"/>
                  </a:lnTo>
                  <a:lnTo>
                    <a:pt x="798" y="1592"/>
                  </a:lnTo>
                  <a:lnTo>
                    <a:pt x="756" y="1592"/>
                  </a:lnTo>
                  <a:lnTo>
                    <a:pt x="716" y="1588"/>
                  </a:lnTo>
                  <a:lnTo>
                    <a:pt x="676" y="1584"/>
                  </a:lnTo>
                  <a:lnTo>
                    <a:pt x="636" y="1576"/>
                  </a:lnTo>
                  <a:lnTo>
                    <a:pt x="598" y="1568"/>
                  </a:lnTo>
                  <a:lnTo>
                    <a:pt x="560" y="1556"/>
                  </a:lnTo>
                  <a:lnTo>
                    <a:pt x="524" y="1544"/>
                  </a:lnTo>
                  <a:lnTo>
                    <a:pt x="488" y="1530"/>
                  </a:lnTo>
                  <a:lnTo>
                    <a:pt x="452" y="1514"/>
                  </a:lnTo>
                  <a:lnTo>
                    <a:pt x="418" y="1496"/>
                  </a:lnTo>
                  <a:lnTo>
                    <a:pt x="384" y="1476"/>
                  </a:lnTo>
                  <a:lnTo>
                    <a:pt x="352" y="1456"/>
                  </a:lnTo>
                  <a:lnTo>
                    <a:pt x="320" y="1434"/>
                  </a:lnTo>
                  <a:lnTo>
                    <a:pt x="290" y="1410"/>
                  </a:lnTo>
                  <a:lnTo>
                    <a:pt x="262" y="1386"/>
                  </a:lnTo>
                  <a:lnTo>
                    <a:pt x="234" y="1358"/>
                  </a:lnTo>
                  <a:lnTo>
                    <a:pt x="208" y="1332"/>
                  </a:lnTo>
                  <a:lnTo>
                    <a:pt x="182" y="1302"/>
                  </a:lnTo>
                  <a:lnTo>
                    <a:pt x="160" y="1272"/>
                  </a:lnTo>
                  <a:lnTo>
                    <a:pt x="136" y="1242"/>
                  </a:lnTo>
                  <a:lnTo>
                    <a:pt x="116" y="1208"/>
                  </a:lnTo>
                  <a:lnTo>
                    <a:pt x="96" y="1176"/>
                  </a:lnTo>
                  <a:lnTo>
                    <a:pt x="80" y="1142"/>
                  </a:lnTo>
                  <a:lnTo>
                    <a:pt x="64" y="1106"/>
                  </a:lnTo>
                  <a:lnTo>
                    <a:pt x="50" y="1070"/>
                  </a:lnTo>
                  <a:lnTo>
                    <a:pt x="36" y="1032"/>
                  </a:lnTo>
                  <a:lnTo>
                    <a:pt x="26" y="994"/>
                  </a:lnTo>
                  <a:lnTo>
                    <a:pt x="16" y="956"/>
                  </a:lnTo>
                  <a:lnTo>
                    <a:pt x="10" y="916"/>
                  </a:lnTo>
                  <a:lnTo>
                    <a:pt x="4" y="878"/>
                  </a:lnTo>
                  <a:lnTo>
                    <a:pt x="2" y="836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2" y="754"/>
                  </a:lnTo>
                  <a:lnTo>
                    <a:pt x="4" y="714"/>
                  </a:lnTo>
                  <a:lnTo>
                    <a:pt x="10" y="674"/>
                  </a:lnTo>
                  <a:lnTo>
                    <a:pt x="16" y="636"/>
                  </a:lnTo>
                  <a:lnTo>
                    <a:pt x="26" y="596"/>
                  </a:lnTo>
                  <a:lnTo>
                    <a:pt x="36" y="558"/>
                  </a:lnTo>
                  <a:lnTo>
                    <a:pt x="50" y="522"/>
                  </a:lnTo>
                  <a:lnTo>
                    <a:pt x="64" y="486"/>
                  </a:lnTo>
                  <a:lnTo>
                    <a:pt x="80" y="450"/>
                  </a:lnTo>
                  <a:lnTo>
                    <a:pt x="96" y="416"/>
                  </a:lnTo>
                  <a:lnTo>
                    <a:pt x="116" y="382"/>
                  </a:lnTo>
                  <a:lnTo>
                    <a:pt x="136" y="350"/>
                  </a:lnTo>
                  <a:lnTo>
                    <a:pt x="160" y="320"/>
                  </a:lnTo>
                  <a:lnTo>
                    <a:pt x="182" y="290"/>
                  </a:lnTo>
                  <a:lnTo>
                    <a:pt x="208" y="260"/>
                  </a:lnTo>
                  <a:lnTo>
                    <a:pt x="234" y="232"/>
                  </a:lnTo>
                  <a:lnTo>
                    <a:pt x="262" y="206"/>
                  </a:lnTo>
                  <a:lnTo>
                    <a:pt x="290" y="182"/>
                  </a:lnTo>
                  <a:lnTo>
                    <a:pt x="320" y="158"/>
                  </a:lnTo>
                  <a:lnTo>
                    <a:pt x="352" y="136"/>
                  </a:lnTo>
                  <a:lnTo>
                    <a:pt x="384" y="114"/>
                  </a:lnTo>
                  <a:lnTo>
                    <a:pt x="418" y="96"/>
                  </a:lnTo>
                  <a:lnTo>
                    <a:pt x="452" y="78"/>
                  </a:lnTo>
                  <a:lnTo>
                    <a:pt x="488" y="62"/>
                  </a:lnTo>
                  <a:lnTo>
                    <a:pt x="524" y="48"/>
                  </a:lnTo>
                  <a:lnTo>
                    <a:pt x="560" y="34"/>
                  </a:lnTo>
                  <a:lnTo>
                    <a:pt x="598" y="24"/>
                  </a:lnTo>
                  <a:lnTo>
                    <a:pt x="636" y="16"/>
                  </a:lnTo>
                  <a:lnTo>
                    <a:pt x="676" y="8"/>
                  </a:lnTo>
                  <a:lnTo>
                    <a:pt x="716" y="4"/>
                  </a:lnTo>
                  <a:lnTo>
                    <a:pt x="756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838" y="0"/>
                  </a:lnTo>
                  <a:lnTo>
                    <a:pt x="878" y="4"/>
                  </a:lnTo>
                  <a:lnTo>
                    <a:pt x="918" y="8"/>
                  </a:lnTo>
                  <a:lnTo>
                    <a:pt x="958" y="16"/>
                  </a:lnTo>
                  <a:lnTo>
                    <a:pt x="996" y="24"/>
                  </a:lnTo>
                  <a:lnTo>
                    <a:pt x="1034" y="34"/>
                  </a:lnTo>
                  <a:lnTo>
                    <a:pt x="1072" y="48"/>
                  </a:lnTo>
                  <a:lnTo>
                    <a:pt x="1108" y="62"/>
                  </a:lnTo>
                  <a:lnTo>
                    <a:pt x="1142" y="78"/>
                  </a:lnTo>
                  <a:lnTo>
                    <a:pt x="1176" y="96"/>
                  </a:lnTo>
                  <a:lnTo>
                    <a:pt x="1210" y="114"/>
                  </a:lnTo>
                  <a:lnTo>
                    <a:pt x="1242" y="136"/>
                  </a:lnTo>
                  <a:lnTo>
                    <a:pt x="1274" y="158"/>
                  </a:lnTo>
                  <a:lnTo>
                    <a:pt x="1304" y="182"/>
                  </a:lnTo>
                  <a:lnTo>
                    <a:pt x="1332" y="206"/>
                  </a:lnTo>
                  <a:lnTo>
                    <a:pt x="1360" y="232"/>
                  </a:lnTo>
                  <a:lnTo>
                    <a:pt x="1386" y="260"/>
                  </a:lnTo>
                  <a:lnTo>
                    <a:pt x="1412" y="290"/>
                  </a:lnTo>
                  <a:lnTo>
                    <a:pt x="1436" y="320"/>
                  </a:lnTo>
                  <a:lnTo>
                    <a:pt x="1458" y="350"/>
                  </a:lnTo>
                  <a:lnTo>
                    <a:pt x="1478" y="382"/>
                  </a:lnTo>
                  <a:lnTo>
                    <a:pt x="1498" y="416"/>
                  </a:lnTo>
                  <a:lnTo>
                    <a:pt x="1516" y="450"/>
                  </a:lnTo>
                  <a:lnTo>
                    <a:pt x="1532" y="486"/>
                  </a:lnTo>
                  <a:lnTo>
                    <a:pt x="1546" y="522"/>
                  </a:lnTo>
                  <a:lnTo>
                    <a:pt x="1558" y="558"/>
                  </a:lnTo>
                  <a:lnTo>
                    <a:pt x="1568" y="596"/>
                  </a:lnTo>
                  <a:lnTo>
                    <a:pt x="1578" y="636"/>
                  </a:lnTo>
                  <a:lnTo>
                    <a:pt x="1584" y="674"/>
                  </a:lnTo>
                  <a:lnTo>
                    <a:pt x="1590" y="714"/>
                  </a:lnTo>
                  <a:lnTo>
                    <a:pt x="1592" y="754"/>
                  </a:lnTo>
                  <a:lnTo>
                    <a:pt x="1594" y="796"/>
                  </a:lnTo>
                  <a:lnTo>
                    <a:pt x="1594" y="796"/>
                  </a:lnTo>
                  <a:close/>
                </a:path>
              </a:pathLst>
            </a:custGeom>
            <a:ln w="38100">
              <a:solidFill>
                <a:schemeClr val="accent3"/>
              </a:solidFill>
            </a:ln>
            <a:effectLst>
              <a:innerShdw blurRad="114300">
                <a:schemeClr val="accent3">
                  <a:lumMod val="75000"/>
                </a:schemeClr>
              </a:inn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dirty="0" smtClean="0">
                  <a:solidFill>
                    <a:srgbClr val="583471">
                      <a:lumMod val="75000"/>
                    </a:srgbClr>
                  </a:solidFill>
                  <a:latin typeface="Calibri" panose="020F0502020204030204" pitchFamily="34" charset="0"/>
                </a:rPr>
                <a:t>Monetize disruptive innovation</a:t>
              </a:r>
              <a:endParaRPr lang="en-US" sz="1200" dirty="0">
                <a:solidFill>
                  <a:srgbClr val="583471">
                    <a:lumMod val="75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3446153" y="4803305"/>
              <a:ext cx="1133673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Innovation Explorer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Disruptor Case Studies </a:t>
              </a: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100" name="Chevron 91"/>
            <p:cNvSpPr/>
            <p:nvPr/>
          </p:nvSpPr>
          <p:spPr>
            <a:xfrm>
              <a:off x="3097824" y="4773619"/>
              <a:ext cx="228835" cy="767258"/>
            </a:xfrm>
            <a:prstGeom prst="chevron">
              <a:avLst>
                <a:gd name="adj" fmla="val 100000"/>
              </a:avLst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12156" y="2053634"/>
            <a:ext cx="4272995" cy="1011831"/>
            <a:chOff x="4812156" y="3354183"/>
            <a:chExt cx="4272995" cy="1011831"/>
          </a:xfrm>
        </p:grpSpPr>
        <p:sp>
          <p:nvSpPr>
            <p:cNvPr id="101" name="TextBox 68"/>
            <p:cNvSpPr txBox="1"/>
            <p:nvPr/>
          </p:nvSpPr>
          <p:spPr>
            <a:xfrm>
              <a:off x="5241273" y="3368239"/>
              <a:ext cx="2654952" cy="987551"/>
            </a:xfrm>
            <a:prstGeom prst="homePlate">
              <a:avLst>
                <a:gd name="adj" fmla="val 28958"/>
              </a:avLst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lIns="720000" tIns="108000" rIns="0" bIns="108000" rtlCol="0" anchor="ctr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Identify the player and technologies disrupting</a:t>
              </a:r>
              <a:b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core business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Identify your next </a:t>
              </a: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market</a:t>
              </a:r>
            </a:p>
            <a:p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102" name="Freeform 11"/>
            <p:cNvSpPr>
              <a:spLocks/>
            </p:cNvSpPr>
            <p:nvPr/>
          </p:nvSpPr>
          <p:spPr bwMode="auto">
            <a:xfrm>
              <a:off x="4812156" y="3358014"/>
              <a:ext cx="1008000" cy="1008000"/>
            </a:xfrm>
            <a:custGeom>
              <a:avLst/>
              <a:gdLst>
                <a:gd name="T0" fmla="*/ 1592 w 1594"/>
                <a:gd name="T1" fmla="*/ 836 h 1592"/>
                <a:gd name="T2" fmla="*/ 1578 w 1594"/>
                <a:gd name="T3" fmla="*/ 956 h 1592"/>
                <a:gd name="T4" fmla="*/ 1546 w 1594"/>
                <a:gd name="T5" fmla="*/ 1070 h 1592"/>
                <a:gd name="T6" fmla="*/ 1498 w 1594"/>
                <a:gd name="T7" fmla="*/ 1176 h 1592"/>
                <a:gd name="T8" fmla="*/ 1436 w 1594"/>
                <a:gd name="T9" fmla="*/ 1272 h 1592"/>
                <a:gd name="T10" fmla="*/ 1360 w 1594"/>
                <a:gd name="T11" fmla="*/ 1358 h 1592"/>
                <a:gd name="T12" fmla="*/ 1274 w 1594"/>
                <a:gd name="T13" fmla="*/ 1434 h 1592"/>
                <a:gd name="T14" fmla="*/ 1176 w 1594"/>
                <a:gd name="T15" fmla="*/ 1496 h 1592"/>
                <a:gd name="T16" fmla="*/ 1072 w 1594"/>
                <a:gd name="T17" fmla="*/ 1544 h 1592"/>
                <a:gd name="T18" fmla="*/ 958 w 1594"/>
                <a:gd name="T19" fmla="*/ 1576 h 1592"/>
                <a:gd name="T20" fmla="*/ 838 w 1594"/>
                <a:gd name="T21" fmla="*/ 1592 h 1592"/>
                <a:gd name="T22" fmla="*/ 756 w 1594"/>
                <a:gd name="T23" fmla="*/ 1592 h 1592"/>
                <a:gd name="T24" fmla="*/ 636 w 1594"/>
                <a:gd name="T25" fmla="*/ 1576 h 1592"/>
                <a:gd name="T26" fmla="*/ 524 w 1594"/>
                <a:gd name="T27" fmla="*/ 1544 h 1592"/>
                <a:gd name="T28" fmla="*/ 418 w 1594"/>
                <a:gd name="T29" fmla="*/ 1496 h 1592"/>
                <a:gd name="T30" fmla="*/ 320 w 1594"/>
                <a:gd name="T31" fmla="*/ 1434 h 1592"/>
                <a:gd name="T32" fmla="*/ 234 w 1594"/>
                <a:gd name="T33" fmla="*/ 1358 h 1592"/>
                <a:gd name="T34" fmla="*/ 160 w 1594"/>
                <a:gd name="T35" fmla="*/ 1272 h 1592"/>
                <a:gd name="T36" fmla="*/ 96 w 1594"/>
                <a:gd name="T37" fmla="*/ 1176 h 1592"/>
                <a:gd name="T38" fmla="*/ 50 w 1594"/>
                <a:gd name="T39" fmla="*/ 1070 h 1592"/>
                <a:gd name="T40" fmla="*/ 16 w 1594"/>
                <a:gd name="T41" fmla="*/ 956 h 1592"/>
                <a:gd name="T42" fmla="*/ 2 w 1594"/>
                <a:gd name="T43" fmla="*/ 836 h 1592"/>
                <a:gd name="T44" fmla="*/ 2 w 1594"/>
                <a:gd name="T45" fmla="*/ 754 h 1592"/>
                <a:gd name="T46" fmla="*/ 16 w 1594"/>
                <a:gd name="T47" fmla="*/ 636 h 1592"/>
                <a:gd name="T48" fmla="*/ 50 w 1594"/>
                <a:gd name="T49" fmla="*/ 522 h 1592"/>
                <a:gd name="T50" fmla="*/ 96 w 1594"/>
                <a:gd name="T51" fmla="*/ 416 h 1592"/>
                <a:gd name="T52" fmla="*/ 160 w 1594"/>
                <a:gd name="T53" fmla="*/ 320 h 1592"/>
                <a:gd name="T54" fmla="*/ 234 w 1594"/>
                <a:gd name="T55" fmla="*/ 232 h 1592"/>
                <a:gd name="T56" fmla="*/ 320 w 1594"/>
                <a:gd name="T57" fmla="*/ 158 h 1592"/>
                <a:gd name="T58" fmla="*/ 418 w 1594"/>
                <a:gd name="T59" fmla="*/ 96 h 1592"/>
                <a:gd name="T60" fmla="*/ 524 w 1594"/>
                <a:gd name="T61" fmla="*/ 48 h 1592"/>
                <a:gd name="T62" fmla="*/ 636 w 1594"/>
                <a:gd name="T63" fmla="*/ 16 h 1592"/>
                <a:gd name="T64" fmla="*/ 756 w 1594"/>
                <a:gd name="T65" fmla="*/ 0 h 1592"/>
                <a:gd name="T66" fmla="*/ 838 w 1594"/>
                <a:gd name="T67" fmla="*/ 0 h 1592"/>
                <a:gd name="T68" fmla="*/ 958 w 1594"/>
                <a:gd name="T69" fmla="*/ 16 h 1592"/>
                <a:gd name="T70" fmla="*/ 1072 w 1594"/>
                <a:gd name="T71" fmla="*/ 48 h 1592"/>
                <a:gd name="T72" fmla="*/ 1176 w 1594"/>
                <a:gd name="T73" fmla="*/ 96 h 1592"/>
                <a:gd name="T74" fmla="*/ 1274 w 1594"/>
                <a:gd name="T75" fmla="*/ 158 h 1592"/>
                <a:gd name="T76" fmla="*/ 1360 w 1594"/>
                <a:gd name="T77" fmla="*/ 232 h 1592"/>
                <a:gd name="T78" fmla="*/ 1436 w 1594"/>
                <a:gd name="T79" fmla="*/ 320 h 1592"/>
                <a:gd name="T80" fmla="*/ 1498 w 1594"/>
                <a:gd name="T81" fmla="*/ 416 h 1592"/>
                <a:gd name="T82" fmla="*/ 1546 w 1594"/>
                <a:gd name="T83" fmla="*/ 522 h 1592"/>
                <a:gd name="T84" fmla="*/ 1578 w 1594"/>
                <a:gd name="T85" fmla="*/ 636 h 1592"/>
                <a:gd name="T86" fmla="*/ 1592 w 1594"/>
                <a:gd name="T87" fmla="*/ 754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94" h="1592">
                  <a:moveTo>
                    <a:pt x="1594" y="796"/>
                  </a:moveTo>
                  <a:lnTo>
                    <a:pt x="1594" y="796"/>
                  </a:lnTo>
                  <a:lnTo>
                    <a:pt x="1592" y="836"/>
                  </a:lnTo>
                  <a:lnTo>
                    <a:pt x="1590" y="878"/>
                  </a:lnTo>
                  <a:lnTo>
                    <a:pt x="1584" y="916"/>
                  </a:lnTo>
                  <a:lnTo>
                    <a:pt x="1578" y="956"/>
                  </a:lnTo>
                  <a:lnTo>
                    <a:pt x="1568" y="994"/>
                  </a:lnTo>
                  <a:lnTo>
                    <a:pt x="1558" y="1032"/>
                  </a:lnTo>
                  <a:lnTo>
                    <a:pt x="1546" y="1070"/>
                  </a:lnTo>
                  <a:lnTo>
                    <a:pt x="1532" y="1106"/>
                  </a:lnTo>
                  <a:lnTo>
                    <a:pt x="1516" y="1142"/>
                  </a:lnTo>
                  <a:lnTo>
                    <a:pt x="1498" y="1176"/>
                  </a:lnTo>
                  <a:lnTo>
                    <a:pt x="1478" y="1208"/>
                  </a:lnTo>
                  <a:lnTo>
                    <a:pt x="1458" y="1242"/>
                  </a:lnTo>
                  <a:lnTo>
                    <a:pt x="1436" y="1272"/>
                  </a:lnTo>
                  <a:lnTo>
                    <a:pt x="1412" y="1302"/>
                  </a:lnTo>
                  <a:lnTo>
                    <a:pt x="1386" y="1332"/>
                  </a:lnTo>
                  <a:lnTo>
                    <a:pt x="1360" y="1358"/>
                  </a:lnTo>
                  <a:lnTo>
                    <a:pt x="1332" y="1386"/>
                  </a:lnTo>
                  <a:lnTo>
                    <a:pt x="1304" y="1410"/>
                  </a:lnTo>
                  <a:lnTo>
                    <a:pt x="1274" y="1434"/>
                  </a:lnTo>
                  <a:lnTo>
                    <a:pt x="1242" y="1456"/>
                  </a:lnTo>
                  <a:lnTo>
                    <a:pt x="1210" y="1476"/>
                  </a:lnTo>
                  <a:lnTo>
                    <a:pt x="1176" y="1496"/>
                  </a:lnTo>
                  <a:lnTo>
                    <a:pt x="1142" y="1514"/>
                  </a:lnTo>
                  <a:lnTo>
                    <a:pt x="1108" y="1530"/>
                  </a:lnTo>
                  <a:lnTo>
                    <a:pt x="1072" y="1544"/>
                  </a:lnTo>
                  <a:lnTo>
                    <a:pt x="1034" y="1556"/>
                  </a:lnTo>
                  <a:lnTo>
                    <a:pt x="996" y="1568"/>
                  </a:lnTo>
                  <a:lnTo>
                    <a:pt x="958" y="1576"/>
                  </a:lnTo>
                  <a:lnTo>
                    <a:pt x="918" y="1584"/>
                  </a:lnTo>
                  <a:lnTo>
                    <a:pt x="878" y="1588"/>
                  </a:lnTo>
                  <a:lnTo>
                    <a:pt x="838" y="1592"/>
                  </a:lnTo>
                  <a:lnTo>
                    <a:pt x="798" y="1592"/>
                  </a:lnTo>
                  <a:lnTo>
                    <a:pt x="798" y="1592"/>
                  </a:lnTo>
                  <a:lnTo>
                    <a:pt x="756" y="1592"/>
                  </a:lnTo>
                  <a:lnTo>
                    <a:pt x="716" y="1588"/>
                  </a:lnTo>
                  <a:lnTo>
                    <a:pt x="676" y="1584"/>
                  </a:lnTo>
                  <a:lnTo>
                    <a:pt x="636" y="1576"/>
                  </a:lnTo>
                  <a:lnTo>
                    <a:pt x="598" y="1568"/>
                  </a:lnTo>
                  <a:lnTo>
                    <a:pt x="560" y="1556"/>
                  </a:lnTo>
                  <a:lnTo>
                    <a:pt x="524" y="1544"/>
                  </a:lnTo>
                  <a:lnTo>
                    <a:pt x="488" y="1530"/>
                  </a:lnTo>
                  <a:lnTo>
                    <a:pt x="452" y="1514"/>
                  </a:lnTo>
                  <a:lnTo>
                    <a:pt x="418" y="1496"/>
                  </a:lnTo>
                  <a:lnTo>
                    <a:pt x="384" y="1476"/>
                  </a:lnTo>
                  <a:lnTo>
                    <a:pt x="352" y="1456"/>
                  </a:lnTo>
                  <a:lnTo>
                    <a:pt x="320" y="1434"/>
                  </a:lnTo>
                  <a:lnTo>
                    <a:pt x="290" y="1410"/>
                  </a:lnTo>
                  <a:lnTo>
                    <a:pt x="262" y="1386"/>
                  </a:lnTo>
                  <a:lnTo>
                    <a:pt x="234" y="1358"/>
                  </a:lnTo>
                  <a:lnTo>
                    <a:pt x="208" y="1332"/>
                  </a:lnTo>
                  <a:lnTo>
                    <a:pt x="182" y="1302"/>
                  </a:lnTo>
                  <a:lnTo>
                    <a:pt x="160" y="1272"/>
                  </a:lnTo>
                  <a:lnTo>
                    <a:pt x="136" y="1242"/>
                  </a:lnTo>
                  <a:lnTo>
                    <a:pt x="116" y="1208"/>
                  </a:lnTo>
                  <a:lnTo>
                    <a:pt x="96" y="1176"/>
                  </a:lnTo>
                  <a:lnTo>
                    <a:pt x="80" y="1142"/>
                  </a:lnTo>
                  <a:lnTo>
                    <a:pt x="64" y="1106"/>
                  </a:lnTo>
                  <a:lnTo>
                    <a:pt x="50" y="1070"/>
                  </a:lnTo>
                  <a:lnTo>
                    <a:pt x="36" y="1032"/>
                  </a:lnTo>
                  <a:lnTo>
                    <a:pt x="26" y="994"/>
                  </a:lnTo>
                  <a:lnTo>
                    <a:pt x="16" y="956"/>
                  </a:lnTo>
                  <a:lnTo>
                    <a:pt x="10" y="916"/>
                  </a:lnTo>
                  <a:lnTo>
                    <a:pt x="4" y="878"/>
                  </a:lnTo>
                  <a:lnTo>
                    <a:pt x="2" y="836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2" y="754"/>
                  </a:lnTo>
                  <a:lnTo>
                    <a:pt x="4" y="714"/>
                  </a:lnTo>
                  <a:lnTo>
                    <a:pt x="10" y="674"/>
                  </a:lnTo>
                  <a:lnTo>
                    <a:pt x="16" y="636"/>
                  </a:lnTo>
                  <a:lnTo>
                    <a:pt x="26" y="596"/>
                  </a:lnTo>
                  <a:lnTo>
                    <a:pt x="36" y="558"/>
                  </a:lnTo>
                  <a:lnTo>
                    <a:pt x="50" y="522"/>
                  </a:lnTo>
                  <a:lnTo>
                    <a:pt x="64" y="486"/>
                  </a:lnTo>
                  <a:lnTo>
                    <a:pt x="80" y="450"/>
                  </a:lnTo>
                  <a:lnTo>
                    <a:pt x="96" y="416"/>
                  </a:lnTo>
                  <a:lnTo>
                    <a:pt x="116" y="382"/>
                  </a:lnTo>
                  <a:lnTo>
                    <a:pt x="136" y="350"/>
                  </a:lnTo>
                  <a:lnTo>
                    <a:pt x="160" y="320"/>
                  </a:lnTo>
                  <a:lnTo>
                    <a:pt x="182" y="290"/>
                  </a:lnTo>
                  <a:lnTo>
                    <a:pt x="208" y="260"/>
                  </a:lnTo>
                  <a:lnTo>
                    <a:pt x="234" y="232"/>
                  </a:lnTo>
                  <a:lnTo>
                    <a:pt x="262" y="206"/>
                  </a:lnTo>
                  <a:lnTo>
                    <a:pt x="290" y="182"/>
                  </a:lnTo>
                  <a:lnTo>
                    <a:pt x="320" y="158"/>
                  </a:lnTo>
                  <a:lnTo>
                    <a:pt x="352" y="136"/>
                  </a:lnTo>
                  <a:lnTo>
                    <a:pt x="384" y="114"/>
                  </a:lnTo>
                  <a:lnTo>
                    <a:pt x="418" y="96"/>
                  </a:lnTo>
                  <a:lnTo>
                    <a:pt x="452" y="78"/>
                  </a:lnTo>
                  <a:lnTo>
                    <a:pt x="488" y="62"/>
                  </a:lnTo>
                  <a:lnTo>
                    <a:pt x="524" y="48"/>
                  </a:lnTo>
                  <a:lnTo>
                    <a:pt x="560" y="34"/>
                  </a:lnTo>
                  <a:lnTo>
                    <a:pt x="598" y="24"/>
                  </a:lnTo>
                  <a:lnTo>
                    <a:pt x="636" y="16"/>
                  </a:lnTo>
                  <a:lnTo>
                    <a:pt x="676" y="8"/>
                  </a:lnTo>
                  <a:lnTo>
                    <a:pt x="716" y="4"/>
                  </a:lnTo>
                  <a:lnTo>
                    <a:pt x="756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838" y="0"/>
                  </a:lnTo>
                  <a:lnTo>
                    <a:pt x="878" y="4"/>
                  </a:lnTo>
                  <a:lnTo>
                    <a:pt x="918" y="8"/>
                  </a:lnTo>
                  <a:lnTo>
                    <a:pt x="958" y="16"/>
                  </a:lnTo>
                  <a:lnTo>
                    <a:pt x="996" y="24"/>
                  </a:lnTo>
                  <a:lnTo>
                    <a:pt x="1034" y="34"/>
                  </a:lnTo>
                  <a:lnTo>
                    <a:pt x="1072" y="48"/>
                  </a:lnTo>
                  <a:lnTo>
                    <a:pt x="1108" y="62"/>
                  </a:lnTo>
                  <a:lnTo>
                    <a:pt x="1142" y="78"/>
                  </a:lnTo>
                  <a:lnTo>
                    <a:pt x="1176" y="96"/>
                  </a:lnTo>
                  <a:lnTo>
                    <a:pt x="1210" y="114"/>
                  </a:lnTo>
                  <a:lnTo>
                    <a:pt x="1242" y="136"/>
                  </a:lnTo>
                  <a:lnTo>
                    <a:pt x="1274" y="158"/>
                  </a:lnTo>
                  <a:lnTo>
                    <a:pt x="1304" y="182"/>
                  </a:lnTo>
                  <a:lnTo>
                    <a:pt x="1332" y="206"/>
                  </a:lnTo>
                  <a:lnTo>
                    <a:pt x="1360" y="232"/>
                  </a:lnTo>
                  <a:lnTo>
                    <a:pt x="1386" y="260"/>
                  </a:lnTo>
                  <a:lnTo>
                    <a:pt x="1412" y="290"/>
                  </a:lnTo>
                  <a:lnTo>
                    <a:pt x="1436" y="320"/>
                  </a:lnTo>
                  <a:lnTo>
                    <a:pt x="1458" y="350"/>
                  </a:lnTo>
                  <a:lnTo>
                    <a:pt x="1478" y="382"/>
                  </a:lnTo>
                  <a:lnTo>
                    <a:pt x="1498" y="416"/>
                  </a:lnTo>
                  <a:lnTo>
                    <a:pt x="1516" y="450"/>
                  </a:lnTo>
                  <a:lnTo>
                    <a:pt x="1532" y="486"/>
                  </a:lnTo>
                  <a:lnTo>
                    <a:pt x="1546" y="522"/>
                  </a:lnTo>
                  <a:lnTo>
                    <a:pt x="1558" y="558"/>
                  </a:lnTo>
                  <a:lnTo>
                    <a:pt x="1568" y="596"/>
                  </a:lnTo>
                  <a:lnTo>
                    <a:pt x="1578" y="636"/>
                  </a:lnTo>
                  <a:lnTo>
                    <a:pt x="1584" y="674"/>
                  </a:lnTo>
                  <a:lnTo>
                    <a:pt x="1590" y="714"/>
                  </a:lnTo>
                  <a:lnTo>
                    <a:pt x="1592" y="754"/>
                  </a:lnTo>
                  <a:lnTo>
                    <a:pt x="1594" y="796"/>
                  </a:lnTo>
                  <a:lnTo>
                    <a:pt x="1594" y="796"/>
                  </a:lnTo>
                  <a:close/>
                </a:path>
              </a:pathLst>
            </a:custGeom>
            <a:ln w="38100">
              <a:solidFill>
                <a:schemeClr val="tx2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</a:rPr>
                <a:t>Predict emerging trends</a:t>
              </a:r>
              <a:endParaRPr lang="en-US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TextBox 84"/>
            <p:cNvSpPr txBox="1"/>
            <p:nvPr/>
          </p:nvSpPr>
          <p:spPr>
            <a:xfrm>
              <a:off x="7951478" y="3354183"/>
              <a:ext cx="1133673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Digital Trends Reports </a:t>
              </a: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Monthly Newsletters </a:t>
              </a: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104" name="Chevron 91"/>
            <p:cNvSpPr/>
            <p:nvPr/>
          </p:nvSpPr>
          <p:spPr>
            <a:xfrm>
              <a:off x="7603149" y="3478385"/>
              <a:ext cx="228835" cy="767258"/>
            </a:xfrm>
            <a:prstGeom prst="chevron">
              <a:avLst>
                <a:gd name="adj" fmla="val 100000"/>
              </a:avLst>
            </a:prstGeom>
            <a:solidFill>
              <a:schemeClr val="accent5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12156" y="3354183"/>
            <a:ext cx="4272995" cy="1008000"/>
            <a:chOff x="4812156" y="2053634"/>
            <a:chExt cx="4272995" cy="1008000"/>
          </a:xfrm>
        </p:grpSpPr>
        <p:sp>
          <p:nvSpPr>
            <p:cNvPr id="105" name="TextBox 68"/>
            <p:cNvSpPr txBox="1"/>
            <p:nvPr/>
          </p:nvSpPr>
          <p:spPr>
            <a:xfrm>
              <a:off x="5241273" y="2140803"/>
              <a:ext cx="2654952" cy="833663"/>
            </a:xfrm>
            <a:prstGeom prst="homePlate">
              <a:avLst>
                <a:gd name="adj" fmla="val 28958"/>
              </a:avLst>
            </a:prstGeom>
            <a:solidFill>
              <a:srgbClr val="FEF4FA"/>
            </a:solidFill>
          </p:spPr>
          <p:txBody>
            <a:bodyPr wrap="square" lIns="720000" tIns="108000" rIns="0" bIns="108000" rtlCol="0" anchor="ctr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Make sound investment decisions  with next </a:t>
              </a:r>
              <a:b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generation technologies 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Build partnership ecosystems </a:t>
              </a:r>
            </a:p>
          </p:txBody>
        </p:sp>
        <p:sp>
          <p:nvSpPr>
            <p:cNvPr id="106" name="Freeform 11"/>
            <p:cNvSpPr>
              <a:spLocks/>
            </p:cNvSpPr>
            <p:nvPr/>
          </p:nvSpPr>
          <p:spPr bwMode="auto">
            <a:xfrm>
              <a:off x="4812156" y="2053634"/>
              <a:ext cx="1008000" cy="1008000"/>
            </a:xfrm>
            <a:custGeom>
              <a:avLst/>
              <a:gdLst>
                <a:gd name="T0" fmla="*/ 1592 w 1594"/>
                <a:gd name="T1" fmla="*/ 836 h 1592"/>
                <a:gd name="T2" fmla="*/ 1578 w 1594"/>
                <a:gd name="T3" fmla="*/ 956 h 1592"/>
                <a:gd name="T4" fmla="*/ 1546 w 1594"/>
                <a:gd name="T5" fmla="*/ 1070 h 1592"/>
                <a:gd name="T6" fmla="*/ 1498 w 1594"/>
                <a:gd name="T7" fmla="*/ 1176 h 1592"/>
                <a:gd name="T8" fmla="*/ 1436 w 1594"/>
                <a:gd name="T9" fmla="*/ 1272 h 1592"/>
                <a:gd name="T10" fmla="*/ 1360 w 1594"/>
                <a:gd name="T11" fmla="*/ 1358 h 1592"/>
                <a:gd name="T12" fmla="*/ 1274 w 1594"/>
                <a:gd name="T13" fmla="*/ 1434 h 1592"/>
                <a:gd name="T14" fmla="*/ 1176 w 1594"/>
                <a:gd name="T15" fmla="*/ 1496 h 1592"/>
                <a:gd name="T16" fmla="*/ 1072 w 1594"/>
                <a:gd name="T17" fmla="*/ 1544 h 1592"/>
                <a:gd name="T18" fmla="*/ 958 w 1594"/>
                <a:gd name="T19" fmla="*/ 1576 h 1592"/>
                <a:gd name="T20" fmla="*/ 838 w 1594"/>
                <a:gd name="T21" fmla="*/ 1592 h 1592"/>
                <a:gd name="T22" fmla="*/ 756 w 1594"/>
                <a:gd name="T23" fmla="*/ 1592 h 1592"/>
                <a:gd name="T24" fmla="*/ 636 w 1594"/>
                <a:gd name="T25" fmla="*/ 1576 h 1592"/>
                <a:gd name="T26" fmla="*/ 524 w 1594"/>
                <a:gd name="T27" fmla="*/ 1544 h 1592"/>
                <a:gd name="T28" fmla="*/ 418 w 1594"/>
                <a:gd name="T29" fmla="*/ 1496 h 1592"/>
                <a:gd name="T30" fmla="*/ 320 w 1594"/>
                <a:gd name="T31" fmla="*/ 1434 h 1592"/>
                <a:gd name="T32" fmla="*/ 234 w 1594"/>
                <a:gd name="T33" fmla="*/ 1358 h 1592"/>
                <a:gd name="T34" fmla="*/ 160 w 1594"/>
                <a:gd name="T35" fmla="*/ 1272 h 1592"/>
                <a:gd name="T36" fmla="*/ 96 w 1594"/>
                <a:gd name="T37" fmla="*/ 1176 h 1592"/>
                <a:gd name="T38" fmla="*/ 50 w 1594"/>
                <a:gd name="T39" fmla="*/ 1070 h 1592"/>
                <a:gd name="T40" fmla="*/ 16 w 1594"/>
                <a:gd name="T41" fmla="*/ 956 h 1592"/>
                <a:gd name="T42" fmla="*/ 2 w 1594"/>
                <a:gd name="T43" fmla="*/ 836 h 1592"/>
                <a:gd name="T44" fmla="*/ 2 w 1594"/>
                <a:gd name="T45" fmla="*/ 754 h 1592"/>
                <a:gd name="T46" fmla="*/ 16 w 1594"/>
                <a:gd name="T47" fmla="*/ 636 h 1592"/>
                <a:gd name="T48" fmla="*/ 50 w 1594"/>
                <a:gd name="T49" fmla="*/ 522 h 1592"/>
                <a:gd name="T50" fmla="*/ 96 w 1594"/>
                <a:gd name="T51" fmla="*/ 416 h 1592"/>
                <a:gd name="T52" fmla="*/ 160 w 1594"/>
                <a:gd name="T53" fmla="*/ 320 h 1592"/>
                <a:gd name="T54" fmla="*/ 234 w 1594"/>
                <a:gd name="T55" fmla="*/ 232 h 1592"/>
                <a:gd name="T56" fmla="*/ 320 w 1594"/>
                <a:gd name="T57" fmla="*/ 158 h 1592"/>
                <a:gd name="T58" fmla="*/ 418 w 1594"/>
                <a:gd name="T59" fmla="*/ 96 h 1592"/>
                <a:gd name="T60" fmla="*/ 524 w 1594"/>
                <a:gd name="T61" fmla="*/ 48 h 1592"/>
                <a:gd name="T62" fmla="*/ 636 w 1594"/>
                <a:gd name="T63" fmla="*/ 16 h 1592"/>
                <a:gd name="T64" fmla="*/ 756 w 1594"/>
                <a:gd name="T65" fmla="*/ 0 h 1592"/>
                <a:gd name="T66" fmla="*/ 838 w 1594"/>
                <a:gd name="T67" fmla="*/ 0 h 1592"/>
                <a:gd name="T68" fmla="*/ 958 w 1594"/>
                <a:gd name="T69" fmla="*/ 16 h 1592"/>
                <a:gd name="T70" fmla="*/ 1072 w 1594"/>
                <a:gd name="T71" fmla="*/ 48 h 1592"/>
                <a:gd name="T72" fmla="*/ 1176 w 1594"/>
                <a:gd name="T73" fmla="*/ 96 h 1592"/>
                <a:gd name="T74" fmla="*/ 1274 w 1594"/>
                <a:gd name="T75" fmla="*/ 158 h 1592"/>
                <a:gd name="T76" fmla="*/ 1360 w 1594"/>
                <a:gd name="T77" fmla="*/ 232 h 1592"/>
                <a:gd name="T78" fmla="*/ 1436 w 1594"/>
                <a:gd name="T79" fmla="*/ 320 h 1592"/>
                <a:gd name="T80" fmla="*/ 1498 w 1594"/>
                <a:gd name="T81" fmla="*/ 416 h 1592"/>
                <a:gd name="T82" fmla="*/ 1546 w 1594"/>
                <a:gd name="T83" fmla="*/ 522 h 1592"/>
                <a:gd name="T84" fmla="*/ 1578 w 1594"/>
                <a:gd name="T85" fmla="*/ 636 h 1592"/>
                <a:gd name="T86" fmla="*/ 1592 w 1594"/>
                <a:gd name="T87" fmla="*/ 754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94" h="1592">
                  <a:moveTo>
                    <a:pt x="1594" y="796"/>
                  </a:moveTo>
                  <a:lnTo>
                    <a:pt x="1594" y="796"/>
                  </a:lnTo>
                  <a:lnTo>
                    <a:pt x="1592" y="836"/>
                  </a:lnTo>
                  <a:lnTo>
                    <a:pt x="1590" y="878"/>
                  </a:lnTo>
                  <a:lnTo>
                    <a:pt x="1584" y="916"/>
                  </a:lnTo>
                  <a:lnTo>
                    <a:pt x="1578" y="956"/>
                  </a:lnTo>
                  <a:lnTo>
                    <a:pt x="1568" y="994"/>
                  </a:lnTo>
                  <a:lnTo>
                    <a:pt x="1558" y="1032"/>
                  </a:lnTo>
                  <a:lnTo>
                    <a:pt x="1546" y="1070"/>
                  </a:lnTo>
                  <a:lnTo>
                    <a:pt x="1532" y="1106"/>
                  </a:lnTo>
                  <a:lnTo>
                    <a:pt x="1516" y="1142"/>
                  </a:lnTo>
                  <a:lnTo>
                    <a:pt x="1498" y="1176"/>
                  </a:lnTo>
                  <a:lnTo>
                    <a:pt x="1478" y="1208"/>
                  </a:lnTo>
                  <a:lnTo>
                    <a:pt x="1458" y="1242"/>
                  </a:lnTo>
                  <a:lnTo>
                    <a:pt x="1436" y="1272"/>
                  </a:lnTo>
                  <a:lnTo>
                    <a:pt x="1412" y="1302"/>
                  </a:lnTo>
                  <a:lnTo>
                    <a:pt x="1386" y="1332"/>
                  </a:lnTo>
                  <a:lnTo>
                    <a:pt x="1360" y="1358"/>
                  </a:lnTo>
                  <a:lnTo>
                    <a:pt x="1332" y="1386"/>
                  </a:lnTo>
                  <a:lnTo>
                    <a:pt x="1304" y="1410"/>
                  </a:lnTo>
                  <a:lnTo>
                    <a:pt x="1274" y="1434"/>
                  </a:lnTo>
                  <a:lnTo>
                    <a:pt x="1242" y="1456"/>
                  </a:lnTo>
                  <a:lnTo>
                    <a:pt x="1210" y="1476"/>
                  </a:lnTo>
                  <a:lnTo>
                    <a:pt x="1176" y="1496"/>
                  </a:lnTo>
                  <a:lnTo>
                    <a:pt x="1142" y="1514"/>
                  </a:lnTo>
                  <a:lnTo>
                    <a:pt x="1108" y="1530"/>
                  </a:lnTo>
                  <a:lnTo>
                    <a:pt x="1072" y="1544"/>
                  </a:lnTo>
                  <a:lnTo>
                    <a:pt x="1034" y="1556"/>
                  </a:lnTo>
                  <a:lnTo>
                    <a:pt x="996" y="1568"/>
                  </a:lnTo>
                  <a:lnTo>
                    <a:pt x="958" y="1576"/>
                  </a:lnTo>
                  <a:lnTo>
                    <a:pt x="918" y="1584"/>
                  </a:lnTo>
                  <a:lnTo>
                    <a:pt x="878" y="1588"/>
                  </a:lnTo>
                  <a:lnTo>
                    <a:pt x="838" y="1592"/>
                  </a:lnTo>
                  <a:lnTo>
                    <a:pt x="798" y="1592"/>
                  </a:lnTo>
                  <a:lnTo>
                    <a:pt x="798" y="1592"/>
                  </a:lnTo>
                  <a:lnTo>
                    <a:pt x="756" y="1592"/>
                  </a:lnTo>
                  <a:lnTo>
                    <a:pt x="716" y="1588"/>
                  </a:lnTo>
                  <a:lnTo>
                    <a:pt x="676" y="1584"/>
                  </a:lnTo>
                  <a:lnTo>
                    <a:pt x="636" y="1576"/>
                  </a:lnTo>
                  <a:lnTo>
                    <a:pt x="598" y="1568"/>
                  </a:lnTo>
                  <a:lnTo>
                    <a:pt x="560" y="1556"/>
                  </a:lnTo>
                  <a:lnTo>
                    <a:pt x="524" y="1544"/>
                  </a:lnTo>
                  <a:lnTo>
                    <a:pt x="488" y="1530"/>
                  </a:lnTo>
                  <a:lnTo>
                    <a:pt x="452" y="1514"/>
                  </a:lnTo>
                  <a:lnTo>
                    <a:pt x="418" y="1496"/>
                  </a:lnTo>
                  <a:lnTo>
                    <a:pt x="384" y="1476"/>
                  </a:lnTo>
                  <a:lnTo>
                    <a:pt x="352" y="1456"/>
                  </a:lnTo>
                  <a:lnTo>
                    <a:pt x="320" y="1434"/>
                  </a:lnTo>
                  <a:lnTo>
                    <a:pt x="290" y="1410"/>
                  </a:lnTo>
                  <a:lnTo>
                    <a:pt x="262" y="1386"/>
                  </a:lnTo>
                  <a:lnTo>
                    <a:pt x="234" y="1358"/>
                  </a:lnTo>
                  <a:lnTo>
                    <a:pt x="208" y="1332"/>
                  </a:lnTo>
                  <a:lnTo>
                    <a:pt x="182" y="1302"/>
                  </a:lnTo>
                  <a:lnTo>
                    <a:pt x="160" y="1272"/>
                  </a:lnTo>
                  <a:lnTo>
                    <a:pt x="136" y="1242"/>
                  </a:lnTo>
                  <a:lnTo>
                    <a:pt x="116" y="1208"/>
                  </a:lnTo>
                  <a:lnTo>
                    <a:pt x="96" y="1176"/>
                  </a:lnTo>
                  <a:lnTo>
                    <a:pt x="80" y="1142"/>
                  </a:lnTo>
                  <a:lnTo>
                    <a:pt x="64" y="1106"/>
                  </a:lnTo>
                  <a:lnTo>
                    <a:pt x="50" y="1070"/>
                  </a:lnTo>
                  <a:lnTo>
                    <a:pt x="36" y="1032"/>
                  </a:lnTo>
                  <a:lnTo>
                    <a:pt x="26" y="994"/>
                  </a:lnTo>
                  <a:lnTo>
                    <a:pt x="16" y="956"/>
                  </a:lnTo>
                  <a:lnTo>
                    <a:pt x="10" y="916"/>
                  </a:lnTo>
                  <a:lnTo>
                    <a:pt x="4" y="878"/>
                  </a:lnTo>
                  <a:lnTo>
                    <a:pt x="2" y="836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2" y="754"/>
                  </a:lnTo>
                  <a:lnTo>
                    <a:pt x="4" y="714"/>
                  </a:lnTo>
                  <a:lnTo>
                    <a:pt x="10" y="674"/>
                  </a:lnTo>
                  <a:lnTo>
                    <a:pt x="16" y="636"/>
                  </a:lnTo>
                  <a:lnTo>
                    <a:pt x="26" y="596"/>
                  </a:lnTo>
                  <a:lnTo>
                    <a:pt x="36" y="558"/>
                  </a:lnTo>
                  <a:lnTo>
                    <a:pt x="50" y="522"/>
                  </a:lnTo>
                  <a:lnTo>
                    <a:pt x="64" y="486"/>
                  </a:lnTo>
                  <a:lnTo>
                    <a:pt x="80" y="450"/>
                  </a:lnTo>
                  <a:lnTo>
                    <a:pt x="96" y="416"/>
                  </a:lnTo>
                  <a:lnTo>
                    <a:pt x="116" y="382"/>
                  </a:lnTo>
                  <a:lnTo>
                    <a:pt x="136" y="350"/>
                  </a:lnTo>
                  <a:lnTo>
                    <a:pt x="160" y="320"/>
                  </a:lnTo>
                  <a:lnTo>
                    <a:pt x="182" y="290"/>
                  </a:lnTo>
                  <a:lnTo>
                    <a:pt x="208" y="260"/>
                  </a:lnTo>
                  <a:lnTo>
                    <a:pt x="234" y="232"/>
                  </a:lnTo>
                  <a:lnTo>
                    <a:pt x="262" y="206"/>
                  </a:lnTo>
                  <a:lnTo>
                    <a:pt x="290" y="182"/>
                  </a:lnTo>
                  <a:lnTo>
                    <a:pt x="320" y="158"/>
                  </a:lnTo>
                  <a:lnTo>
                    <a:pt x="352" y="136"/>
                  </a:lnTo>
                  <a:lnTo>
                    <a:pt x="384" y="114"/>
                  </a:lnTo>
                  <a:lnTo>
                    <a:pt x="418" y="96"/>
                  </a:lnTo>
                  <a:lnTo>
                    <a:pt x="452" y="78"/>
                  </a:lnTo>
                  <a:lnTo>
                    <a:pt x="488" y="62"/>
                  </a:lnTo>
                  <a:lnTo>
                    <a:pt x="524" y="48"/>
                  </a:lnTo>
                  <a:lnTo>
                    <a:pt x="560" y="34"/>
                  </a:lnTo>
                  <a:lnTo>
                    <a:pt x="598" y="24"/>
                  </a:lnTo>
                  <a:lnTo>
                    <a:pt x="636" y="16"/>
                  </a:lnTo>
                  <a:lnTo>
                    <a:pt x="676" y="8"/>
                  </a:lnTo>
                  <a:lnTo>
                    <a:pt x="716" y="4"/>
                  </a:lnTo>
                  <a:lnTo>
                    <a:pt x="756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838" y="0"/>
                  </a:lnTo>
                  <a:lnTo>
                    <a:pt x="878" y="4"/>
                  </a:lnTo>
                  <a:lnTo>
                    <a:pt x="918" y="8"/>
                  </a:lnTo>
                  <a:lnTo>
                    <a:pt x="958" y="16"/>
                  </a:lnTo>
                  <a:lnTo>
                    <a:pt x="996" y="24"/>
                  </a:lnTo>
                  <a:lnTo>
                    <a:pt x="1034" y="34"/>
                  </a:lnTo>
                  <a:lnTo>
                    <a:pt x="1072" y="48"/>
                  </a:lnTo>
                  <a:lnTo>
                    <a:pt x="1108" y="62"/>
                  </a:lnTo>
                  <a:lnTo>
                    <a:pt x="1142" y="78"/>
                  </a:lnTo>
                  <a:lnTo>
                    <a:pt x="1176" y="96"/>
                  </a:lnTo>
                  <a:lnTo>
                    <a:pt x="1210" y="114"/>
                  </a:lnTo>
                  <a:lnTo>
                    <a:pt x="1242" y="136"/>
                  </a:lnTo>
                  <a:lnTo>
                    <a:pt x="1274" y="158"/>
                  </a:lnTo>
                  <a:lnTo>
                    <a:pt x="1304" y="182"/>
                  </a:lnTo>
                  <a:lnTo>
                    <a:pt x="1332" y="206"/>
                  </a:lnTo>
                  <a:lnTo>
                    <a:pt x="1360" y="232"/>
                  </a:lnTo>
                  <a:lnTo>
                    <a:pt x="1386" y="260"/>
                  </a:lnTo>
                  <a:lnTo>
                    <a:pt x="1412" y="290"/>
                  </a:lnTo>
                  <a:lnTo>
                    <a:pt x="1436" y="320"/>
                  </a:lnTo>
                  <a:lnTo>
                    <a:pt x="1458" y="350"/>
                  </a:lnTo>
                  <a:lnTo>
                    <a:pt x="1478" y="382"/>
                  </a:lnTo>
                  <a:lnTo>
                    <a:pt x="1498" y="416"/>
                  </a:lnTo>
                  <a:lnTo>
                    <a:pt x="1516" y="450"/>
                  </a:lnTo>
                  <a:lnTo>
                    <a:pt x="1532" y="486"/>
                  </a:lnTo>
                  <a:lnTo>
                    <a:pt x="1546" y="522"/>
                  </a:lnTo>
                  <a:lnTo>
                    <a:pt x="1558" y="558"/>
                  </a:lnTo>
                  <a:lnTo>
                    <a:pt x="1568" y="596"/>
                  </a:lnTo>
                  <a:lnTo>
                    <a:pt x="1578" y="636"/>
                  </a:lnTo>
                  <a:lnTo>
                    <a:pt x="1584" y="674"/>
                  </a:lnTo>
                  <a:lnTo>
                    <a:pt x="1590" y="714"/>
                  </a:lnTo>
                  <a:lnTo>
                    <a:pt x="1592" y="754"/>
                  </a:lnTo>
                  <a:lnTo>
                    <a:pt x="1594" y="796"/>
                  </a:lnTo>
                  <a:lnTo>
                    <a:pt x="1594" y="796"/>
                  </a:lnTo>
                  <a:close/>
                </a:path>
              </a:pathLst>
            </a:custGeom>
            <a:ln w="38100">
              <a:solidFill>
                <a:schemeClr val="accent6"/>
              </a:solidFill>
            </a:ln>
            <a:effectLst>
              <a:innerShdw blurRad="114300">
                <a:srgbClr val="003332"/>
              </a:inn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dirty="0" smtClean="0">
                  <a:solidFill>
                    <a:srgbClr val="C21383"/>
                  </a:solidFill>
                  <a:latin typeface="Calibri" panose="020F0502020204030204" pitchFamily="34" charset="0"/>
                </a:rPr>
                <a:t>Decode smart </a:t>
              </a:r>
            </a:p>
            <a:p>
              <a:pPr algn="ctr"/>
              <a:r>
                <a:rPr lang="en-US" sz="1200" dirty="0" smtClean="0">
                  <a:solidFill>
                    <a:srgbClr val="C21383"/>
                  </a:solidFill>
                  <a:latin typeface="Calibri" panose="020F0502020204030204" pitchFamily="34" charset="0"/>
                </a:rPr>
                <a:t>money</a:t>
              </a:r>
              <a:endParaRPr lang="en-US" sz="1200" dirty="0">
                <a:solidFill>
                  <a:srgbClr val="C2138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TextBox 84"/>
            <p:cNvSpPr txBox="1"/>
            <p:nvPr/>
          </p:nvSpPr>
          <p:spPr>
            <a:xfrm>
              <a:off x="7951478" y="2203691"/>
              <a:ext cx="1133673" cy="55399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Smart Money Analytics 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Deals Landscape </a:t>
              </a: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108" name="Chevron 91"/>
            <p:cNvSpPr/>
            <p:nvPr/>
          </p:nvSpPr>
          <p:spPr>
            <a:xfrm>
              <a:off x="7603149" y="2174005"/>
              <a:ext cx="228835" cy="767258"/>
            </a:xfrm>
            <a:prstGeom prst="chevron">
              <a:avLst>
                <a:gd name="adj" fmla="val 100000"/>
              </a:avLst>
            </a:prstGeom>
            <a:solidFill>
              <a:schemeClr val="accent5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6831" y="4653248"/>
            <a:ext cx="4272995" cy="1008000"/>
            <a:chOff x="4812156" y="4653248"/>
            <a:chExt cx="4272995" cy="1008000"/>
          </a:xfrm>
        </p:grpSpPr>
        <p:sp>
          <p:nvSpPr>
            <p:cNvPr id="109" name="TextBox 68"/>
            <p:cNvSpPr txBox="1"/>
            <p:nvPr/>
          </p:nvSpPr>
          <p:spPr>
            <a:xfrm>
              <a:off x="5241273" y="4663473"/>
              <a:ext cx="2654952" cy="987551"/>
            </a:xfrm>
            <a:prstGeom prst="homePlate">
              <a:avLst>
                <a:gd name="adj" fmla="val 28958"/>
              </a:avLst>
            </a:prstGeom>
            <a:solidFill>
              <a:srgbClr val="F8F4FA"/>
            </a:solidFill>
          </p:spPr>
          <p:txBody>
            <a:bodyPr wrap="square" lIns="720000" tIns="108000" rIns="0" bIns="108000" rtlCol="0" anchor="ctr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Protect and grow</a:t>
              </a:r>
              <a:b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your brand </a:t>
              </a: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Identify main issues </a:t>
              </a:r>
              <a:b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of social </a:t>
              </a: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media</a:t>
              </a: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  <a:p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110" name="Freeform 11"/>
            <p:cNvSpPr>
              <a:spLocks/>
            </p:cNvSpPr>
            <p:nvPr/>
          </p:nvSpPr>
          <p:spPr bwMode="auto">
            <a:xfrm>
              <a:off x="4812156" y="4653248"/>
              <a:ext cx="1008000" cy="1008000"/>
            </a:xfrm>
            <a:custGeom>
              <a:avLst/>
              <a:gdLst>
                <a:gd name="T0" fmla="*/ 1592 w 1594"/>
                <a:gd name="T1" fmla="*/ 836 h 1592"/>
                <a:gd name="T2" fmla="*/ 1578 w 1594"/>
                <a:gd name="T3" fmla="*/ 956 h 1592"/>
                <a:gd name="T4" fmla="*/ 1546 w 1594"/>
                <a:gd name="T5" fmla="*/ 1070 h 1592"/>
                <a:gd name="T6" fmla="*/ 1498 w 1594"/>
                <a:gd name="T7" fmla="*/ 1176 h 1592"/>
                <a:gd name="T8" fmla="*/ 1436 w 1594"/>
                <a:gd name="T9" fmla="*/ 1272 h 1592"/>
                <a:gd name="T10" fmla="*/ 1360 w 1594"/>
                <a:gd name="T11" fmla="*/ 1358 h 1592"/>
                <a:gd name="T12" fmla="*/ 1274 w 1594"/>
                <a:gd name="T13" fmla="*/ 1434 h 1592"/>
                <a:gd name="T14" fmla="*/ 1176 w 1594"/>
                <a:gd name="T15" fmla="*/ 1496 h 1592"/>
                <a:gd name="T16" fmla="*/ 1072 w 1594"/>
                <a:gd name="T17" fmla="*/ 1544 h 1592"/>
                <a:gd name="T18" fmla="*/ 958 w 1594"/>
                <a:gd name="T19" fmla="*/ 1576 h 1592"/>
                <a:gd name="T20" fmla="*/ 838 w 1594"/>
                <a:gd name="T21" fmla="*/ 1592 h 1592"/>
                <a:gd name="T22" fmla="*/ 756 w 1594"/>
                <a:gd name="T23" fmla="*/ 1592 h 1592"/>
                <a:gd name="T24" fmla="*/ 636 w 1594"/>
                <a:gd name="T25" fmla="*/ 1576 h 1592"/>
                <a:gd name="T26" fmla="*/ 524 w 1594"/>
                <a:gd name="T27" fmla="*/ 1544 h 1592"/>
                <a:gd name="T28" fmla="*/ 418 w 1594"/>
                <a:gd name="T29" fmla="*/ 1496 h 1592"/>
                <a:gd name="T30" fmla="*/ 320 w 1594"/>
                <a:gd name="T31" fmla="*/ 1434 h 1592"/>
                <a:gd name="T32" fmla="*/ 234 w 1594"/>
                <a:gd name="T33" fmla="*/ 1358 h 1592"/>
                <a:gd name="T34" fmla="*/ 160 w 1594"/>
                <a:gd name="T35" fmla="*/ 1272 h 1592"/>
                <a:gd name="T36" fmla="*/ 96 w 1594"/>
                <a:gd name="T37" fmla="*/ 1176 h 1592"/>
                <a:gd name="T38" fmla="*/ 50 w 1594"/>
                <a:gd name="T39" fmla="*/ 1070 h 1592"/>
                <a:gd name="T40" fmla="*/ 16 w 1594"/>
                <a:gd name="T41" fmla="*/ 956 h 1592"/>
                <a:gd name="T42" fmla="*/ 2 w 1594"/>
                <a:gd name="T43" fmla="*/ 836 h 1592"/>
                <a:gd name="T44" fmla="*/ 2 w 1594"/>
                <a:gd name="T45" fmla="*/ 754 h 1592"/>
                <a:gd name="T46" fmla="*/ 16 w 1594"/>
                <a:gd name="T47" fmla="*/ 636 h 1592"/>
                <a:gd name="T48" fmla="*/ 50 w 1594"/>
                <a:gd name="T49" fmla="*/ 522 h 1592"/>
                <a:gd name="T50" fmla="*/ 96 w 1594"/>
                <a:gd name="T51" fmla="*/ 416 h 1592"/>
                <a:gd name="T52" fmla="*/ 160 w 1594"/>
                <a:gd name="T53" fmla="*/ 320 h 1592"/>
                <a:gd name="T54" fmla="*/ 234 w 1594"/>
                <a:gd name="T55" fmla="*/ 232 h 1592"/>
                <a:gd name="T56" fmla="*/ 320 w 1594"/>
                <a:gd name="T57" fmla="*/ 158 h 1592"/>
                <a:gd name="T58" fmla="*/ 418 w 1594"/>
                <a:gd name="T59" fmla="*/ 96 h 1592"/>
                <a:gd name="T60" fmla="*/ 524 w 1594"/>
                <a:gd name="T61" fmla="*/ 48 h 1592"/>
                <a:gd name="T62" fmla="*/ 636 w 1594"/>
                <a:gd name="T63" fmla="*/ 16 h 1592"/>
                <a:gd name="T64" fmla="*/ 756 w 1594"/>
                <a:gd name="T65" fmla="*/ 0 h 1592"/>
                <a:gd name="T66" fmla="*/ 838 w 1594"/>
                <a:gd name="T67" fmla="*/ 0 h 1592"/>
                <a:gd name="T68" fmla="*/ 958 w 1594"/>
                <a:gd name="T69" fmla="*/ 16 h 1592"/>
                <a:gd name="T70" fmla="*/ 1072 w 1594"/>
                <a:gd name="T71" fmla="*/ 48 h 1592"/>
                <a:gd name="T72" fmla="*/ 1176 w 1594"/>
                <a:gd name="T73" fmla="*/ 96 h 1592"/>
                <a:gd name="T74" fmla="*/ 1274 w 1594"/>
                <a:gd name="T75" fmla="*/ 158 h 1592"/>
                <a:gd name="T76" fmla="*/ 1360 w 1594"/>
                <a:gd name="T77" fmla="*/ 232 h 1592"/>
                <a:gd name="T78" fmla="*/ 1436 w 1594"/>
                <a:gd name="T79" fmla="*/ 320 h 1592"/>
                <a:gd name="T80" fmla="*/ 1498 w 1594"/>
                <a:gd name="T81" fmla="*/ 416 h 1592"/>
                <a:gd name="T82" fmla="*/ 1546 w 1594"/>
                <a:gd name="T83" fmla="*/ 522 h 1592"/>
                <a:gd name="T84" fmla="*/ 1578 w 1594"/>
                <a:gd name="T85" fmla="*/ 636 h 1592"/>
                <a:gd name="T86" fmla="*/ 1592 w 1594"/>
                <a:gd name="T87" fmla="*/ 754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94" h="1592">
                  <a:moveTo>
                    <a:pt x="1594" y="796"/>
                  </a:moveTo>
                  <a:lnTo>
                    <a:pt x="1594" y="796"/>
                  </a:lnTo>
                  <a:lnTo>
                    <a:pt x="1592" y="836"/>
                  </a:lnTo>
                  <a:lnTo>
                    <a:pt x="1590" y="878"/>
                  </a:lnTo>
                  <a:lnTo>
                    <a:pt x="1584" y="916"/>
                  </a:lnTo>
                  <a:lnTo>
                    <a:pt x="1578" y="956"/>
                  </a:lnTo>
                  <a:lnTo>
                    <a:pt x="1568" y="994"/>
                  </a:lnTo>
                  <a:lnTo>
                    <a:pt x="1558" y="1032"/>
                  </a:lnTo>
                  <a:lnTo>
                    <a:pt x="1546" y="1070"/>
                  </a:lnTo>
                  <a:lnTo>
                    <a:pt x="1532" y="1106"/>
                  </a:lnTo>
                  <a:lnTo>
                    <a:pt x="1516" y="1142"/>
                  </a:lnTo>
                  <a:lnTo>
                    <a:pt x="1498" y="1176"/>
                  </a:lnTo>
                  <a:lnTo>
                    <a:pt x="1478" y="1208"/>
                  </a:lnTo>
                  <a:lnTo>
                    <a:pt x="1458" y="1242"/>
                  </a:lnTo>
                  <a:lnTo>
                    <a:pt x="1436" y="1272"/>
                  </a:lnTo>
                  <a:lnTo>
                    <a:pt x="1412" y="1302"/>
                  </a:lnTo>
                  <a:lnTo>
                    <a:pt x="1386" y="1332"/>
                  </a:lnTo>
                  <a:lnTo>
                    <a:pt x="1360" y="1358"/>
                  </a:lnTo>
                  <a:lnTo>
                    <a:pt x="1332" y="1386"/>
                  </a:lnTo>
                  <a:lnTo>
                    <a:pt x="1304" y="1410"/>
                  </a:lnTo>
                  <a:lnTo>
                    <a:pt x="1274" y="1434"/>
                  </a:lnTo>
                  <a:lnTo>
                    <a:pt x="1242" y="1456"/>
                  </a:lnTo>
                  <a:lnTo>
                    <a:pt x="1210" y="1476"/>
                  </a:lnTo>
                  <a:lnTo>
                    <a:pt x="1176" y="1496"/>
                  </a:lnTo>
                  <a:lnTo>
                    <a:pt x="1142" y="1514"/>
                  </a:lnTo>
                  <a:lnTo>
                    <a:pt x="1108" y="1530"/>
                  </a:lnTo>
                  <a:lnTo>
                    <a:pt x="1072" y="1544"/>
                  </a:lnTo>
                  <a:lnTo>
                    <a:pt x="1034" y="1556"/>
                  </a:lnTo>
                  <a:lnTo>
                    <a:pt x="996" y="1568"/>
                  </a:lnTo>
                  <a:lnTo>
                    <a:pt x="958" y="1576"/>
                  </a:lnTo>
                  <a:lnTo>
                    <a:pt x="918" y="1584"/>
                  </a:lnTo>
                  <a:lnTo>
                    <a:pt x="878" y="1588"/>
                  </a:lnTo>
                  <a:lnTo>
                    <a:pt x="838" y="1592"/>
                  </a:lnTo>
                  <a:lnTo>
                    <a:pt x="798" y="1592"/>
                  </a:lnTo>
                  <a:lnTo>
                    <a:pt x="798" y="1592"/>
                  </a:lnTo>
                  <a:lnTo>
                    <a:pt x="756" y="1592"/>
                  </a:lnTo>
                  <a:lnTo>
                    <a:pt x="716" y="1588"/>
                  </a:lnTo>
                  <a:lnTo>
                    <a:pt x="676" y="1584"/>
                  </a:lnTo>
                  <a:lnTo>
                    <a:pt x="636" y="1576"/>
                  </a:lnTo>
                  <a:lnTo>
                    <a:pt x="598" y="1568"/>
                  </a:lnTo>
                  <a:lnTo>
                    <a:pt x="560" y="1556"/>
                  </a:lnTo>
                  <a:lnTo>
                    <a:pt x="524" y="1544"/>
                  </a:lnTo>
                  <a:lnTo>
                    <a:pt x="488" y="1530"/>
                  </a:lnTo>
                  <a:lnTo>
                    <a:pt x="452" y="1514"/>
                  </a:lnTo>
                  <a:lnTo>
                    <a:pt x="418" y="1496"/>
                  </a:lnTo>
                  <a:lnTo>
                    <a:pt x="384" y="1476"/>
                  </a:lnTo>
                  <a:lnTo>
                    <a:pt x="352" y="1456"/>
                  </a:lnTo>
                  <a:lnTo>
                    <a:pt x="320" y="1434"/>
                  </a:lnTo>
                  <a:lnTo>
                    <a:pt x="290" y="1410"/>
                  </a:lnTo>
                  <a:lnTo>
                    <a:pt x="262" y="1386"/>
                  </a:lnTo>
                  <a:lnTo>
                    <a:pt x="234" y="1358"/>
                  </a:lnTo>
                  <a:lnTo>
                    <a:pt x="208" y="1332"/>
                  </a:lnTo>
                  <a:lnTo>
                    <a:pt x="182" y="1302"/>
                  </a:lnTo>
                  <a:lnTo>
                    <a:pt x="160" y="1272"/>
                  </a:lnTo>
                  <a:lnTo>
                    <a:pt x="136" y="1242"/>
                  </a:lnTo>
                  <a:lnTo>
                    <a:pt x="116" y="1208"/>
                  </a:lnTo>
                  <a:lnTo>
                    <a:pt x="96" y="1176"/>
                  </a:lnTo>
                  <a:lnTo>
                    <a:pt x="80" y="1142"/>
                  </a:lnTo>
                  <a:lnTo>
                    <a:pt x="64" y="1106"/>
                  </a:lnTo>
                  <a:lnTo>
                    <a:pt x="50" y="1070"/>
                  </a:lnTo>
                  <a:lnTo>
                    <a:pt x="36" y="1032"/>
                  </a:lnTo>
                  <a:lnTo>
                    <a:pt x="26" y="994"/>
                  </a:lnTo>
                  <a:lnTo>
                    <a:pt x="16" y="956"/>
                  </a:lnTo>
                  <a:lnTo>
                    <a:pt x="10" y="916"/>
                  </a:lnTo>
                  <a:lnTo>
                    <a:pt x="4" y="878"/>
                  </a:lnTo>
                  <a:lnTo>
                    <a:pt x="2" y="836"/>
                  </a:lnTo>
                  <a:lnTo>
                    <a:pt x="0" y="796"/>
                  </a:lnTo>
                  <a:lnTo>
                    <a:pt x="0" y="796"/>
                  </a:lnTo>
                  <a:lnTo>
                    <a:pt x="2" y="754"/>
                  </a:lnTo>
                  <a:lnTo>
                    <a:pt x="4" y="714"/>
                  </a:lnTo>
                  <a:lnTo>
                    <a:pt x="10" y="674"/>
                  </a:lnTo>
                  <a:lnTo>
                    <a:pt x="16" y="636"/>
                  </a:lnTo>
                  <a:lnTo>
                    <a:pt x="26" y="596"/>
                  </a:lnTo>
                  <a:lnTo>
                    <a:pt x="36" y="558"/>
                  </a:lnTo>
                  <a:lnTo>
                    <a:pt x="50" y="522"/>
                  </a:lnTo>
                  <a:lnTo>
                    <a:pt x="64" y="486"/>
                  </a:lnTo>
                  <a:lnTo>
                    <a:pt x="80" y="450"/>
                  </a:lnTo>
                  <a:lnTo>
                    <a:pt x="96" y="416"/>
                  </a:lnTo>
                  <a:lnTo>
                    <a:pt x="116" y="382"/>
                  </a:lnTo>
                  <a:lnTo>
                    <a:pt x="136" y="350"/>
                  </a:lnTo>
                  <a:lnTo>
                    <a:pt x="160" y="320"/>
                  </a:lnTo>
                  <a:lnTo>
                    <a:pt x="182" y="290"/>
                  </a:lnTo>
                  <a:lnTo>
                    <a:pt x="208" y="260"/>
                  </a:lnTo>
                  <a:lnTo>
                    <a:pt x="234" y="232"/>
                  </a:lnTo>
                  <a:lnTo>
                    <a:pt x="262" y="206"/>
                  </a:lnTo>
                  <a:lnTo>
                    <a:pt x="290" y="182"/>
                  </a:lnTo>
                  <a:lnTo>
                    <a:pt x="320" y="158"/>
                  </a:lnTo>
                  <a:lnTo>
                    <a:pt x="352" y="136"/>
                  </a:lnTo>
                  <a:lnTo>
                    <a:pt x="384" y="114"/>
                  </a:lnTo>
                  <a:lnTo>
                    <a:pt x="418" y="96"/>
                  </a:lnTo>
                  <a:lnTo>
                    <a:pt x="452" y="78"/>
                  </a:lnTo>
                  <a:lnTo>
                    <a:pt x="488" y="62"/>
                  </a:lnTo>
                  <a:lnTo>
                    <a:pt x="524" y="48"/>
                  </a:lnTo>
                  <a:lnTo>
                    <a:pt x="560" y="34"/>
                  </a:lnTo>
                  <a:lnTo>
                    <a:pt x="598" y="24"/>
                  </a:lnTo>
                  <a:lnTo>
                    <a:pt x="636" y="16"/>
                  </a:lnTo>
                  <a:lnTo>
                    <a:pt x="676" y="8"/>
                  </a:lnTo>
                  <a:lnTo>
                    <a:pt x="716" y="4"/>
                  </a:lnTo>
                  <a:lnTo>
                    <a:pt x="756" y="0"/>
                  </a:lnTo>
                  <a:lnTo>
                    <a:pt x="798" y="0"/>
                  </a:lnTo>
                  <a:lnTo>
                    <a:pt x="798" y="0"/>
                  </a:lnTo>
                  <a:lnTo>
                    <a:pt x="838" y="0"/>
                  </a:lnTo>
                  <a:lnTo>
                    <a:pt x="878" y="4"/>
                  </a:lnTo>
                  <a:lnTo>
                    <a:pt x="918" y="8"/>
                  </a:lnTo>
                  <a:lnTo>
                    <a:pt x="958" y="16"/>
                  </a:lnTo>
                  <a:lnTo>
                    <a:pt x="996" y="24"/>
                  </a:lnTo>
                  <a:lnTo>
                    <a:pt x="1034" y="34"/>
                  </a:lnTo>
                  <a:lnTo>
                    <a:pt x="1072" y="48"/>
                  </a:lnTo>
                  <a:lnTo>
                    <a:pt x="1108" y="62"/>
                  </a:lnTo>
                  <a:lnTo>
                    <a:pt x="1142" y="78"/>
                  </a:lnTo>
                  <a:lnTo>
                    <a:pt x="1176" y="96"/>
                  </a:lnTo>
                  <a:lnTo>
                    <a:pt x="1210" y="114"/>
                  </a:lnTo>
                  <a:lnTo>
                    <a:pt x="1242" y="136"/>
                  </a:lnTo>
                  <a:lnTo>
                    <a:pt x="1274" y="158"/>
                  </a:lnTo>
                  <a:lnTo>
                    <a:pt x="1304" y="182"/>
                  </a:lnTo>
                  <a:lnTo>
                    <a:pt x="1332" y="206"/>
                  </a:lnTo>
                  <a:lnTo>
                    <a:pt x="1360" y="232"/>
                  </a:lnTo>
                  <a:lnTo>
                    <a:pt x="1386" y="260"/>
                  </a:lnTo>
                  <a:lnTo>
                    <a:pt x="1412" y="290"/>
                  </a:lnTo>
                  <a:lnTo>
                    <a:pt x="1436" y="320"/>
                  </a:lnTo>
                  <a:lnTo>
                    <a:pt x="1458" y="350"/>
                  </a:lnTo>
                  <a:lnTo>
                    <a:pt x="1478" y="382"/>
                  </a:lnTo>
                  <a:lnTo>
                    <a:pt x="1498" y="416"/>
                  </a:lnTo>
                  <a:lnTo>
                    <a:pt x="1516" y="450"/>
                  </a:lnTo>
                  <a:lnTo>
                    <a:pt x="1532" y="486"/>
                  </a:lnTo>
                  <a:lnTo>
                    <a:pt x="1546" y="522"/>
                  </a:lnTo>
                  <a:lnTo>
                    <a:pt x="1558" y="558"/>
                  </a:lnTo>
                  <a:lnTo>
                    <a:pt x="1568" y="596"/>
                  </a:lnTo>
                  <a:lnTo>
                    <a:pt x="1578" y="636"/>
                  </a:lnTo>
                  <a:lnTo>
                    <a:pt x="1584" y="674"/>
                  </a:lnTo>
                  <a:lnTo>
                    <a:pt x="1590" y="714"/>
                  </a:lnTo>
                  <a:lnTo>
                    <a:pt x="1592" y="754"/>
                  </a:lnTo>
                  <a:lnTo>
                    <a:pt x="1594" y="796"/>
                  </a:lnTo>
                  <a:lnTo>
                    <a:pt x="1594" y="796"/>
                  </a:lnTo>
                  <a:close/>
                </a:path>
              </a:pathLst>
            </a:cu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innerShdw blurRad="114300">
                <a:schemeClr val="accent3"/>
              </a:inn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200" dirty="0" smtClean="0">
                  <a:solidFill>
                    <a:srgbClr val="583471"/>
                  </a:solidFill>
                  <a:latin typeface="Calibri" panose="020F0502020204030204" pitchFamily="34" charset="0"/>
                </a:rPr>
                <a:t>Mine thought leadership</a:t>
              </a:r>
              <a:endParaRPr lang="en-US" sz="1200" dirty="0">
                <a:solidFill>
                  <a:srgbClr val="58347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TextBox 84"/>
            <p:cNvSpPr txBox="1"/>
            <p:nvPr/>
          </p:nvSpPr>
          <p:spPr>
            <a:xfrm>
              <a:off x="7951478" y="5034138"/>
              <a:ext cx="1133673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  <a:tabLst>
                  <a:tab pos="85725" algn="l"/>
                </a:tabLst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Influencers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tabLst>
                  <a:tab pos="85725" algn="l"/>
                </a:tabLst>
              </a:pPr>
              <a:r>
                <a:rPr lang="en-GB" sz="1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Analyst Opinions </a:t>
              </a:r>
              <a:endParaRPr lang="en-GB" sz="1000" dirty="0">
                <a:solidFill>
                  <a:srgbClr val="000000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112" name="Chevron 91"/>
            <p:cNvSpPr/>
            <p:nvPr/>
          </p:nvSpPr>
          <p:spPr>
            <a:xfrm>
              <a:off x="7603149" y="4773619"/>
              <a:ext cx="228835" cy="767258"/>
            </a:xfrm>
            <a:prstGeom prst="chevron">
              <a:avLst>
                <a:gd name="adj" fmla="val 100000"/>
              </a:avLst>
            </a:prstGeom>
            <a:solidFill>
              <a:schemeClr val="accent3"/>
            </a:solidFill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25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2"/>
          <p:cNvSpPr/>
          <p:nvPr/>
        </p:nvSpPr>
        <p:spPr>
          <a:xfrm>
            <a:off x="-279" y="766880"/>
            <a:ext cx="9144279" cy="916789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Providing custom support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B0678B-BF4D-4CD9-BAB9-5D456B398EAF}" type="slidenum">
              <a:rPr lang="en-GB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pPr/>
              <a:t>26</a:t>
            </a:fld>
            <a:endParaRPr lang="en-GB" dirty="0">
              <a:solidFill>
                <a:srgbClr val="FFFFFF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3" name="TextBox 20"/>
          <p:cNvSpPr txBox="1"/>
          <p:nvPr/>
        </p:nvSpPr>
        <p:spPr>
          <a:xfrm>
            <a:off x="6687139" y="1787391"/>
            <a:ext cx="277587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100" b="1" dirty="0">
                <a:solidFill>
                  <a:srgbClr val="FFFFFF"/>
                </a:solidFill>
                <a:latin typeface="Calibri" pitchFamily="34" charset="0"/>
                <a:ea typeface="Rubik" charset="0"/>
                <a:cs typeface="Calibri" pitchFamily="34" charset="0"/>
              </a:rPr>
              <a:t>INNOVATION &amp; INSIGHT</a:t>
            </a:r>
          </a:p>
        </p:txBody>
      </p:sp>
      <p:sp>
        <p:nvSpPr>
          <p:cNvPr id="34" name="TextBox 23"/>
          <p:cNvSpPr txBox="1"/>
          <p:nvPr/>
        </p:nvSpPr>
        <p:spPr>
          <a:xfrm>
            <a:off x="6687139" y="2519952"/>
            <a:ext cx="277587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GB" sz="1100" b="1" dirty="0">
              <a:solidFill>
                <a:srgbClr val="FFFFFF"/>
              </a:solidFill>
              <a:latin typeface="Calibri" pitchFamily="34" charset="0"/>
              <a:ea typeface="Rubik" charset="0"/>
              <a:cs typeface="Calibri" pitchFamily="34" charset="0"/>
            </a:endParaRPr>
          </a:p>
          <a:p>
            <a:endParaRPr lang="en-GB" sz="1100" b="1" dirty="0">
              <a:solidFill>
                <a:srgbClr val="FFFFFF"/>
              </a:solidFill>
              <a:latin typeface="Calibri" pitchFamily="34" charset="0"/>
              <a:ea typeface="Rubik" charset="0"/>
              <a:cs typeface="Calibri" pitchFamily="34" charset="0"/>
            </a:endParaRPr>
          </a:p>
          <a:p>
            <a:r>
              <a:rPr lang="en-GB" sz="1100" b="1" dirty="0">
                <a:solidFill>
                  <a:srgbClr val="FFFFFF"/>
                </a:solidFill>
                <a:latin typeface="Calibri" pitchFamily="34" charset="0"/>
                <a:ea typeface="Rubik" charset="0"/>
                <a:cs typeface="Calibri" pitchFamily="34" charset="0"/>
              </a:rPr>
              <a:t>MARKET &amp; PRODUCT STRATEGY</a:t>
            </a:r>
          </a:p>
          <a:p>
            <a:endParaRPr lang="en-GB" sz="1100" b="1" dirty="0">
              <a:solidFill>
                <a:srgbClr val="FFFFFF"/>
              </a:solidFill>
              <a:latin typeface="Calibri" pitchFamily="34" charset="0"/>
              <a:ea typeface="Rubik" charset="0"/>
              <a:cs typeface="Calibri" pitchFamily="34" charset="0"/>
            </a:endParaRPr>
          </a:p>
        </p:txBody>
      </p:sp>
      <p:sp>
        <p:nvSpPr>
          <p:cNvPr id="35" name="TextBox 24"/>
          <p:cNvSpPr txBox="1"/>
          <p:nvPr/>
        </p:nvSpPr>
        <p:spPr>
          <a:xfrm>
            <a:off x="6687139" y="3230324"/>
            <a:ext cx="2775878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GB" sz="1100" b="1" dirty="0">
              <a:solidFill>
                <a:srgbClr val="FFFFFF"/>
              </a:solidFill>
              <a:latin typeface="Calibri" pitchFamily="34" charset="0"/>
              <a:ea typeface="Rubik" charset="0"/>
              <a:cs typeface="Calibri" pitchFamily="34" charset="0"/>
            </a:endParaRPr>
          </a:p>
          <a:p>
            <a:r>
              <a:rPr lang="en-GB" sz="1100" b="1" dirty="0">
                <a:solidFill>
                  <a:srgbClr val="FFFFFF"/>
                </a:solidFill>
                <a:latin typeface="Calibri" pitchFamily="34" charset="0"/>
                <a:ea typeface="Rubik" charset="0"/>
                <a:cs typeface="Calibri" pitchFamily="34" charset="0"/>
              </a:rPr>
              <a:t>MARKETING COMMUNICATIONS</a:t>
            </a:r>
          </a:p>
          <a:p>
            <a:endParaRPr lang="en-GB" sz="1100" b="1" dirty="0">
              <a:solidFill>
                <a:srgbClr val="FFFFFF"/>
              </a:solidFill>
              <a:latin typeface="Calibri" pitchFamily="34" charset="0"/>
              <a:ea typeface="Rubik" charset="0"/>
              <a:cs typeface="Calibri" pitchFamily="34" charset="0"/>
            </a:endParaRPr>
          </a:p>
        </p:txBody>
      </p:sp>
      <p:sp>
        <p:nvSpPr>
          <p:cNvPr id="36" name="TextBox 25"/>
          <p:cNvSpPr txBox="1"/>
          <p:nvPr/>
        </p:nvSpPr>
        <p:spPr>
          <a:xfrm>
            <a:off x="6687139" y="3792876"/>
            <a:ext cx="2775878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GB" sz="1100" b="1" dirty="0">
              <a:solidFill>
                <a:srgbClr val="FFFFFF"/>
              </a:solidFill>
              <a:latin typeface="Calibri" pitchFamily="34" charset="0"/>
              <a:ea typeface="Rubik" charset="0"/>
              <a:cs typeface="Calibri" pitchFamily="34" charset="0"/>
            </a:endParaRPr>
          </a:p>
          <a:p>
            <a:r>
              <a:rPr lang="en-GB" sz="1100" b="1" dirty="0">
                <a:solidFill>
                  <a:srgbClr val="FFFFFF"/>
                </a:solidFill>
                <a:latin typeface="Calibri" pitchFamily="34" charset="0"/>
                <a:ea typeface="Rubik" charset="0"/>
                <a:cs typeface="Calibri" pitchFamily="34" charset="0"/>
              </a:rPr>
              <a:t>FINANCIAL ANALYSIS</a:t>
            </a:r>
          </a:p>
          <a:p>
            <a:endParaRPr lang="en-US" sz="11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26"/>
          <p:cNvSpPr txBox="1"/>
          <p:nvPr/>
        </p:nvSpPr>
        <p:spPr>
          <a:xfrm>
            <a:off x="6687139" y="4958541"/>
            <a:ext cx="277587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100" b="1" dirty="0">
                <a:solidFill>
                  <a:srgbClr val="FFFFFF"/>
                </a:solidFill>
                <a:latin typeface="Calibri" pitchFamily="34" charset="0"/>
                <a:ea typeface="Rubik" charset="0"/>
                <a:cs typeface="Calibri" pitchFamily="34" charset="0"/>
              </a:rPr>
              <a:t>COMPETITIVE &amp; COMPANY</a:t>
            </a:r>
          </a:p>
          <a:p>
            <a:r>
              <a:rPr lang="en-GB" sz="1100" b="1" dirty="0">
                <a:solidFill>
                  <a:srgbClr val="FFFFFF"/>
                </a:solidFill>
                <a:latin typeface="Calibri" pitchFamily="34" charset="0"/>
                <a:ea typeface="Rubik" charset="0"/>
                <a:cs typeface="Calibri" pitchFamily="34" charset="0"/>
              </a:rPr>
              <a:t> ANALYSIS</a:t>
            </a:r>
          </a:p>
        </p:txBody>
      </p:sp>
      <p:sp>
        <p:nvSpPr>
          <p:cNvPr id="38" name="TextBox 27"/>
          <p:cNvSpPr txBox="1"/>
          <p:nvPr/>
        </p:nvSpPr>
        <p:spPr>
          <a:xfrm>
            <a:off x="6687139" y="4421392"/>
            <a:ext cx="282598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100" b="1" dirty="0">
                <a:solidFill>
                  <a:srgbClr val="FFFFFF"/>
                </a:solidFill>
                <a:latin typeface="Calibri" pitchFamily="34" charset="0"/>
                <a:ea typeface="Rubik" charset="0"/>
                <a:cs typeface="Calibri" pitchFamily="34" charset="0"/>
              </a:rPr>
              <a:t>REGULATORY, TRADE </a:t>
            </a:r>
          </a:p>
          <a:p>
            <a:r>
              <a:rPr lang="en-GB" sz="1100" b="1" dirty="0">
                <a:solidFill>
                  <a:srgbClr val="FFFFFF"/>
                </a:solidFill>
                <a:latin typeface="Calibri" pitchFamily="34" charset="0"/>
                <a:ea typeface="Rubik" charset="0"/>
                <a:cs typeface="Calibri" pitchFamily="34" charset="0"/>
              </a:rPr>
              <a:t>&amp; INDUSTRY</a:t>
            </a:r>
            <a:endParaRPr lang="en-US" sz="11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6687139" y="5308113"/>
            <a:ext cx="2775878" cy="9387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GB" sz="1100" b="1" dirty="0">
              <a:solidFill>
                <a:srgbClr val="FFFFFF"/>
              </a:solidFill>
              <a:latin typeface="Calibri" pitchFamily="34" charset="0"/>
              <a:ea typeface="Rubik" charset="0"/>
              <a:cs typeface="Calibri" pitchFamily="34" charset="0"/>
            </a:endParaRPr>
          </a:p>
          <a:p>
            <a:endParaRPr lang="en-GB" sz="1100" b="1" dirty="0">
              <a:solidFill>
                <a:srgbClr val="FFFFFF"/>
              </a:solidFill>
              <a:latin typeface="Calibri" pitchFamily="34" charset="0"/>
              <a:ea typeface="Rubik" charset="0"/>
              <a:cs typeface="Calibri" pitchFamily="34" charset="0"/>
            </a:endParaRPr>
          </a:p>
          <a:p>
            <a:r>
              <a:rPr lang="en-GB" sz="1100" b="1" dirty="0">
                <a:solidFill>
                  <a:srgbClr val="FFFFFF"/>
                </a:solidFill>
                <a:latin typeface="Calibri" pitchFamily="34" charset="0"/>
                <a:ea typeface="Rubik" charset="0"/>
                <a:cs typeface="Calibri" pitchFamily="34" charset="0"/>
              </a:rPr>
              <a:t>FORECASTING</a:t>
            </a:r>
          </a:p>
          <a:p>
            <a:endParaRPr lang="en-GB" sz="1100" b="1" dirty="0">
              <a:solidFill>
                <a:srgbClr val="FFFFFF"/>
              </a:solidFill>
              <a:latin typeface="Calibri" pitchFamily="34" charset="0"/>
              <a:ea typeface="Rubik" charset="0"/>
              <a:cs typeface="Calibri" pitchFamily="34" charset="0"/>
            </a:endParaRPr>
          </a:p>
          <a:p>
            <a:endParaRPr lang="en-US" sz="11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object 2"/>
          <p:cNvSpPr/>
          <p:nvPr/>
        </p:nvSpPr>
        <p:spPr>
          <a:xfrm>
            <a:off x="6100449" y="1504180"/>
            <a:ext cx="3043551" cy="4709638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3"/>
          <p:cNvSpPr/>
          <p:nvPr/>
        </p:nvSpPr>
        <p:spPr>
          <a:xfrm>
            <a:off x="295868" y="741481"/>
            <a:ext cx="8500905" cy="9165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>
              <a:lnSpc>
                <a:spcPts val="2000"/>
              </a:lnSpc>
            </a:pPr>
            <a:r>
              <a:rPr lang="en-GB" kern="0" dirty="0">
                <a:solidFill>
                  <a:srgbClr val="68737B"/>
                </a:solidFill>
                <a:latin typeface="Calibri" pitchFamily="34" charset="0"/>
                <a:ea typeface="Rubik Light" charset="0"/>
                <a:cs typeface="Calibri" pitchFamily="34" charset="0"/>
              </a:rPr>
              <a:t>Our </a:t>
            </a:r>
            <a:r>
              <a:rPr lang="en-GB" b="1" dirty="0">
                <a:solidFill>
                  <a:srgbClr val="19AF7D"/>
                </a:solidFill>
                <a:latin typeface="Calibri" panose="020F0502020204030204" pitchFamily="34" charset="0"/>
                <a:ea typeface="Rubik Light" charset="0"/>
                <a:cs typeface="Calibri" pitchFamily="34" charset="0"/>
              </a:rPr>
              <a:t>CONSULTING</a:t>
            </a:r>
            <a:r>
              <a:rPr lang="en-GB" kern="0" dirty="0">
                <a:solidFill>
                  <a:srgbClr val="19AF7D"/>
                </a:solidFill>
                <a:latin typeface="Calibri" panose="020F0502020204030204" pitchFamily="34" charset="0"/>
                <a:ea typeface="Rubik Light" charset="0"/>
                <a:cs typeface="Calibri" pitchFamily="34" charset="0"/>
              </a:rPr>
              <a:t> </a:t>
            </a:r>
            <a:r>
              <a:rPr lang="en-GB" kern="0" dirty="0">
                <a:solidFill>
                  <a:srgbClr val="68737B"/>
                </a:solidFill>
                <a:latin typeface="Calibri" panose="020F0502020204030204" pitchFamily="34" charset="0"/>
                <a:ea typeface="Rubik Light" charset="0"/>
                <a:cs typeface="Calibri" pitchFamily="34" charset="0"/>
              </a:rPr>
              <a:t>offering provides tailored solutions to help clients identify new growth opportunities, minimize risk, gain competitive advantage, and improve profitability.</a:t>
            </a:r>
          </a:p>
        </p:txBody>
      </p:sp>
      <p:pic>
        <p:nvPicPr>
          <p:cNvPr id="43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480" y="1676365"/>
            <a:ext cx="429427" cy="472992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852" y="2329300"/>
            <a:ext cx="398309" cy="311179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932" y="5515576"/>
            <a:ext cx="412060" cy="376741"/>
          </a:xfrm>
          <a:prstGeom prst="rect">
            <a:avLst/>
          </a:prstGeom>
        </p:spPr>
      </p:pic>
      <p:pic>
        <p:nvPicPr>
          <p:cNvPr id="4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487" y="2793105"/>
            <a:ext cx="398309" cy="398309"/>
          </a:xfrm>
          <a:prstGeom prst="rect">
            <a:avLst/>
          </a:prstGeom>
        </p:spPr>
      </p:pic>
      <p:pic>
        <p:nvPicPr>
          <p:cNvPr id="4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932" y="4988009"/>
            <a:ext cx="398309" cy="398309"/>
          </a:xfrm>
          <a:prstGeom prst="rect">
            <a:avLst/>
          </a:prstGeom>
        </p:spPr>
      </p:pic>
      <p:pic>
        <p:nvPicPr>
          <p:cNvPr id="4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0933" y="3341831"/>
            <a:ext cx="373415" cy="398309"/>
          </a:xfrm>
          <a:prstGeom prst="rect">
            <a:avLst/>
          </a:prstGeom>
        </p:spPr>
      </p:pic>
      <p:pic>
        <p:nvPicPr>
          <p:cNvPr id="4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0933" y="4439283"/>
            <a:ext cx="398309" cy="398309"/>
          </a:xfrm>
          <a:prstGeom prst="rect">
            <a:avLst/>
          </a:prstGeom>
        </p:spPr>
      </p:pic>
      <p:pic>
        <p:nvPicPr>
          <p:cNvPr id="5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6038" y="3890557"/>
            <a:ext cx="398309" cy="398309"/>
          </a:xfrm>
          <a:prstGeom prst="rect">
            <a:avLst/>
          </a:prstGeom>
        </p:spPr>
      </p:pic>
      <p:sp>
        <p:nvSpPr>
          <p:cNvPr id="51" name="TextBox 20"/>
          <p:cNvSpPr txBox="1"/>
          <p:nvPr/>
        </p:nvSpPr>
        <p:spPr>
          <a:xfrm>
            <a:off x="6845620" y="1787391"/>
            <a:ext cx="277587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100" b="1" dirty="0">
                <a:solidFill>
                  <a:srgbClr val="231D2E"/>
                </a:solidFill>
                <a:latin typeface="Calibri" pitchFamily="34" charset="0"/>
                <a:ea typeface="Rubik" charset="0"/>
                <a:cs typeface="Calibri" pitchFamily="34" charset="0"/>
              </a:rPr>
              <a:t>INNOVATION &amp; INSIGHT</a:t>
            </a:r>
          </a:p>
        </p:txBody>
      </p:sp>
      <p:sp>
        <p:nvSpPr>
          <p:cNvPr id="52" name="TextBox 22"/>
          <p:cNvSpPr txBox="1"/>
          <p:nvPr/>
        </p:nvSpPr>
        <p:spPr>
          <a:xfrm>
            <a:off x="6865716" y="2190651"/>
            <a:ext cx="2326235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itchFamily="34" charset="0"/>
            </a:endParaRPr>
          </a:p>
          <a:p>
            <a:r>
              <a:rPr lang="en-GB" sz="1100" b="1" dirty="0">
                <a:solidFill>
                  <a:srgbClr val="231D2E"/>
                </a:solidFill>
                <a:latin typeface="Calibri" panose="020F0502020204030204" pitchFamily="34" charset="0"/>
                <a:ea typeface="Rubik" charset="0"/>
                <a:cs typeface="Calibri" pitchFamily="34" charset="0"/>
              </a:rPr>
              <a:t>OPPORTUNITY ASSESSMENT</a:t>
            </a:r>
          </a:p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itchFamily="34" charset="0"/>
            </a:endParaRPr>
          </a:p>
        </p:txBody>
      </p:sp>
      <p:sp>
        <p:nvSpPr>
          <p:cNvPr id="53" name="TextBox 23"/>
          <p:cNvSpPr txBox="1"/>
          <p:nvPr/>
        </p:nvSpPr>
        <p:spPr>
          <a:xfrm>
            <a:off x="6845620" y="2519952"/>
            <a:ext cx="277587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itchFamily="34" charset="0"/>
            </a:endParaRPr>
          </a:p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itchFamily="34" charset="0"/>
            </a:endParaRPr>
          </a:p>
          <a:p>
            <a:r>
              <a:rPr lang="en-GB" sz="1100" b="1" dirty="0">
                <a:solidFill>
                  <a:srgbClr val="231D2E"/>
                </a:solidFill>
                <a:latin typeface="Calibri" panose="020F0502020204030204" pitchFamily="34" charset="0"/>
                <a:ea typeface="Rubik" charset="0"/>
                <a:cs typeface="Calibri" pitchFamily="34" charset="0"/>
              </a:rPr>
              <a:t>MARKET &amp; PRODUCT STRATEGY</a:t>
            </a:r>
          </a:p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itchFamily="34" charset="0"/>
            </a:endParaRPr>
          </a:p>
        </p:txBody>
      </p:sp>
      <p:sp>
        <p:nvSpPr>
          <p:cNvPr id="54" name="TextBox 24"/>
          <p:cNvSpPr txBox="1"/>
          <p:nvPr/>
        </p:nvSpPr>
        <p:spPr>
          <a:xfrm>
            <a:off x="6845620" y="3230324"/>
            <a:ext cx="2775878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itchFamily="34" charset="0"/>
            </a:endParaRPr>
          </a:p>
          <a:p>
            <a:r>
              <a:rPr lang="en-GB" sz="1100" b="1" dirty="0">
                <a:solidFill>
                  <a:srgbClr val="231D2E"/>
                </a:solidFill>
                <a:latin typeface="Calibri" panose="020F0502020204030204" pitchFamily="34" charset="0"/>
                <a:ea typeface="Rubik" charset="0"/>
                <a:cs typeface="Calibri" pitchFamily="34" charset="0"/>
              </a:rPr>
              <a:t>MARKETING COMMUNICATIONS</a:t>
            </a:r>
          </a:p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itchFamily="34" charset="0"/>
            </a:endParaRPr>
          </a:p>
        </p:txBody>
      </p:sp>
      <p:sp>
        <p:nvSpPr>
          <p:cNvPr id="55" name="TextBox 25"/>
          <p:cNvSpPr txBox="1"/>
          <p:nvPr/>
        </p:nvSpPr>
        <p:spPr>
          <a:xfrm>
            <a:off x="6845620" y="3792876"/>
            <a:ext cx="2775878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itchFamily="34" charset="0"/>
            </a:endParaRPr>
          </a:p>
          <a:p>
            <a:r>
              <a:rPr lang="en-GB" sz="1100" b="1" dirty="0">
                <a:solidFill>
                  <a:srgbClr val="231D2E"/>
                </a:solidFill>
                <a:latin typeface="Calibri" panose="020F0502020204030204" pitchFamily="34" charset="0"/>
                <a:ea typeface="Rubik" charset="0"/>
                <a:cs typeface="Calibri" pitchFamily="34" charset="0"/>
              </a:rPr>
              <a:t>FINANCIAL ANALYSIS</a:t>
            </a:r>
          </a:p>
          <a:p>
            <a:endParaRPr lang="en-US" sz="1100" b="1" dirty="0">
              <a:solidFill>
                <a:srgbClr val="231D2E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6" name="TextBox 26"/>
          <p:cNvSpPr txBox="1"/>
          <p:nvPr/>
        </p:nvSpPr>
        <p:spPr>
          <a:xfrm>
            <a:off x="6845620" y="4958541"/>
            <a:ext cx="277587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100" b="1" dirty="0">
                <a:solidFill>
                  <a:srgbClr val="231D2E"/>
                </a:solidFill>
                <a:latin typeface="Calibri" panose="020F0502020204030204" pitchFamily="34" charset="0"/>
                <a:ea typeface="Rubik" charset="0"/>
                <a:cs typeface="Calibri" pitchFamily="34" charset="0"/>
              </a:rPr>
              <a:t>COMPETITIVE &amp; COMPANY</a:t>
            </a:r>
          </a:p>
          <a:p>
            <a:r>
              <a:rPr lang="en-GB" sz="1100" b="1" dirty="0">
                <a:solidFill>
                  <a:srgbClr val="231D2E"/>
                </a:solidFill>
                <a:latin typeface="Calibri" panose="020F0502020204030204" pitchFamily="34" charset="0"/>
                <a:ea typeface="Rubik" charset="0"/>
                <a:cs typeface="Calibri" pitchFamily="34" charset="0"/>
              </a:rPr>
              <a:t> ANALYSIS</a:t>
            </a:r>
          </a:p>
        </p:txBody>
      </p:sp>
      <p:sp>
        <p:nvSpPr>
          <p:cNvPr id="57" name="TextBox 27"/>
          <p:cNvSpPr txBox="1"/>
          <p:nvPr/>
        </p:nvSpPr>
        <p:spPr>
          <a:xfrm>
            <a:off x="6845620" y="4421392"/>
            <a:ext cx="282598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100" b="1" dirty="0">
                <a:solidFill>
                  <a:srgbClr val="231D2E"/>
                </a:solidFill>
                <a:latin typeface="Calibri" panose="020F0502020204030204" pitchFamily="34" charset="0"/>
                <a:ea typeface="Rubik" charset="0"/>
                <a:cs typeface="Calibri" pitchFamily="34" charset="0"/>
              </a:rPr>
              <a:t>REGULATORY, TRADE </a:t>
            </a:r>
          </a:p>
          <a:p>
            <a:r>
              <a:rPr lang="en-GB" sz="1100" b="1" dirty="0">
                <a:solidFill>
                  <a:srgbClr val="231D2E"/>
                </a:solidFill>
                <a:latin typeface="Calibri" panose="020F0502020204030204" pitchFamily="34" charset="0"/>
                <a:ea typeface="Rubik" charset="0"/>
                <a:cs typeface="Calibri" pitchFamily="34" charset="0"/>
              </a:rPr>
              <a:t>&amp; INDUSTRY</a:t>
            </a:r>
            <a:endParaRPr lang="en-US" sz="1100" b="1" dirty="0">
              <a:solidFill>
                <a:srgbClr val="231D2E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8" name="TextBox 28"/>
          <p:cNvSpPr txBox="1"/>
          <p:nvPr/>
        </p:nvSpPr>
        <p:spPr>
          <a:xfrm>
            <a:off x="6845620" y="5308113"/>
            <a:ext cx="2775878" cy="9387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anose="020F0502020204030204" pitchFamily="34" charset="0"/>
            </a:endParaRPr>
          </a:p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anose="020F0502020204030204" pitchFamily="34" charset="0"/>
            </a:endParaRPr>
          </a:p>
          <a:p>
            <a:r>
              <a:rPr lang="en-GB" sz="1100" b="1" dirty="0">
                <a:solidFill>
                  <a:srgbClr val="231D2E"/>
                </a:solidFill>
                <a:latin typeface="Calibri" panose="020F0502020204030204" pitchFamily="34" charset="0"/>
                <a:ea typeface="Rubik" charset="0"/>
                <a:cs typeface="Calibri" panose="020F0502020204030204" pitchFamily="34" charset="0"/>
              </a:rPr>
              <a:t>FORECASTING</a:t>
            </a:r>
          </a:p>
          <a:p>
            <a:endParaRPr lang="en-GB" sz="1100" b="1" dirty="0">
              <a:solidFill>
                <a:srgbClr val="231D2E"/>
              </a:solidFill>
              <a:latin typeface="Calibri" panose="020F0502020204030204" pitchFamily="34" charset="0"/>
              <a:ea typeface="Rubik" charset="0"/>
              <a:cs typeface="Calibri" panose="020F0502020204030204" pitchFamily="34" charset="0"/>
            </a:endParaRPr>
          </a:p>
          <a:p>
            <a:endParaRPr lang="en-US" sz="1100" b="1" dirty="0">
              <a:solidFill>
                <a:srgbClr val="231D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63"/>
          <p:cNvSpPr/>
          <p:nvPr/>
        </p:nvSpPr>
        <p:spPr>
          <a:xfrm>
            <a:off x="292100" y="1769055"/>
            <a:ext cx="5792904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ts val="1700"/>
              </a:lnSpc>
              <a:defRPr/>
            </a:pPr>
            <a:r>
              <a:rPr lang="en-AU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GLOBAL REACH, </a:t>
            </a:r>
            <a:r>
              <a:rPr lang="en-AU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LOCAL INSIGHT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114" name="Rounded Rectangle 67"/>
          <p:cNvSpPr/>
          <p:nvPr/>
        </p:nvSpPr>
        <p:spPr>
          <a:xfrm>
            <a:off x="4429481" y="5248884"/>
            <a:ext cx="1668780" cy="927196"/>
          </a:xfrm>
          <a:prstGeom prst="roundRect">
            <a:avLst>
              <a:gd name="adj" fmla="val 0"/>
            </a:avLst>
          </a:prstGeom>
          <a:noFill/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en-AU" sz="1200" b="1" dirty="0">
                <a:solidFill>
                  <a:srgbClr val="C21383"/>
                </a:solidFill>
                <a:latin typeface="Calibri" panose="020F0502020204030204" pitchFamily="34" charset="0"/>
                <a:cs typeface="Calibri" pitchFamily="34" charset="0"/>
              </a:rPr>
              <a:t>OUR CLIENTS</a:t>
            </a:r>
          </a:p>
          <a:p>
            <a:pPr algn="ctr">
              <a:lnSpc>
                <a:spcPts val="1200"/>
              </a:lnSpc>
              <a:defRPr/>
            </a:pPr>
            <a:r>
              <a:rPr lang="en-GB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Successfully delivered consulting solutions to market-leading FS companies in every sector</a:t>
            </a:r>
          </a:p>
        </p:txBody>
      </p:sp>
      <p:sp>
        <p:nvSpPr>
          <p:cNvPr id="115" name="Freeform 56"/>
          <p:cNvSpPr>
            <a:spLocks noEditPoints="1"/>
          </p:cNvSpPr>
          <p:nvPr/>
        </p:nvSpPr>
        <p:spPr bwMode="auto">
          <a:xfrm>
            <a:off x="4954981" y="4978124"/>
            <a:ext cx="383892" cy="300838"/>
          </a:xfrm>
          <a:custGeom>
            <a:avLst/>
            <a:gdLst>
              <a:gd name="T0" fmla="*/ 394 w 602"/>
              <a:gd name="T1" fmla="*/ 156 h 472"/>
              <a:gd name="T2" fmla="*/ 330 w 602"/>
              <a:gd name="T3" fmla="*/ 140 h 472"/>
              <a:gd name="T4" fmla="*/ 290 w 602"/>
              <a:gd name="T5" fmla="*/ 168 h 472"/>
              <a:gd name="T6" fmla="*/ 302 w 602"/>
              <a:gd name="T7" fmla="*/ 118 h 472"/>
              <a:gd name="T8" fmla="*/ 454 w 602"/>
              <a:gd name="T9" fmla="*/ 28 h 472"/>
              <a:gd name="T10" fmla="*/ 436 w 602"/>
              <a:gd name="T11" fmla="*/ 2 h 472"/>
              <a:gd name="T12" fmla="*/ 306 w 602"/>
              <a:gd name="T13" fmla="*/ 72 h 472"/>
              <a:gd name="T14" fmla="*/ 228 w 602"/>
              <a:gd name="T15" fmla="*/ 78 h 472"/>
              <a:gd name="T16" fmla="*/ 156 w 602"/>
              <a:gd name="T17" fmla="*/ 38 h 472"/>
              <a:gd name="T18" fmla="*/ 132 w 602"/>
              <a:gd name="T19" fmla="*/ 60 h 472"/>
              <a:gd name="T20" fmla="*/ 244 w 602"/>
              <a:gd name="T21" fmla="*/ 108 h 472"/>
              <a:gd name="T22" fmla="*/ 278 w 602"/>
              <a:gd name="T23" fmla="*/ 96 h 472"/>
              <a:gd name="T24" fmla="*/ 250 w 602"/>
              <a:gd name="T25" fmla="*/ 178 h 472"/>
              <a:gd name="T26" fmla="*/ 290 w 602"/>
              <a:gd name="T27" fmla="*/ 200 h 472"/>
              <a:gd name="T28" fmla="*/ 352 w 602"/>
              <a:gd name="T29" fmla="*/ 168 h 472"/>
              <a:gd name="T30" fmla="*/ 470 w 602"/>
              <a:gd name="T31" fmla="*/ 274 h 472"/>
              <a:gd name="T32" fmla="*/ 480 w 602"/>
              <a:gd name="T33" fmla="*/ 308 h 472"/>
              <a:gd name="T34" fmla="*/ 396 w 602"/>
              <a:gd name="T35" fmla="*/ 260 h 472"/>
              <a:gd name="T36" fmla="*/ 434 w 602"/>
              <a:gd name="T37" fmla="*/ 330 h 472"/>
              <a:gd name="T38" fmla="*/ 440 w 602"/>
              <a:gd name="T39" fmla="*/ 368 h 472"/>
              <a:gd name="T40" fmla="*/ 368 w 602"/>
              <a:gd name="T41" fmla="*/ 310 h 472"/>
              <a:gd name="T42" fmla="*/ 348 w 602"/>
              <a:gd name="T43" fmla="*/ 332 h 472"/>
              <a:gd name="T44" fmla="*/ 384 w 602"/>
              <a:gd name="T45" fmla="*/ 402 h 472"/>
              <a:gd name="T46" fmla="*/ 346 w 602"/>
              <a:gd name="T47" fmla="*/ 378 h 472"/>
              <a:gd name="T48" fmla="*/ 316 w 602"/>
              <a:gd name="T49" fmla="*/ 388 h 472"/>
              <a:gd name="T50" fmla="*/ 334 w 602"/>
              <a:gd name="T51" fmla="*/ 434 h 472"/>
              <a:gd name="T52" fmla="*/ 318 w 602"/>
              <a:gd name="T53" fmla="*/ 412 h 472"/>
              <a:gd name="T54" fmla="*/ 282 w 602"/>
              <a:gd name="T55" fmla="*/ 366 h 472"/>
              <a:gd name="T56" fmla="*/ 260 w 602"/>
              <a:gd name="T57" fmla="*/ 330 h 472"/>
              <a:gd name="T58" fmla="*/ 216 w 602"/>
              <a:gd name="T59" fmla="*/ 286 h 472"/>
              <a:gd name="T60" fmla="*/ 176 w 602"/>
              <a:gd name="T61" fmla="*/ 246 h 472"/>
              <a:gd name="T62" fmla="*/ 110 w 602"/>
              <a:gd name="T63" fmla="*/ 234 h 472"/>
              <a:gd name="T64" fmla="*/ 4 w 602"/>
              <a:gd name="T65" fmla="*/ 166 h 472"/>
              <a:gd name="T66" fmla="*/ 66 w 602"/>
              <a:gd name="T67" fmla="*/ 288 h 472"/>
              <a:gd name="T68" fmla="*/ 100 w 602"/>
              <a:gd name="T69" fmla="*/ 342 h 472"/>
              <a:gd name="T70" fmla="*/ 148 w 602"/>
              <a:gd name="T71" fmla="*/ 402 h 472"/>
              <a:gd name="T72" fmla="*/ 196 w 602"/>
              <a:gd name="T73" fmla="*/ 434 h 472"/>
              <a:gd name="T74" fmla="*/ 240 w 602"/>
              <a:gd name="T75" fmla="*/ 468 h 472"/>
              <a:gd name="T76" fmla="*/ 298 w 602"/>
              <a:gd name="T77" fmla="*/ 464 h 472"/>
              <a:gd name="T78" fmla="*/ 358 w 602"/>
              <a:gd name="T79" fmla="*/ 458 h 472"/>
              <a:gd name="T80" fmla="*/ 412 w 602"/>
              <a:gd name="T81" fmla="*/ 420 h 472"/>
              <a:gd name="T82" fmla="*/ 460 w 602"/>
              <a:gd name="T83" fmla="*/ 394 h 472"/>
              <a:gd name="T84" fmla="*/ 502 w 602"/>
              <a:gd name="T85" fmla="*/ 330 h 472"/>
              <a:gd name="T86" fmla="*/ 504 w 602"/>
              <a:gd name="T87" fmla="*/ 264 h 472"/>
              <a:gd name="T88" fmla="*/ 114 w 602"/>
              <a:gd name="T89" fmla="*/ 312 h 472"/>
              <a:gd name="T90" fmla="*/ 112 w 602"/>
              <a:gd name="T91" fmla="*/ 274 h 472"/>
              <a:gd name="T92" fmla="*/ 148 w 602"/>
              <a:gd name="T93" fmla="*/ 262 h 472"/>
              <a:gd name="T94" fmla="*/ 124 w 602"/>
              <a:gd name="T95" fmla="*/ 308 h 472"/>
              <a:gd name="T96" fmla="*/ 158 w 602"/>
              <a:gd name="T97" fmla="*/ 364 h 472"/>
              <a:gd name="T98" fmla="*/ 136 w 602"/>
              <a:gd name="T99" fmla="*/ 342 h 472"/>
              <a:gd name="T100" fmla="*/ 182 w 602"/>
              <a:gd name="T101" fmla="*/ 304 h 472"/>
              <a:gd name="T102" fmla="*/ 192 w 602"/>
              <a:gd name="T103" fmla="*/ 330 h 472"/>
              <a:gd name="T104" fmla="*/ 224 w 602"/>
              <a:gd name="T105" fmla="*/ 390 h 472"/>
              <a:gd name="T106" fmla="*/ 190 w 602"/>
              <a:gd name="T107" fmla="*/ 394 h 472"/>
              <a:gd name="T108" fmla="*/ 226 w 602"/>
              <a:gd name="T109" fmla="*/ 348 h 472"/>
              <a:gd name="T110" fmla="*/ 238 w 602"/>
              <a:gd name="T111" fmla="*/ 376 h 472"/>
              <a:gd name="T112" fmla="*/ 264 w 602"/>
              <a:gd name="T113" fmla="*/ 438 h 472"/>
              <a:gd name="T114" fmla="*/ 258 w 602"/>
              <a:gd name="T115" fmla="*/ 400 h 472"/>
              <a:gd name="T116" fmla="*/ 286 w 602"/>
              <a:gd name="T117" fmla="*/ 412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02" h="472">
                <a:moveTo>
                  <a:pt x="596" y="148"/>
                </a:moveTo>
                <a:lnTo>
                  <a:pt x="596" y="148"/>
                </a:lnTo>
                <a:lnTo>
                  <a:pt x="592" y="144"/>
                </a:lnTo>
                <a:lnTo>
                  <a:pt x="586" y="142"/>
                </a:lnTo>
                <a:lnTo>
                  <a:pt x="580" y="144"/>
                </a:lnTo>
                <a:lnTo>
                  <a:pt x="574" y="148"/>
                </a:lnTo>
                <a:lnTo>
                  <a:pt x="480" y="240"/>
                </a:lnTo>
                <a:lnTo>
                  <a:pt x="394" y="156"/>
                </a:lnTo>
                <a:lnTo>
                  <a:pt x="394" y="156"/>
                </a:lnTo>
                <a:lnTo>
                  <a:pt x="384" y="146"/>
                </a:lnTo>
                <a:lnTo>
                  <a:pt x="374" y="140"/>
                </a:lnTo>
                <a:lnTo>
                  <a:pt x="364" y="136"/>
                </a:lnTo>
                <a:lnTo>
                  <a:pt x="352" y="136"/>
                </a:lnTo>
                <a:lnTo>
                  <a:pt x="352" y="136"/>
                </a:lnTo>
                <a:lnTo>
                  <a:pt x="352" y="136"/>
                </a:lnTo>
                <a:lnTo>
                  <a:pt x="352" y="136"/>
                </a:lnTo>
                <a:lnTo>
                  <a:pt x="342" y="136"/>
                </a:lnTo>
                <a:lnTo>
                  <a:pt x="330" y="140"/>
                </a:lnTo>
                <a:lnTo>
                  <a:pt x="318" y="148"/>
                </a:lnTo>
                <a:lnTo>
                  <a:pt x="308" y="156"/>
                </a:lnTo>
                <a:lnTo>
                  <a:pt x="302" y="164"/>
                </a:lnTo>
                <a:lnTo>
                  <a:pt x="302" y="164"/>
                </a:lnTo>
                <a:lnTo>
                  <a:pt x="296" y="166"/>
                </a:lnTo>
                <a:lnTo>
                  <a:pt x="290" y="168"/>
                </a:lnTo>
                <a:lnTo>
                  <a:pt x="290" y="168"/>
                </a:lnTo>
                <a:lnTo>
                  <a:pt x="290" y="168"/>
                </a:lnTo>
                <a:lnTo>
                  <a:pt x="290" y="168"/>
                </a:lnTo>
                <a:lnTo>
                  <a:pt x="284" y="166"/>
                </a:lnTo>
                <a:lnTo>
                  <a:pt x="278" y="164"/>
                </a:lnTo>
                <a:lnTo>
                  <a:pt x="278" y="164"/>
                </a:lnTo>
                <a:lnTo>
                  <a:pt x="276" y="158"/>
                </a:lnTo>
                <a:lnTo>
                  <a:pt x="274" y="152"/>
                </a:lnTo>
                <a:lnTo>
                  <a:pt x="276" y="146"/>
                </a:lnTo>
                <a:lnTo>
                  <a:pt x="278" y="140"/>
                </a:lnTo>
                <a:lnTo>
                  <a:pt x="302" y="118"/>
                </a:lnTo>
                <a:lnTo>
                  <a:pt x="302" y="118"/>
                </a:lnTo>
                <a:lnTo>
                  <a:pt x="318" y="102"/>
                </a:lnTo>
                <a:lnTo>
                  <a:pt x="332" y="92"/>
                </a:lnTo>
                <a:lnTo>
                  <a:pt x="342" y="88"/>
                </a:lnTo>
                <a:lnTo>
                  <a:pt x="354" y="88"/>
                </a:lnTo>
                <a:lnTo>
                  <a:pt x="388" y="88"/>
                </a:lnTo>
                <a:lnTo>
                  <a:pt x="388" y="88"/>
                </a:lnTo>
                <a:lnTo>
                  <a:pt x="394" y="86"/>
                </a:lnTo>
                <a:lnTo>
                  <a:pt x="400" y="82"/>
                </a:lnTo>
                <a:lnTo>
                  <a:pt x="454" y="28"/>
                </a:lnTo>
                <a:lnTo>
                  <a:pt x="454" y="28"/>
                </a:lnTo>
                <a:lnTo>
                  <a:pt x="458" y="22"/>
                </a:lnTo>
                <a:lnTo>
                  <a:pt x="458" y="16"/>
                </a:lnTo>
                <a:lnTo>
                  <a:pt x="458" y="10"/>
                </a:lnTo>
                <a:lnTo>
                  <a:pt x="454" y="6"/>
                </a:lnTo>
                <a:lnTo>
                  <a:pt x="454" y="6"/>
                </a:lnTo>
                <a:lnTo>
                  <a:pt x="448" y="2"/>
                </a:lnTo>
                <a:lnTo>
                  <a:pt x="442" y="0"/>
                </a:lnTo>
                <a:lnTo>
                  <a:pt x="436" y="2"/>
                </a:lnTo>
                <a:lnTo>
                  <a:pt x="432" y="6"/>
                </a:lnTo>
                <a:lnTo>
                  <a:pt x="382" y="56"/>
                </a:lnTo>
                <a:lnTo>
                  <a:pt x="354" y="56"/>
                </a:lnTo>
                <a:lnTo>
                  <a:pt x="354" y="56"/>
                </a:lnTo>
                <a:lnTo>
                  <a:pt x="340" y="56"/>
                </a:lnTo>
                <a:lnTo>
                  <a:pt x="328" y="60"/>
                </a:lnTo>
                <a:lnTo>
                  <a:pt x="316" y="64"/>
                </a:lnTo>
                <a:lnTo>
                  <a:pt x="306" y="72"/>
                </a:lnTo>
                <a:lnTo>
                  <a:pt x="306" y="72"/>
                </a:lnTo>
                <a:lnTo>
                  <a:pt x="290" y="62"/>
                </a:lnTo>
                <a:lnTo>
                  <a:pt x="282" y="60"/>
                </a:lnTo>
                <a:lnTo>
                  <a:pt x="274" y="60"/>
                </a:lnTo>
                <a:lnTo>
                  <a:pt x="274" y="60"/>
                </a:lnTo>
                <a:lnTo>
                  <a:pt x="262" y="60"/>
                </a:lnTo>
                <a:lnTo>
                  <a:pt x="250" y="62"/>
                </a:lnTo>
                <a:lnTo>
                  <a:pt x="240" y="68"/>
                </a:lnTo>
                <a:lnTo>
                  <a:pt x="230" y="76"/>
                </a:lnTo>
                <a:lnTo>
                  <a:pt x="228" y="78"/>
                </a:lnTo>
                <a:lnTo>
                  <a:pt x="228" y="78"/>
                </a:lnTo>
                <a:lnTo>
                  <a:pt x="220" y="86"/>
                </a:lnTo>
                <a:lnTo>
                  <a:pt x="216" y="86"/>
                </a:lnTo>
                <a:lnTo>
                  <a:pt x="212" y="88"/>
                </a:lnTo>
                <a:lnTo>
                  <a:pt x="212" y="88"/>
                </a:lnTo>
                <a:lnTo>
                  <a:pt x="202" y="80"/>
                </a:lnTo>
                <a:lnTo>
                  <a:pt x="188" y="70"/>
                </a:lnTo>
                <a:lnTo>
                  <a:pt x="156" y="38"/>
                </a:lnTo>
                <a:lnTo>
                  <a:pt x="156" y="38"/>
                </a:lnTo>
                <a:lnTo>
                  <a:pt x="150" y="34"/>
                </a:lnTo>
                <a:lnTo>
                  <a:pt x="144" y="34"/>
                </a:lnTo>
                <a:lnTo>
                  <a:pt x="138" y="34"/>
                </a:lnTo>
                <a:lnTo>
                  <a:pt x="132" y="38"/>
                </a:lnTo>
                <a:lnTo>
                  <a:pt x="132" y="38"/>
                </a:lnTo>
                <a:lnTo>
                  <a:pt x="130" y="42"/>
                </a:lnTo>
                <a:lnTo>
                  <a:pt x="128" y="48"/>
                </a:lnTo>
                <a:lnTo>
                  <a:pt x="128" y="54"/>
                </a:lnTo>
                <a:lnTo>
                  <a:pt x="132" y="60"/>
                </a:lnTo>
                <a:lnTo>
                  <a:pt x="132" y="60"/>
                </a:lnTo>
                <a:lnTo>
                  <a:pt x="168" y="94"/>
                </a:lnTo>
                <a:lnTo>
                  <a:pt x="190" y="112"/>
                </a:lnTo>
                <a:lnTo>
                  <a:pt x="204" y="118"/>
                </a:lnTo>
                <a:lnTo>
                  <a:pt x="210" y="120"/>
                </a:lnTo>
                <a:lnTo>
                  <a:pt x="210" y="120"/>
                </a:lnTo>
                <a:lnTo>
                  <a:pt x="224" y="118"/>
                </a:lnTo>
                <a:lnTo>
                  <a:pt x="236" y="114"/>
                </a:lnTo>
                <a:lnTo>
                  <a:pt x="244" y="108"/>
                </a:lnTo>
                <a:lnTo>
                  <a:pt x="250" y="100"/>
                </a:lnTo>
                <a:lnTo>
                  <a:pt x="254" y="98"/>
                </a:lnTo>
                <a:lnTo>
                  <a:pt x="254" y="98"/>
                </a:lnTo>
                <a:lnTo>
                  <a:pt x="262" y="92"/>
                </a:lnTo>
                <a:lnTo>
                  <a:pt x="272" y="92"/>
                </a:lnTo>
                <a:lnTo>
                  <a:pt x="272" y="92"/>
                </a:lnTo>
                <a:lnTo>
                  <a:pt x="280" y="94"/>
                </a:lnTo>
                <a:lnTo>
                  <a:pt x="280" y="94"/>
                </a:lnTo>
                <a:lnTo>
                  <a:pt x="278" y="96"/>
                </a:lnTo>
                <a:lnTo>
                  <a:pt x="256" y="118"/>
                </a:lnTo>
                <a:lnTo>
                  <a:pt x="256" y="118"/>
                </a:lnTo>
                <a:lnTo>
                  <a:pt x="250" y="126"/>
                </a:lnTo>
                <a:lnTo>
                  <a:pt x="246" y="134"/>
                </a:lnTo>
                <a:lnTo>
                  <a:pt x="244" y="142"/>
                </a:lnTo>
                <a:lnTo>
                  <a:pt x="242" y="152"/>
                </a:lnTo>
                <a:lnTo>
                  <a:pt x="244" y="162"/>
                </a:lnTo>
                <a:lnTo>
                  <a:pt x="246" y="170"/>
                </a:lnTo>
                <a:lnTo>
                  <a:pt x="250" y="178"/>
                </a:lnTo>
                <a:lnTo>
                  <a:pt x="256" y="186"/>
                </a:lnTo>
                <a:lnTo>
                  <a:pt x="256" y="186"/>
                </a:lnTo>
                <a:lnTo>
                  <a:pt x="264" y="192"/>
                </a:lnTo>
                <a:lnTo>
                  <a:pt x="272" y="196"/>
                </a:lnTo>
                <a:lnTo>
                  <a:pt x="280" y="200"/>
                </a:lnTo>
                <a:lnTo>
                  <a:pt x="290" y="200"/>
                </a:lnTo>
                <a:lnTo>
                  <a:pt x="290" y="200"/>
                </a:lnTo>
                <a:lnTo>
                  <a:pt x="290" y="200"/>
                </a:lnTo>
                <a:lnTo>
                  <a:pt x="290" y="200"/>
                </a:lnTo>
                <a:lnTo>
                  <a:pt x="300" y="200"/>
                </a:lnTo>
                <a:lnTo>
                  <a:pt x="308" y="196"/>
                </a:lnTo>
                <a:lnTo>
                  <a:pt x="316" y="192"/>
                </a:lnTo>
                <a:lnTo>
                  <a:pt x="324" y="186"/>
                </a:lnTo>
                <a:lnTo>
                  <a:pt x="330" y="180"/>
                </a:lnTo>
                <a:lnTo>
                  <a:pt x="330" y="180"/>
                </a:lnTo>
                <a:lnTo>
                  <a:pt x="342" y="170"/>
                </a:lnTo>
                <a:lnTo>
                  <a:pt x="348" y="168"/>
                </a:lnTo>
                <a:lnTo>
                  <a:pt x="352" y="168"/>
                </a:lnTo>
                <a:lnTo>
                  <a:pt x="352" y="168"/>
                </a:lnTo>
                <a:lnTo>
                  <a:pt x="352" y="168"/>
                </a:lnTo>
                <a:lnTo>
                  <a:pt x="352" y="168"/>
                </a:lnTo>
                <a:lnTo>
                  <a:pt x="358" y="168"/>
                </a:lnTo>
                <a:lnTo>
                  <a:pt x="362" y="170"/>
                </a:lnTo>
                <a:lnTo>
                  <a:pt x="372" y="178"/>
                </a:lnTo>
                <a:lnTo>
                  <a:pt x="470" y="274"/>
                </a:lnTo>
                <a:lnTo>
                  <a:pt x="470" y="274"/>
                </a:lnTo>
                <a:lnTo>
                  <a:pt x="470" y="274"/>
                </a:lnTo>
                <a:lnTo>
                  <a:pt x="470" y="274"/>
                </a:lnTo>
                <a:lnTo>
                  <a:pt x="470" y="274"/>
                </a:lnTo>
                <a:lnTo>
                  <a:pt x="480" y="286"/>
                </a:lnTo>
                <a:lnTo>
                  <a:pt x="480" y="286"/>
                </a:lnTo>
                <a:lnTo>
                  <a:pt x="484" y="290"/>
                </a:lnTo>
                <a:lnTo>
                  <a:pt x="484" y="296"/>
                </a:lnTo>
                <a:lnTo>
                  <a:pt x="484" y="302"/>
                </a:lnTo>
                <a:lnTo>
                  <a:pt x="480" y="308"/>
                </a:lnTo>
                <a:lnTo>
                  <a:pt x="480" y="308"/>
                </a:lnTo>
                <a:lnTo>
                  <a:pt x="474" y="312"/>
                </a:lnTo>
                <a:lnTo>
                  <a:pt x="468" y="312"/>
                </a:lnTo>
                <a:lnTo>
                  <a:pt x="462" y="312"/>
                </a:lnTo>
                <a:lnTo>
                  <a:pt x="458" y="308"/>
                </a:lnTo>
                <a:lnTo>
                  <a:pt x="414" y="264"/>
                </a:lnTo>
                <a:lnTo>
                  <a:pt x="414" y="264"/>
                </a:lnTo>
                <a:lnTo>
                  <a:pt x="408" y="260"/>
                </a:lnTo>
                <a:lnTo>
                  <a:pt x="402" y="260"/>
                </a:lnTo>
                <a:lnTo>
                  <a:pt x="396" y="260"/>
                </a:lnTo>
                <a:lnTo>
                  <a:pt x="392" y="264"/>
                </a:lnTo>
                <a:lnTo>
                  <a:pt x="392" y="264"/>
                </a:lnTo>
                <a:lnTo>
                  <a:pt x="388" y="270"/>
                </a:lnTo>
                <a:lnTo>
                  <a:pt x="386" y="276"/>
                </a:lnTo>
                <a:lnTo>
                  <a:pt x="386" y="276"/>
                </a:lnTo>
                <a:lnTo>
                  <a:pt x="388" y="282"/>
                </a:lnTo>
                <a:lnTo>
                  <a:pt x="392" y="286"/>
                </a:lnTo>
                <a:lnTo>
                  <a:pt x="434" y="330"/>
                </a:lnTo>
                <a:lnTo>
                  <a:pt x="434" y="330"/>
                </a:lnTo>
                <a:lnTo>
                  <a:pt x="434" y="330"/>
                </a:lnTo>
                <a:lnTo>
                  <a:pt x="446" y="342"/>
                </a:lnTo>
                <a:lnTo>
                  <a:pt x="446" y="342"/>
                </a:lnTo>
                <a:lnTo>
                  <a:pt x="450" y="348"/>
                </a:lnTo>
                <a:lnTo>
                  <a:pt x="450" y="354"/>
                </a:lnTo>
                <a:lnTo>
                  <a:pt x="450" y="360"/>
                </a:lnTo>
                <a:lnTo>
                  <a:pt x="446" y="364"/>
                </a:lnTo>
                <a:lnTo>
                  <a:pt x="446" y="364"/>
                </a:lnTo>
                <a:lnTo>
                  <a:pt x="440" y="368"/>
                </a:lnTo>
                <a:lnTo>
                  <a:pt x="434" y="370"/>
                </a:lnTo>
                <a:lnTo>
                  <a:pt x="428" y="368"/>
                </a:lnTo>
                <a:lnTo>
                  <a:pt x="424" y="364"/>
                </a:lnTo>
                <a:lnTo>
                  <a:pt x="412" y="354"/>
                </a:lnTo>
                <a:lnTo>
                  <a:pt x="412" y="354"/>
                </a:lnTo>
                <a:lnTo>
                  <a:pt x="412" y="354"/>
                </a:lnTo>
                <a:lnTo>
                  <a:pt x="374" y="314"/>
                </a:lnTo>
                <a:lnTo>
                  <a:pt x="374" y="314"/>
                </a:lnTo>
                <a:lnTo>
                  <a:pt x="368" y="310"/>
                </a:lnTo>
                <a:lnTo>
                  <a:pt x="362" y="310"/>
                </a:lnTo>
                <a:lnTo>
                  <a:pt x="362" y="310"/>
                </a:lnTo>
                <a:lnTo>
                  <a:pt x="356" y="310"/>
                </a:lnTo>
                <a:lnTo>
                  <a:pt x="350" y="314"/>
                </a:lnTo>
                <a:lnTo>
                  <a:pt x="350" y="314"/>
                </a:lnTo>
                <a:lnTo>
                  <a:pt x="348" y="320"/>
                </a:lnTo>
                <a:lnTo>
                  <a:pt x="346" y="326"/>
                </a:lnTo>
                <a:lnTo>
                  <a:pt x="346" y="326"/>
                </a:lnTo>
                <a:lnTo>
                  <a:pt x="348" y="332"/>
                </a:lnTo>
                <a:lnTo>
                  <a:pt x="350" y="338"/>
                </a:lnTo>
                <a:lnTo>
                  <a:pt x="390" y="376"/>
                </a:lnTo>
                <a:lnTo>
                  <a:pt x="390" y="376"/>
                </a:lnTo>
                <a:lnTo>
                  <a:pt x="392" y="382"/>
                </a:lnTo>
                <a:lnTo>
                  <a:pt x="394" y="388"/>
                </a:lnTo>
                <a:lnTo>
                  <a:pt x="392" y="394"/>
                </a:lnTo>
                <a:lnTo>
                  <a:pt x="390" y="398"/>
                </a:lnTo>
                <a:lnTo>
                  <a:pt x="390" y="398"/>
                </a:lnTo>
                <a:lnTo>
                  <a:pt x="384" y="402"/>
                </a:lnTo>
                <a:lnTo>
                  <a:pt x="378" y="404"/>
                </a:lnTo>
                <a:lnTo>
                  <a:pt x="372" y="402"/>
                </a:lnTo>
                <a:lnTo>
                  <a:pt x="366" y="398"/>
                </a:lnTo>
                <a:lnTo>
                  <a:pt x="358" y="390"/>
                </a:lnTo>
                <a:lnTo>
                  <a:pt x="358" y="390"/>
                </a:lnTo>
                <a:lnTo>
                  <a:pt x="358" y="390"/>
                </a:lnTo>
                <a:lnTo>
                  <a:pt x="346" y="378"/>
                </a:lnTo>
                <a:lnTo>
                  <a:pt x="346" y="378"/>
                </a:lnTo>
                <a:lnTo>
                  <a:pt x="346" y="378"/>
                </a:lnTo>
                <a:lnTo>
                  <a:pt x="344" y="376"/>
                </a:lnTo>
                <a:lnTo>
                  <a:pt x="344" y="376"/>
                </a:lnTo>
                <a:lnTo>
                  <a:pt x="338" y="372"/>
                </a:lnTo>
                <a:lnTo>
                  <a:pt x="332" y="372"/>
                </a:lnTo>
                <a:lnTo>
                  <a:pt x="326" y="372"/>
                </a:lnTo>
                <a:lnTo>
                  <a:pt x="322" y="376"/>
                </a:lnTo>
                <a:lnTo>
                  <a:pt x="322" y="376"/>
                </a:lnTo>
                <a:lnTo>
                  <a:pt x="318" y="380"/>
                </a:lnTo>
                <a:lnTo>
                  <a:pt x="316" y="388"/>
                </a:lnTo>
                <a:lnTo>
                  <a:pt x="318" y="394"/>
                </a:lnTo>
                <a:lnTo>
                  <a:pt x="322" y="398"/>
                </a:lnTo>
                <a:lnTo>
                  <a:pt x="334" y="412"/>
                </a:lnTo>
                <a:lnTo>
                  <a:pt x="334" y="412"/>
                </a:lnTo>
                <a:lnTo>
                  <a:pt x="338" y="418"/>
                </a:lnTo>
                <a:lnTo>
                  <a:pt x="340" y="424"/>
                </a:lnTo>
                <a:lnTo>
                  <a:pt x="338" y="430"/>
                </a:lnTo>
                <a:lnTo>
                  <a:pt x="334" y="434"/>
                </a:lnTo>
                <a:lnTo>
                  <a:pt x="334" y="434"/>
                </a:lnTo>
                <a:lnTo>
                  <a:pt x="330" y="438"/>
                </a:lnTo>
                <a:lnTo>
                  <a:pt x="324" y="440"/>
                </a:lnTo>
                <a:lnTo>
                  <a:pt x="318" y="438"/>
                </a:lnTo>
                <a:lnTo>
                  <a:pt x="312" y="434"/>
                </a:lnTo>
                <a:lnTo>
                  <a:pt x="312" y="434"/>
                </a:lnTo>
                <a:lnTo>
                  <a:pt x="312" y="434"/>
                </a:lnTo>
                <a:lnTo>
                  <a:pt x="312" y="434"/>
                </a:lnTo>
                <a:lnTo>
                  <a:pt x="316" y="424"/>
                </a:lnTo>
                <a:lnTo>
                  <a:pt x="318" y="412"/>
                </a:lnTo>
                <a:lnTo>
                  <a:pt x="318" y="412"/>
                </a:lnTo>
                <a:lnTo>
                  <a:pt x="316" y="402"/>
                </a:lnTo>
                <a:lnTo>
                  <a:pt x="314" y="394"/>
                </a:lnTo>
                <a:lnTo>
                  <a:pt x="310" y="386"/>
                </a:lnTo>
                <a:lnTo>
                  <a:pt x="304" y="378"/>
                </a:lnTo>
                <a:lnTo>
                  <a:pt x="304" y="378"/>
                </a:lnTo>
                <a:lnTo>
                  <a:pt x="298" y="372"/>
                </a:lnTo>
                <a:lnTo>
                  <a:pt x="290" y="368"/>
                </a:lnTo>
                <a:lnTo>
                  <a:pt x="282" y="366"/>
                </a:lnTo>
                <a:lnTo>
                  <a:pt x="274" y="364"/>
                </a:lnTo>
                <a:lnTo>
                  <a:pt x="274" y="364"/>
                </a:lnTo>
                <a:lnTo>
                  <a:pt x="274" y="364"/>
                </a:lnTo>
                <a:lnTo>
                  <a:pt x="274" y="364"/>
                </a:lnTo>
                <a:lnTo>
                  <a:pt x="274" y="354"/>
                </a:lnTo>
                <a:lnTo>
                  <a:pt x="272" y="346"/>
                </a:lnTo>
                <a:lnTo>
                  <a:pt x="266" y="338"/>
                </a:lnTo>
                <a:lnTo>
                  <a:pt x="260" y="330"/>
                </a:lnTo>
                <a:lnTo>
                  <a:pt x="260" y="330"/>
                </a:lnTo>
                <a:lnTo>
                  <a:pt x="254" y="324"/>
                </a:lnTo>
                <a:lnTo>
                  <a:pt x="246" y="320"/>
                </a:lnTo>
                <a:lnTo>
                  <a:pt x="238" y="318"/>
                </a:lnTo>
                <a:lnTo>
                  <a:pt x="230" y="316"/>
                </a:lnTo>
                <a:lnTo>
                  <a:pt x="230" y="316"/>
                </a:lnTo>
                <a:lnTo>
                  <a:pt x="228" y="308"/>
                </a:lnTo>
                <a:lnTo>
                  <a:pt x="226" y="300"/>
                </a:lnTo>
                <a:lnTo>
                  <a:pt x="222" y="292"/>
                </a:lnTo>
                <a:lnTo>
                  <a:pt x="216" y="286"/>
                </a:lnTo>
                <a:lnTo>
                  <a:pt x="216" y="286"/>
                </a:lnTo>
                <a:lnTo>
                  <a:pt x="208" y="280"/>
                </a:lnTo>
                <a:lnTo>
                  <a:pt x="200" y="276"/>
                </a:lnTo>
                <a:lnTo>
                  <a:pt x="192" y="272"/>
                </a:lnTo>
                <a:lnTo>
                  <a:pt x="184" y="272"/>
                </a:lnTo>
                <a:lnTo>
                  <a:pt x="184" y="272"/>
                </a:lnTo>
                <a:lnTo>
                  <a:pt x="182" y="262"/>
                </a:lnTo>
                <a:lnTo>
                  <a:pt x="180" y="254"/>
                </a:lnTo>
                <a:lnTo>
                  <a:pt x="176" y="246"/>
                </a:lnTo>
                <a:lnTo>
                  <a:pt x="170" y="240"/>
                </a:lnTo>
                <a:lnTo>
                  <a:pt x="170" y="240"/>
                </a:lnTo>
                <a:lnTo>
                  <a:pt x="162" y="234"/>
                </a:lnTo>
                <a:lnTo>
                  <a:pt x="154" y="230"/>
                </a:lnTo>
                <a:lnTo>
                  <a:pt x="146" y="226"/>
                </a:lnTo>
                <a:lnTo>
                  <a:pt x="136" y="226"/>
                </a:lnTo>
                <a:lnTo>
                  <a:pt x="128" y="226"/>
                </a:lnTo>
                <a:lnTo>
                  <a:pt x="118" y="230"/>
                </a:lnTo>
                <a:lnTo>
                  <a:pt x="110" y="234"/>
                </a:lnTo>
                <a:lnTo>
                  <a:pt x="102" y="240"/>
                </a:lnTo>
                <a:lnTo>
                  <a:pt x="102" y="240"/>
                </a:lnTo>
                <a:lnTo>
                  <a:pt x="28" y="166"/>
                </a:lnTo>
                <a:lnTo>
                  <a:pt x="28" y="166"/>
                </a:lnTo>
                <a:lnTo>
                  <a:pt x="22" y="162"/>
                </a:lnTo>
                <a:lnTo>
                  <a:pt x="16" y="162"/>
                </a:lnTo>
                <a:lnTo>
                  <a:pt x="10" y="162"/>
                </a:lnTo>
                <a:lnTo>
                  <a:pt x="4" y="166"/>
                </a:lnTo>
                <a:lnTo>
                  <a:pt x="4" y="166"/>
                </a:lnTo>
                <a:lnTo>
                  <a:pt x="0" y="172"/>
                </a:lnTo>
                <a:lnTo>
                  <a:pt x="0" y="178"/>
                </a:lnTo>
                <a:lnTo>
                  <a:pt x="0" y="184"/>
                </a:lnTo>
                <a:lnTo>
                  <a:pt x="4" y="188"/>
                </a:lnTo>
                <a:lnTo>
                  <a:pt x="80" y="264"/>
                </a:lnTo>
                <a:lnTo>
                  <a:pt x="80" y="264"/>
                </a:lnTo>
                <a:lnTo>
                  <a:pt x="74" y="270"/>
                </a:lnTo>
                <a:lnTo>
                  <a:pt x="70" y="280"/>
                </a:lnTo>
                <a:lnTo>
                  <a:pt x="66" y="288"/>
                </a:lnTo>
                <a:lnTo>
                  <a:pt x="66" y="296"/>
                </a:lnTo>
                <a:lnTo>
                  <a:pt x="66" y="306"/>
                </a:lnTo>
                <a:lnTo>
                  <a:pt x="70" y="314"/>
                </a:lnTo>
                <a:lnTo>
                  <a:pt x="74" y="324"/>
                </a:lnTo>
                <a:lnTo>
                  <a:pt x="80" y="330"/>
                </a:lnTo>
                <a:lnTo>
                  <a:pt x="80" y="330"/>
                </a:lnTo>
                <a:lnTo>
                  <a:pt x="90" y="338"/>
                </a:lnTo>
                <a:lnTo>
                  <a:pt x="100" y="342"/>
                </a:lnTo>
                <a:lnTo>
                  <a:pt x="100" y="342"/>
                </a:lnTo>
                <a:lnTo>
                  <a:pt x="100" y="354"/>
                </a:lnTo>
                <a:lnTo>
                  <a:pt x="102" y="366"/>
                </a:lnTo>
                <a:lnTo>
                  <a:pt x="106" y="378"/>
                </a:lnTo>
                <a:lnTo>
                  <a:pt x="114" y="388"/>
                </a:lnTo>
                <a:lnTo>
                  <a:pt x="114" y="388"/>
                </a:lnTo>
                <a:lnTo>
                  <a:pt x="122" y="394"/>
                </a:lnTo>
                <a:lnTo>
                  <a:pt x="130" y="398"/>
                </a:lnTo>
                <a:lnTo>
                  <a:pt x="138" y="400"/>
                </a:lnTo>
                <a:lnTo>
                  <a:pt x="148" y="402"/>
                </a:lnTo>
                <a:lnTo>
                  <a:pt x="148" y="402"/>
                </a:lnTo>
                <a:lnTo>
                  <a:pt x="158" y="400"/>
                </a:lnTo>
                <a:lnTo>
                  <a:pt x="158" y="400"/>
                </a:lnTo>
                <a:lnTo>
                  <a:pt x="162" y="410"/>
                </a:lnTo>
                <a:lnTo>
                  <a:pt x="170" y="420"/>
                </a:lnTo>
                <a:lnTo>
                  <a:pt x="170" y="420"/>
                </a:lnTo>
                <a:lnTo>
                  <a:pt x="178" y="428"/>
                </a:lnTo>
                <a:lnTo>
                  <a:pt x="186" y="432"/>
                </a:lnTo>
                <a:lnTo>
                  <a:pt x="196" y="434"/>
                </a:lnTo>
                <a:lnTo>
                  <a:pt x="204" y="436"/>
                </a:lnTo>
                <a:lnTo>
                  <a:pt x="204" y="436"/>
                </a:lnTo>
                <a:lnTo>
                  <a:pt x="212" y="434"/>
                </a:lnTo>
                <a:lnTo>
                  <a:pt x="212" y="434"/>
                </a:lnTo>
                <a:lnTo>
                  <a:pt x="216" y="446"/>
                </a:lnTo>
                <a:lnTo>
                  <a:pt x="224" y="458"/>
                </a:lnTo>
                <a:lnTo>
                  <a:pt x="224" y="458"/>
                </a:lnTo>
                <a:lnTo>
                  <a:pt x="232" y="464"/>
                </a:lnTo>
                <a:lnTo>
                  <a:pt x="240" y="468"/>
                </a:lnTo>
                <a:lnTo>
                  <a:pt x="250" y="470"/>
                </a:lnTo>
                <a:lnTo>
                  <a:pt x="258" y="472"/>
                </a:lnTo>
                <a:lnTo>
                  <a:pt x="258" y="472"/>
                </a:lnTo>
                <a:lnTo>
                  <a:pt x="268" y="470"/>
                </a:lnTo>
                <a:lnTo>
                  <a:pt x="276" y="468"/>
                </a:lnTo>
                <a:lnTo>
                  <a:pt x="284" y="464"/>
                </a:lnTo>
                <a:lnTo>
                  <a:pt x="292" y="458"/>
                </a:lnTo>
                <a:lnTo>
                  <a:pt x="292" y="458"/>
                </a:lnTo>
                <a:lnTo>
                  <a:pt x="298" y="464"/>
                </a:lnTo>
                <a:lnTo>
                  <a:pt x="306" y="468"/>
                </a:lnTo>
                <a:lnTo>
                  <a:pt x="314" y="470"/>
                </a:lnTo>
                <a:lnTo>
                  <a:pt x="324" y="472"/>
                </a:lnTo>
                <a:lnTo>
                  <a:pt x="324" y="472"/>
                </a:lnTo>
                <a:lnTo>
                  <a:pt x="332" y="470"/>
                </a:lnTo>
                <a:lnTo>
                  <a:pt x="342" y="468"/>
                </a:lnTo>
                <a:lnTo>
                  <a:pt x="350" y="464"/>
                </a:lnTo>
                <a:lnTo>
                  <a:pt x="358" y="458"/>
                </a:lnTo>
                <a:lnTo>
                  <a:pt x="358" y="458"/>
                </a:lnTo>
                <a:lnTo>
                  <a:pt x="366" y="446"/>
                </a:lnTo>
                <a:lnTo>
                  <a:pt x="370" y="434"/>
                </a:lnTo>
                <a:lnTo>
                  <a:pt x="370" y="434"/>
                </a:lnTo>
                <a:lnTo>
                  <a:pt x="378" y="434"/>
                </a:lnTo>
                <a:lnTo>
                  <a:pt x="378" y="434"/>
                </a:lnTo>
                <a:lnTo>
                  <a:pt x="388" y="434"/>
                </a:lnTo>
                <a:lnTo>
                  <a:pt x="396" y="432"/>
                </a:lnTo>
                <a:lnTo>
                  <a:pt x="404" y="428"/>
                </a:lnTo>
                <a:lnTo>
                  <a:pt x="412" y="420"/>
                </a:lnTo>
                <a:lnTo>
                  <a:pt x="412" y="420"/>
                </a:lnTo>
                <a:lnTo>
                  <a:pt x="420" y="410"/>
                </a:lnTo>
                <a:lnTo>
                  <a:pt x="424" y="400"/>
                </a:lnTo>
                <a:lnTo>
                  <a:pt x="424" y="400"/>
                </a:lnTo>
                <a:lnTo>
                  <a:pt x="434" y="402"/>
                </a:lnTo>
                <a:lnTo>
                  <a:pt x="434" y="402"/>
                </a:lnTo>
                <a:lnTo>
                  <a:pt x="444" y="400"/>
                </a:lnTo>
                <a:lnTo>
                  <a:pt x="452" y="398"/>
                </a:lnTo>
                <a:lnTo>
                  <a:pt x="460" y="394"/>
                </a:lnTo>
                <a:lnTo>
                  <a:pt x="468" y="388"/>
                </a:lnTo>
                <a:lnTo>
                  <a:pt x="468" y="388"/>
                </a:lnTo>
                <a:lnTo>
                  <a:pt x="476" y="378"/>
                </a:lnTo>
                <a:lnTo>
                  <a:pt x="480" y="366"/>
                </a:lnTo>
                <a:lnTo>
                  <a:pt x="482" y="354"/>
                </a:lnTo>
                <a:lnTo>
                  <a:pt x="482" y="342"/>
                </a:lnTo>
                <a:lnTo>
                  <a:pt x="482" y="342"/>
                </a:lnTo>
                <a:lnTo>
                  <a:pt x="492" y="338"/>
                </a:lnTo>
                <a:lnTo>
                  <a:pt x="502" y="330"/>
                </a:lnTo>
                <a:lnTo>
                  <a:pt x="502" y="330"/>
                </a:lnTo>
                <a:lnTo>
                  <a:pt x="508" y="324"/>
                </a:lnTo>
                <a:lnTo>
                  <a:pt x="512" y="314"/>
                </a:lnTo>
                <a:lnTo>
                  <a:pt x="516" y="306"/>
                </a:lnTo>
                <a:lnTo>
                  <a:pt x="516" y="296"/>
                </a:lnTo>
                <a:lnTo>
                  <a:pt x="516" y="288"/>
                </a:lnTo>
                <a:lnTo>
                  <a:pt x="514" y="280"/>
                </a:lnTo>
                <a:lnTo>
                  <a:pt x="508" y="270"/>
                </a:lnTo>
                <a:lnTo>
                  <a:pt x="504" y="264"/>
                </a:lnTo>
                <a:lnTo>
                  <a:pt x="596" y="170"/>
                </a:lnTo>
                <a:lnTo>
                  <a:pt x="596" y="170"/>
                </a:lnTo>
                <a:lnTo>
                  <a:pt x="600" y="164"/>
                </a:lnTo>
                <a:lnTo>
                  <a:pt x="602" y="158"/>
                </a:lnTo>
                <a:lnTo>
                  <a:pt x="600" y="152"/>
                </a:lnTo>
                <a:lnTo>
                  <a:pt x="596" y="148"/>
                </a:lnTo>
                <a:lnTo>
                  <a:pt x="596" y="148"/>
                </a:lnTo>
                <a:close/>
                <a:moveTo>
                  <a:pt x="114" y="312"/>
                </a:moveTo>
                <a:lnTo>
                  <a:pt x="114" y="312"/>
                </a:lnTo>
                <a:lnTo>
                  <a:pt x="108" y="312"/>
                </a:lnTo>
                <a:lnTo>
                  <a:pt x="102" y="308"/>
                </a:lnTo>
                <a:lnTo>
                  <a:pt x="102" y="308"/>
                </a:lnTo>
                <a:lnTo>
                  <a:pt x="98" y="302"/>
                </a:lnTo>
                <a:lnTo>
                  <a:pt x="98" y="296"/>
                </a:lnTo>
                <a:lnTo>
                  <a:pt x="98" y="290"/>
                </a:lnTo>
                <a:lnTo>
                  <a:pt x="102" y="286"/>
                </a:lnTo>
                <a:lnTo>
                  <a:pt x="112" y="274"/>
                </a:lnTo>
                <a:lnTo>
                  <a:pt x="112" y="274"/>
                </a:lnTo>
                <a:lnTo>
                  <a:pt x="112" y="274"/>
                </a:lnTo>
                <a:lnTo>
                  <a:pt x="124" y="262"/>
                </a:lnTo>
                <a:lnTo>
                  <a:pt x="124" y="262"/>
                </a:lnTo>
                <a:lnTo>
                  <a:pt x="130" y="260"/>
                </a:lnTo>
                <a:lnTo>
                  <a:pt x="136" y="258"/>
                </a:lnTo>
                <a:lnTo>
                  <a:pt x="136" y="258"/>
                </a:lnTo>
                <a:lnTo>
                  <a:pt x="142" y="260"/>
                </a:lnTo>
                <a:lnTo>
                  <a:pt x="148" y="262"/>
                </a:lnTo>
                <a:lnTo>
                  <a:pt x="148" y="262"/>
                </a:lnTo>
                <a:lnTo>
                  <a:pt x="152" y="268"/>
                </a:lnTo>
                <a:lnTo>
                  <a:pt x="152" y="274"/>
                </a:lnTo>
                <a:lnTo>
                  <a:pt x="152" y="274"/>
                </a:lnTo>
                <a:lnTo>
                  <a:pt x="152" y="280"/>
                </a:lnTo>
                <a:lnTo>
                  <a:pt x="148" y="286"/>
                </a:lnTo>
                <a:lnTo>
                  <a:pt x="148" y="286"/>
                </a:lnTo>
                <a:lnTo>
                  <a:pt x="148" y="286"/>
                </a:lnTo>
                <a:lnTo>
                  <a:pt x="136" y="296"/>
                </a:lnTo>
                <a:lnTo>
                  <a:pt x="124" y="308"/>
                </a:lnTo>
                <a:lnTo>
                  <a:pt x="124" y="308"/>
                </a:lnTo>
                <a:lnTo>
                  <a:pt x="120" y="312"/>
                </a:lnTo>
                <a:lnTo>
                  <a:pt x="114" y="312"/>
                </a:lnTo>
                <a:lnTo>
                  <a:pt x="114" y="312"/>
                </a:lnTo>
                <a:close/>
                <a:moveTo>
                  <a:pt x="170" y="354"/>
                </a:moveTo>
                <a:lnTo>
                  <a:pt x="170" y="354"/>
                </a:lnTo>
                <a:lnTo>
                  <a:pt x="170" y="354"/>
                </a:lnTo>
                <a:lnTo>
                  <a:pt x="158" y="364"/>
                </a:lnTo>
                <a:lnTo>
                  <a:pt x="158" y="364"/>
                </a:lnTo>
                <a:lnTo>
                  <a:pt x="154" y="368"/>
                </a:lnTo>
                <a:lnTo>
                  <a:pt x="148" y="370"/>
                </a:lnTo>
                <a:lnTo>
                  <a:pt x="142" y="368"/>
                </a:lnTo>
                <a:lnTo>
                  <a:pt x="136" y="364"/>
                </a:lnTo>
                <a:lnTo>
                  <a:pt x="136" y="364"/>
                </a:lnTo>
                <a:lnTo>
                  <a:pt x="132" y="360"/>
                </a:lnTo>
                <a:lnTo>
                  <a:pt x="132" y="354"/>
                </a:lnTo>
                <a:lnTo>
                  <a:pt x="132" y="348"/>
                </a:lnTo>
                <a:lnTo>
                  <a:pt x="136" y="342"/>
                </a:lnTo>
                <a:lnTo>
                  <a:pt x="148" y="330"/>
                </a:lnTo>
                <a:lnTo>
                  <a:pt x="148" y="330"/>
                </a:lnTo>
                <a:lnTo>
                  <a:pt x="148" y="330"/>
                </a:lnTo>
                <a:lnTo>
                  <a:pt x="156" y="322"/>
                </a:lnTo>
                <a:lnTo>
                  <a:pt x="170" y="308"/>
                </a:lnTo>
                <a:lnTo>
                  <a:pt x="170" y="308"/>
                </a:lnTo>
                <a:lnTo>
                  <a:pt x="176" y="304"/>
                </a:lnTo>
                <a:lnTo>
                  <a:pt x="182" y="304"/>
                </a:lnTo>
                <a:lnTo>
                  <a:pt x="182" y="304"/>
                </a:lnTo>
                <a:lnTo>
                  <a:pt x="188" y="304"/>
                </a:lnTo>
                <a:lnTo>
                  <a:pt x="192" y="308"/>
                </a:lnTo>
                <a:lnTo>
                  <a:pt x="192" y="308"/>
                </a:lnTo>
                <a:lnTo>
                  <a:pt x="196" y="312"/>
                </a:lnTo>
                <a:lnTo>
                  <a:pt x="198" y="320"/>
                </a:lnTo>
                <a:lnTo>
                  <a:pt x="198" y="320"/>
                </a:lnTo>
                <a:lnTo>
                  <a:pt x="196" y="326"/>
                </a:lnTo>
                <a:lnTo>
                  <a:pt x="192" y="330"/>
                </a:lnTo>
                <a:lnTo>
                  <a:pt x="192" y="330"/>
                </a:lnTo>
                <a:lnTo>
                  <a:pt x="192" y="330"/>
                </a:lnTo>
                <a:lnTo>
                  <a:pt x="188" y="334"/>
                </a:lnTo>
                <a:lnTo>
                  <a:pt x="170" y="354"/>
                </a:lnTo>
                <a:close/>
                <a:moveTo>
                  <a:pt x="238" y="376"/>
                </a:moveTo>
                <a:lnTo>
                  <a:pt x="236" y="378"/>
                </a:lnTo>
                <a:lnTo>
                  <a:pt x="236" y="378"/>
                </a:lnTo>
                <a:lnTo>
                  <a:pt x="236" y="378"/>
                </a:lnTo>
                <a:lnTo>
                  <a:pt x="224" y="390"/>
                </a:lnTo>
                <a:lnTo>
                  <a:pt x="224" y="390"/>
                </a:lnTo>
                <a:lnTo>
                  <a:pt x="224" y="390"/>
                </a:lnTo>
                <a:lnTo>
                  <a:pt x="216" y="398"/>
                </a:lnTo>
                <a:lnTo>
                  <a:pt x="216" y="398"/>
                </a:lnTo>
                <a:lnTo>
                  <a:pt x="210" y="402"/>
                </a:lnTo>
                <a:lnTo>
                  <a:pt x="204" y="404"/>
                </a:lnTo>
                <a:lnTo>
                  <a:pt x="198" y="402"/>
                </a:lnTo>
                <a:lnTo>
                  <a:pt x="192" y="398"/>
                </a:lnTo>
                <a:lnTo>
                  <a:pt x="192" y="398"/>
                </a:lnTo>
                <a:lnTo>
                  <a:pt x="190" y="394"/>
                </a:lnTo>
                <a:lnTo>
                  <a:pt x="188" y="388"/>
                </a:lnTo>
                <a:lnTo>
                  <a:pt x="190" y="382"/>
                </a:lnTo>
                <a:lnTo>
                  <a:pt x="192" y="376"/>
                </a:lnTo>
                <a:lnTo>
                  <a:pt x="216" y="354"/>
                </a:lnTo>
                <a:lnTo>
                  <a:pt x="216" y="354"/>
                </a:lnTo>
                <a:lnTo>
                  <a:pt x="216" y="354"/>
                </a:lnTo>
                <a:lnTo>
                  <a:pt x="216" y="354"/>
                </a:lnTo>
                <a:lnTo>
                  <a:pt x="220" y="350"/>
                </a:lnTo>
                <a:lnTo>
                  <a:pt x="226" y="348"/>
                </a:lnTo>
                <a:lnTo>
                  <a:pt x="226" y="348"/>
                </a:lnTo>
                <a:lnTo>
                  <a:pt x="232" y="350"/>
                </a:lnTo>
                <a:lnTo>
                  <a:pt x="238" y="354"/>
                </a:lnTo>
                <a:lnTo>
                  <a:pt x="238" y="354"/>
                </a:lnTo>
                <a:lnTo>
                  <a:pt x="242" y="358"/>
                </a:lnTo>
                <a:lnTo>
                  <a:pt x="242" y="364"/>
                </a:lnTo>
                <a:lnTo>
                  <a:pt x="242" y="364"/>
                </a:lnTo>
                <a:lnTo>
                  <a:pt x="242" y="370"/>
                </a:lnTo>
                <a:lnTo>
                  <a:pt x="238" y="376"/>
                </a:lnTo>
                <a:lnTo>
                  <a:pt x="238" y="376"/>
                </a:lnTo>
                <a:lnTo>
                  <a:pt x="238" y="376"/>
                </a:lnTo>
                <a:lnTo>
                  <a:pt x="238" y="376"/>
                </a:lnTo>
                <a:close/>
                <a:moveTo>
                  <a:pt x="280" y="424"/>
                </a:moveTo>
                <a:lnTo>
                  <a:pt x="280" y="424"/>
                </a:lnTo>
                <a:lnTo>
                  <a:pt x="280" y="424"/>
                </a:lnTo>
                <a:lnTo>
                  <a:pt x="270" y="434"/>
                </a:lnTo>
                <a:lnTo>
                  <a:pt x="270" y="434"/>
                </a:lnTo>
                <a:lnTo>
                  <a:pt x="264" y="438"/>
                </a:lnTo>
                <a:lnTo>
                  <a:pt x="258" y="440"/>
                </a:lnTo>
                <a:lnTo>
                  <a:pt x="252" y="438"/>
                </a:lnTo>
                <a:lnTo>
                  <a:pt x="248" y="434"/>
                </a:lnTo>
                <a:lnTo>
                  <a:pt x="248" y="434"/>
                </a:lnTo>
                <a:lnTo>
                  <a:pt x="244" y="430"/>
                </a:lnTo>
                <a:lnTo>
                  <a:pt x="242" y="424"/>
                </a:lnTo>
                <a:lnTo>
                  <a:pt x="244" y="418"/>
                </a:lnTo>
                <a:lnTo>
                  <a:pt x="248" y="412"/>
                </a:lnTo>
                <a:lnTo>
                  <a:pt x="258" y="400"/>
                </a:lnTo>
                <a:lnTo>
                  <a:pt x="258" y="400"/>
                </a:lnTo>
                <a:lnTo>
                  <a:pt x="264" y="398"/>
                </a:lnTo>
                <a:lnTo>
                  <a:pt x="270" y="396"/>
                </a:lnTo>
                <a:lnTo>
                  <a:pt x="270" y="396"/>
                </a:lnTo>
                <a:lnTo>
                  <a:pt x="276" y="398"/>
                </a:lnTo>
                <a:lnTo>
                  <a:pt x="280" y="400"/>
                </a:lnTo>
                <a:lnTo>
                  <a:pt x="280" y="400"/>
                </a:lnTo>
                <a:lnTo>
                  <a:pt x="284" y="406"/>
                </a:lnTo>
                <a:lnTo>
                  <a:pt x="286" y="412"/>
                </a:lnTo>
                <a:lnTo>
                  <a:pt x="286" y="412"/>
                </a:lnTo>
                <a:lnTo>
                  <a:pt x="284" y="418"/>
                </a:lnTo>
                <a:lnTo>
                  <a:pt x="280" y="424"/>
                </a:lnTo>
                <a:lnTo>
                  <a:pt x="280" y="42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7" name="Rounded Rectangle 65"/>
          <p:cNvSpPr/>
          <p:nvPr/>
        </p:nvSpPr>
        <p:spPr>
          <a:xfrm>
            <a:off x="2947098" y="5201815"/>
            <a:ext cx="1571148" cy="910398"/>
          </a:xfrm>
          <a:prstGeom prst="roundRect">
            <a:avLst>
              <a:gd name="adj" fmla="val 0"/>
            </a:avLst>
          </a:prstGeom>
          <a:noFill/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en-AU" sz="1200" b="1" dirty="0">
                <a:solidFill>
                  <a:srgbClr val="C21383"/>
                </a:solidFill>
                <a:latin typeface="Calibri" panose="020F0502020204030204" pitchFamily="34" charset="0"/>
                <a:cs typeface="Calibri" pitchFamily="34" charset="0"/>
              </a:rPr>
              <a:t>OUR PROJECTS</a:t>
            </a:r>
          </a:p>
          <a:p>
            <a:pPr algn="ctr">
              <a:lnSpc>
                <a:spcPts val="1200"/>
              </a:lnSpc>
              <a:defRPr/>
            </a:pPr>
            <a:r>
              <a:rPr lang="en-GB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50+ completed projects in the last two years</a:t>
            </a:r>
          </a:p>
          <a:p>
            <a:pPr algn="ctr">
              <a:lnSpc>
                <a:spcPts val="1200"/>
              </a:lnSpc>
              <a:defRPr/>
            </a:pP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grpSp>
        <p:nvGrpSpPr>
          <p:cNvPr id="108" name="127 Grupo"/>
          <p:cNvGrpSpPr/>
          <p:nvPr/>
        </p:nvGrpSpPr>
        <p:grpSpPr>
          <a:xfrm>
            <a:off x="3584507" y="4958274"/>
            <a:ext cx="286195" cy="322886"/>
            <a:chOff x="3620346" y="4821780"/>
            <a:chExt cx="286195" cy="322886"/>
          </a:xfrm>
          <a:solidFill>
            <a:schemeClr val="accent6"/>
          </a:solidFill>
        </p:grpSpPr>
        <p:sp>
          <p:nvSpPr>
            <p:cNvPr id="109" name="Freeform 60"/>
            <p:cNvSpPr>
              <a:spLocks noEditPoints="1"/>
            </p:cNvSpPr>
            <p:nvPr/>
          </p:nvSpPr>
          <p:spPr bwMode="auto">
            <a:xfrm>
              <a:off x="3620346" y="4821780"/>
              <a:ext cx="286195" cy="322886"/>
            </a:xfrm>
            <a:custGeom>
              <a:avLst/>
              <a:gdLst>
                <a:gd name="T0" fmla="*/ 464 w 624"/>
                <a:gd name="T1" fmla="*/ 400 h 704"/>
                <a:gd name="T2" fmla="*/ 462 w 624"/>
                <a:gd name="T3" fmla="*/ 10 h 704"/>
                <a:gd name="T4" fmla="*/ 448 w 624"/>
                <a:gd name="T5" fmla="*/ 0 h 704"/>
                <a:gd name="T6" fmla="*/ 14 w 624"/>
                <a:gd name="T7" fmla="*/ 0 h 704"/>
                <a:gd name="T8" fmla="*/ 4 w 624"/>
                <a:gd name="T9" fmla="*/ 6 h 704"/>
                <a:gd name="T10" fmla="*/ 0 w 624"/>
                <a:gd name="T11" fmla="*/ 608 h 704"/>
                <a:gd name="T12" fmla="*/ 4 w 624"/>
                <a:gd name="T13" fmla="*/ 620 h 704"/>
                <a:gd name="T14" fmla="*/ 272 w 624"/>
                <a:gd name="T15" fmla="*/ 624 h 704"/>
                <a:gd name="T16" fmla="*/ 284 w 624"/>
                <a:gd name="T17" fmla="*/ 620 h 704"/>
                <a:gd name="T18" fmla="*/ 288 w 624"/>
                <a:gd name="T19" fmla="*/ 608 h 704"/>
                <a:gd name="T20" fmla="*/ 278 w 624"/>
                <a:gd name="T21" fmla="*/ 594 h 704"/>
                <a:gd name="T22" fmla="*/ 272 w 624"/>
                <a:gd name="T23" fmla="*/ 592 h 704"/>
                <a:gd name="T24" fmla="*/ 432 w 624"/>
                <a:gd name="T25" fmla="*/ 32 h 704"/>
                <a:gd name="T26" fmla="*/ 418 w 624"/>
                <a:gd name="T27" fmla="*/ 410 h 704"/>
                <a:gd name="T28" fmla="*/ 378 w 624"/>
                <a:gd name="T29" fmla="*/ 434 h 704"/>
                <a:gd name="T30" fmla="*/ 346 w 624"/>
                <a:gd name="T31" fmla="*/ 466 h 704"/>
                <a:gd name="T32" fmla="*/ 96 w 624"/>
                <a:gd name="T33" fmla="*/ 480 h 704"/>
                <a:gd name="T34" fmla="*/ 88 w 624"/>
                <a:gd name="T35" fmla="*/ 482 h 704"/>
                <a:gd name="T36" fmla="*/ 80 w 624"/>
                <a:gd name="T37" fmla="*/ 496 h 704"/>
                <a:gd name="T38" fmla="*/ 84 w 624"/>
                <a:gd name="T39" fmla="*/ 508 h 704"/>
                <a:gd name="T40" fmla="*/ 326 w 624"/>
                <a:gd name="T41" fmla="*/ 512 h 704"/>
                <a:gd name="T42" fmla="*/ 320 w 624"/>
                <a:gd name="T43" fmla="*/ 552 h 704"/>
                <a:gd name="T44" fmla="*/ 324 w 624"/>
                <a:gd name="T45" fmla="*/ 582 h 704"/>
                <a:gd name="T46" fmla="*/ 338 w 624"/>
                <a:gd name="T47" fmla="*/ 624 h 704"/>
                <a:gd name="T48" fmla="*/ 364 w 624"/>
                <a:gd name="T49" fmla="*/ 660 h 704"/>
                <a:gd name="T50" fmla="*/ 400 w 624"/>
                <a:gd name="T51" fmla="*/ 686 h 704"/>
                <a:gd name="T52" fmla="*/ 442 w 624"/>
                <a:gd name="T53" fmla="*/ 700 h 704"/>
                <a:gd name="T54" fmla="*/ 472 w 624"/>
                <a:gd name="T55" fmla="*/ 704 h 704"/>
                <a:gd name="T56" fmla="*/ 518 w 624"/>
                <a:gd name="T57" fmla="*/ 698 h 704"/>
                <a:gd name="T58" fmla="*/ 558 w 624"/>
                <a:gd name="T59" fmla="*/ 678 h 704"/>
                <a:gd name="T60" fmla="*/ 590 w 624"/>
                <a:gd name="T61" fmla="*/ 648 h 704"/>
                <a:gd name="T62" fmla="*/ 612 w 624"/>
                <a:gd name="T63" fmla="*/ 612 h 704"/>
                <a:gd name="T64" fmla="*/ 624 w 624"/>
                <a:gd name="T65" fmla="*/ 568 h 704"/>
                <a:gd name="T66" fmla="*/ 624 w 624"/>
                <a:gd name="T67" fmla="*/ 536 h 704"/>
                <a:gd name="T68" fmla="*/ 612 w 624"/>
                <a:gd name="T69" fmla="*/ 492 h 704"/>
                <a:gd name="T70" fmla="*/ 590 w 624"/>
                <a:gd name="T71" fmla="*/ 456 h 704"/>
                <a:gd name="T72" fmla="*/ 558 w 624"/>
                <a:gd name="T73" fmla="*/ 426 h 704"/>
                <a:gd name="T74" fmla="*/ 518 w 624"/>
                <a:gd name="T75" fmla="*/ 406 h 704"/>
                <a:gd name="T76" fmla="*/ 472 w 624"/>
                <a:gd name="T77" fmla="*/ 400 h 704"/>
                <a:gd name="T78" fmla="*/ 472 w 624"/>
                <a:gd name="T79" fmla="*/ 672 h 704"/>
                <a:gd name="T80" fmla="*/ 426 w 624"/>
                <a:gd name="T81" fmla="*/ 662 h 704"/>
                <a:gd name="T82" fmla="*/ 372 w 624"/>
                <a:gd name="T83" fmla="*/ 620 h 704"/>
                <a:gd name="T84" fmla="*/ 352 w 624"/>
                <a:gd name="T85" fmla="*/ 564 h 704"/>
                <a:gd name="T86" fmla="*/ 352 w 624"/>
                <a:gd name="T87" fmla="*/ 540 h 704"/>
                <a:gd name="T88" fmla="*/ 372 w 624"/>
                <a:gd name="T89" fmla="*/ 484 h 704"/>
                <a:gd name="T90" fmla="*/ 426 w 624"/>
                <a:gd name="T91" fmla="*/ 442 h 704"/>
                <a:gd name="T92" fmla="*/ 472 w 624"/>
                <a:gd name="T93" fmla="*/ 432 h 704"/>
                <a:gd name="T94" fmla="*/ 496 w 624"/>
                <a:gd name="T95" fmla="*/ 434 h 704"/>
                <a:gd name="T96" fmla="*/ 558 w 624"/>
                <a:gd name="T97" fmla="*/ 468 h 704"/>
                <a:gd name="T98" fmla="*/ 590 w 624"/>
                <a:gd name="T99" fmla="*/ 528 h 704"/>
                <a:gd name="T100" fmla="*/ 592 w 624"/>
                <a:gd name="T101" fmla="*/ 552 h 704"/>
                <a:gd name="T102" fmla="*/ 582 w 624"/>
                <a:gd name="T103" fmla="*/ 598 h 704"/>
                <a:gd name="T104" fmla="*/ 540 w 624"/>
                <a:gd name="T105" fmla="*/ 652 h 704"/>
                <a:gd name="T106" fmla="*/ 484 w 624"/>
                <a:gd name="T107" fmla="*/ 67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4" h="704">
                  <a:moveTo>
                    <a:pt x="472" y="400"/>
                  </a:moveTo>
                  <a:lnTo>
                    <a:pt x="472" y="400"/>
                  </a:lnTo>
                  <a:lnTo>
                    <a:pt x="464" y="400"/>
                  </a:lnTo>
                  <a:lnTo>
                    <a:pt x="464" y="16"/>
                  </a:lnTo>
                  <a:lnTo>
                    <a:pt x="464" y="16"/>
                  </a:lnTo>
                  <a:lnTo>
                    <a:pt x="462" y="10"/>
                  </a:lnTo>
                  <a:lnTo>
                    <a:pt x="460" y="4"/>
                  </a:lnTo>
                  <a:lnTo>
                    <a:pt x="454" y="2"/>
                  </a:lnTo>
                  <a:lnTo>
                    <a:pt x="44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608"/>
                  </a:lnTo>
                  <a:lnTo>
                    <a:pt x="0" y="608"/>
                  </a:lnTo>
                  <a:lnTo>
                    <a:pt x="2" y="614"/>
                  </a:lnTo>
                  <a:lnTo>
                    <a:pt x="4" y="620"/>
                  </a:lnTo>
                  <a:lnTo>
                    <a:pt x="10" y="622"/>
                  </a:lnTo>
                  <a:lnTo>
                    <a:pt x="16" y="624"/>
                  </a:lnTo>
                  <a:lnTo>
                    <a:pt x="272" y="624"/>
                  </a:lnTo>
                  <a:lnTo>
                    <a:pt x="272" y="624"/>
                  </a:lnTo>
                  <a:lnTo>
                    <a:pt x="278" y="622"/>
                  </a:lnTo>
                  <a:lnTo>
                    <a:pt x="284" y="620"/>
                  </a:lnTo>
                  <a:lnTo>
                    <a:pt x="288" y="614"/>
                  </a:lnTo>
                  <a:lnTo>
                    <a:pt x="288" y="608"/>
                  </a:lnTo>
                  <a:lnTo>
                    <a:pt x="288" y="608"/>
                  </a:lnTo>
                  <a:lnTo>
                    <a:pt x="288" y="602"/>
                  </a:lnTo>
                  <a:lnTo>
                    <a:pt x="284" y="596"/>
                  </a:lnTo>
                  <a:lnTo>
                    <a:pt x="278" y="594"/>
                  </a:lnTo>
                  <a:lnTo>
                    <a:pt x="272" y="592"/>
                  </a:lnTo>
                  <a:lnTo>
                    <a:pt x="272" y="592"/>
                  </a:lnTo>
                  <a:lnTo>
                    <a:pt x="272" y="592"/>
                  </a:lnTo>
                  <a:lnTo>
                    <a:pt x="32" y="592"/>
                  </a:lnTo>
                  <a:lnTo>
                    <a:pt x="32" y="32"/>
                  </a:lnTo>
                  <a:lnTo>
                    <a:pt x="432" y="32"/>
                  </a:lnTo>
                  <a:lnTo>
                    <a:pt x="432" y="406"/>
                  </a:lnTo>
                  <a:lnTo>
                    <a:pt x="432" y="406"/>
                  </a:lnTo>
                  <a:lnTo>
                    <a:pt x="418" y="410"/>
                  </a:lnTo>
                  <a:lnTo>
                    <a:pt x="404" y="416"/>
                  </a:lnTo>
                  <a:lnTo>
                    <a:pt x="390" y="424"/>
                  </a:lnTo>
                  <a:lnTo>
                    <a:pt x="378" y="434"/>
                  </a:lnTo>
                  <a:lnTo>
                    <a:pt x="366" y="444"/>
                  </a:lnTo>
                  <a:lnTo>
                    <a:pt x="356" y="454"/>
                  </a:lnTo>
                  <a:lnTo>
                    <a:pt x="346" y="466"/>
                  </a:lnTo>
                  <a:lnTo>
                    <a:pt x="338" y="480"/>
                  </a:lnTo>
                  <a:lnTo>
                    <a:pt x="96" y="480"/>
                  </a:lnTo>
                  <a:lnTo>
                    <a:pt x="96" y="480"/>
                  </a:lnTo>
                  <a:lnTo>
                    <a:pt x="94" y="480"/>
                  </a:lnTo>
                  <a:lnTo>
                    <a:pt x="94" y="480"/>
                  </a:lnTo>
                  <a:lnTo>
                    <a:pt x="88" y="482"/>
                  </a:lnTo>
                  <a:lnTo>
                    <a:pt x="84" y="486"/>
                  </a:lnTo>
                  <a:lnTo>
                    <a:pt x="80" y="490"/>
                  </a:lnTo>
                  <a:lnTo>
                    <a:pt x="80" y="496"/>
                  </a:lnTo>
                  <a:lnTo>
                    <a:pt x="80" y="496"/>
                  </a:lnTo>
                  <a:lnTo>
                    <a:pt x="80" y="502"/>
                  </a:lnTo>
                  <a:lnTo>
                    <a:pt x="84" y="508"/>
                  </a:lnTo>
                  <a:lnTo>
                    <a:pt x="90" y="512"/>
                  </a:lnTo>
                  <a:lnTo>
                    <a:pt x="96" y="512"/>
                  </a:lnTo>
                  <a:lnTo>
                    <a:pt x="326" y="512"/>
                  </a:lnTo>
                  <a:lnTo>
                    <a:pt x="326" y="512"/>
                  </a:lnTo>
                  <a:lnTo>
                    <a:pt x="322" y="532"/>
                  </a:lnTo>
                  <a:lnTo>
                    <a:pt x="320" y="552"/>
                  </a:lnTo>
                  <a:lnTo>
                    <a:pt x="320" y="552"/>
                  </a:lnTo>
                  <a:lnTo>
                    <a:pt x="320" y="568"/>
                  </a:lnTo>
                  <a:lnTo>
                    <a:pt x="324" y="582"/>
                  </a:lnTo>
                  <a:lnTo>
                    <a:pt x="326" y="598"/>
                  </a:lnTo>
                  <a:lnTo>
                    <a:pt x="332" y="612"/>
                  </a:lnTo>
                  <a:lnTo>
                    <a:pt x="338" y="624"/>
                  </a:lnTo>
                  <a:lnTo>
                    <a:pt x="346" y="636"/>
                  </a:lnTo>
                  <a:lnTo>
                    <a:pt x="354" y="648"/>
                  </a:lnTo>
                  <a:lnTo>
                    <a:pt x="364" y="660"/>
                  </a:lnTo>
                  <a:lnTo>
                    <a:pt x="376" y="670"/>
                  </a:lnTo>
                  <a:lnTo>
                    <a:pt x="388" y="678"/>
                  </a:lnTo>
                  <a:lnTo>
                    <a:pt x="400" y="686"/>
                  </a:lnTo>
                  <a:lnTo>
                    <a:pt x="414" y="692"/>
                  </a:lnTo>
                  <a:lnTo>
                    <a:pt x="428" y="698"/>
                  </a:lnTo>
                  <a:lnTo>
                    <a:pt x="442" y="700"/>
                  </a:lnTo>
                  <a:lnTo>
                    <a:pt x="456" y="704"/>
                  </a:lnTo>
                  <a:lnTo>
                    <a:pt x="472" y="704"/>
                  </a:lnTo>
                  <a:lnTo>
                    <a:pt x="472" y="704"/>
                  </a:lnTo>
                  <a:lnTo>
                    <a:pt x="488" y="704"/>
                  </a:lnTo>
                  <a:lnTo>
                    <a:pt x="502" y="700"/>
                  </a:lnTo>
                  <a:lnTo>
                    <a:pt x="518" y="698"/>
                  </a:lnTo>
                  <a:lnTo>
                    <a:pt x="532" y="692"/>
                  </a:lnTo>
                  <a:lnTo>
                    <a:pt x="544" y="686"/>
                  </a:lnTo>
                  <a:lnTo>
                    <a:pt x="558" y="678"/>
                  </a:lnTo>
                  <a:lnTo>
                    <a:pt x="568" y="670"/>
                  </a:lnTo>
                  <a:lnTo>
                    <a:pt x="580" y="660"/>
                  </a:lnTo>
                  <a:lnTo>
                    <a:pt x="590" y="648"/>
                  </a:lnTo>
                  <a:lnTo>
                    <a:pt x="598" y="636"/>
                  </a:lnTo>
                  <a:lnTo>
                    <a:pt x="606" y="624"/>
                  </a:lnTo>
                  <a:lnTo>
                    <a:pt x="612" y="612"/>
                  </a:lnTo>
                  <a:lnTo>
                    <a:pt x="618" y="598"/>
                  </a:lnTo>
                  <a:lnTo>
                    <a:pt x="622" y="582"/>
                  </a:lnTo>
                  <a:lnTo>
                    <a:pt x="624" y="568"/>
                  </a:lnTo>
                  <a:lnTo>
                    <a:pt x="624" y="552"/>
                  </a:lnTo>
                  <a:lnTo>
                    <a:pt x="624" y="552"/>
                  </a:lnTo>
                  <a:lnTo>
                    <a:pt x="624" y="536"/>
                  </a:lnTo>
                  <a:lnTo>
                    <a:pt x="622" y="522"/>
                  </a:lnTo>
                  <a:lnTo>
                    <a:pt x="618" y="506"/>
                  </a:lnTo>
                  <a:lnTo>
                    <a:pt x="612" y="492"/>
                  </a:lnTo>
                  <a:lnTo>
                    <a:pt x="606" y="480"/>
                  </a:lnTo>
                  <a:lnTo>
                    <a:pt x="598" y="468"/>
                  </a:lnTo>
                  <a:lnTo>
                    <a:pt x="590" y="456"/>
                  </a:lnTo>
                  <a:lnTo>
                    <a:pt x="580" y="444"/>
                  </a:lnTo>
                  <a:lnTo>
                    <a:pt x="568" y="434"/>
                  </a:lnTo>
                  <a:lnTo>
                    <a:pt x="558" y="426"/>
                  </a:lnTo>
                  <a:lnTo>
                    <a:pt x="544" y="418"/>
                  </a:lnTo>
                  <a:lnTo>
                    <a:pt x="532" y="412"/>
                  </a:lnTo>
                  <a:lnTo>
                    <a:pt x="518" y="406"/>
                  </a:lnTo>
                  <a:lnTo>
                    <a:pt x="502" y="404"/>
                  </a:lnTo>
                  <a:lnTo>
                    <a:pt x="488" y="400"/>
                  </a:lnTo>
                  <a:lnTo>
                    <a:pt x="472" y="400"/>
                  </a:lnTo>
                  <a:lnTo>
                    <a:pt x="472" y="400"/>
                  </a:lnTo>
                  <a:close/>
                  <a:moveTo>
                    <a:pt x="472" y="672"/>
                  </a:moveTo>
                  <a:lnTo>
                    <a:pt x="472" y="672"/>
                  </a:lnTo>
                  <a:lnTo>
                    <a:pt x="460" y="672"/>
                  </a:lnTo>
                  <a:lnTo>
                    <a:pt x="448" y="670"/>
                  </a:lnTo>
                  <a:lnTo>
                    <a:pt x="426" y="662"/>
                  </a:lnTo>
                  <a:lnTo>
                    <a:pt x="404" y="652"/>
                  </a:lnTo>
                  <a:lnTo>
                    <a:pt x="388" y="636"/>
                  </a:lnTo>
                  <a:lnTo>
                    <a:pt x="372" y="620"/>
                  </a:lnTo>
                  <a:lnTo>
                    <a:pt x="362" y="598"/>
                  </a:lnTo>
                  <a:lnTo>
                    <a:pt x="354" y="576"/>
                  </a:lnTo>
                  <a:lnTo>
                    <a:pt x="352" y="564"/>
                  </a:lnTo>
                  <a:lnTo>
                    <a:pt x="352" y="552"/>
                  </a:lnTo>
                  <a:lnTo>
                    <a:pt x="352" y="552"/>
                  </a:lnTo>
                  <a:lnTo>
                    <a:pt x="352" y="540"/>
                  </a:lnTo>
                  <a:lnTo>
                    <a:pt x="354" y="528"/>
                  </a:lnTo>
                  <a:lnTo>
                    <a:pt x="362" y="506"/>
                  </a:lnTo>
                  <a:lnTo>
                    <a:pt x="372" y="484"/>
                  </a:lnTo>
                  <a:lnTo>
                    <a:pt x="388" y="468"/>
                  </a:lnTo>
                  <a:lnTo>
                    <a:pt x="404" y="452"/>
                  </a:lnTo>
                  <a:lnTo>
                    <a:pt x="426" y="442"/>
                  </a:lnTo>
                  <a:lnTo>
                    <a:pt x="448" y="434"/>
                  </a:lnTo>
                  <a:lnTo>
                    <a:pt x="460" y="432"/>
                  </a:lnTo>
                  <a:lnTo>
                    <a:pt x="472" y="432"/>
                  </a:lnTo>
                  <a:lnTo>
                    <a:pt x="472" y="432"/>
                  </a:lnTo>
                  <a:lnTo>
                    <a:pt x="484" y="432"/>
                  </a:lnTo>
                  <a:lnTo>
                    <a:pt x="496" y="434"/>
                  </a:lnTo>
                  <a:lnTo>
                    <a:pt x="518" y="442"/>
                  </a:lnTo>
                  <a:lnTo>
                    <a:pt x="540" y="452"/>
                  </a:lnTo>
                  <a:lnTo>
                    <a:pt x="558" y="468"/>
                  </a:lnTo>
                  <a:lnTo>
                    <a:pt x="572" y="484"/>
                  </a:lnTo>
                  <a:lnTo>
                    <a:pt x="582" y="506"/>
                  </a:lnTo>
                  <a:lnTo>
                    <a:pt x="590" y="528"/>
                  </a:lnTo>
                  <a:lnTo>
                    <a:pt x="592" y="540"/>
                  </a:lnTo>
                  <a:lnTo>
                    <a:pt x="592" y="552"/>
                  </a:lnTo>
                  <a:lnTo>
                    <a:pt x="592" y="552"/>
                  </a:lnTo>
                  <a:lnTo>
                    <a:pt x="592" y="564"/>
                  </a:lnTo>
                  <a:lnTo>
                    <a:pt x="590" y="576"/>
                  </a:lnTo>
                  <a:lnTo>
                    <a:pt x="582" y="598"/>
                  </a:lnTo>
                  <a:lnTo>
                    <a:pt x="572" y="620"/>
                  </a:lnTo>
                  <a:lnTo>
                    <a:pt x="558" y="636"/>
                  </a:lnTo>
                  <a:lnTo>
                    <a:pt x="540" y="652"/>
                  </a:lnTo>
                  <a:lnTo>
                    <a:pt x="518" y="662"/>
                  </a:lnTo>
                  <a:lnTo>
                    <a:pt x="496" y="670"/>
                  </a:lnTo>
                  <a:lnTo>
                    <a:pt x="484" y="672"/>
                  </a:lnTo>
                  <a:lnTo>
                    <a:pt x="472" y="672"/>
                  </a:lnTo>
                  <a:lnTo>
                    <a:pt x="472" y="6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0" name="Freeform 61"/>
            <p:cNvSpPr>
              <a:spLocks/>
            </p:cNvSpPr>
            <p:nvPr/>
          </p:nvSpPr>
          <p:spPr bwMode="auto">
            <a:xfrm>
              <a:off x="3790604" y="5051461"/>
              <a:ext cx="73383" cy="58707"/>
            </a:xfrm>
            <a:custGeom>
              <a:avLst/>
              <a:gdLst>
                <a:gd name="T0" fmla="*/ 144 w 160"/>
                <a:gd name="T1" fmla="*/ 0 h 128"/>
                <a:gd name="T2" fmla="*/ 144 w 160"/>
                <a:gd name="T3" fmla="*/ 0 h 128"/>
                <a:gd name="T4" fmla="*/ 138 w 160"/>
                <a:gd name="T5" fmla="*/ 2 h 128"/>
                <a:gd name="T6" fmla="*/ 132 w 160"/>
                <a:gd name="T7" fmla="*/ 6 h 128"/>
                <a:gd name="T8" fmla="*/ 56 w 160"/>
                <a:gd name="T9" fmla="*/ 88 h 128"/>
                <a:gd name="T10" fmla="*/ 28 w 160"/>
                <a:gd name="T11" fmla="*/ 60 h 128"/>
                <a:gd name="T12" fmla="*/ 28 w 160"/>
                <a:gd name="T13" fmla="*/ 60 h 128"/>
                <a:gd name="T14" fmla="*/ 22 w 160"/>
                <a:gd name="T15" fmla="*/ 56 h 128"/>
                <a:gd name="T16" fmla="*/ 16 w 160"/>
                <a:gd name="T17" fmla="*/ 56 h 128"/>
                <a:gd name="T18" fmla="*/ 10 w 160"/>
                <a:gd name="T19" fmla="*/ 56 h 128"/>
                <a:gd name="T20" fmla="*/ 4 w 160"/>
                <a:gd name="T21" fmla="*/ 60 h 128"/>
                <a:gd name="T22" fmla="*/ 4 w 160"/>
                <a:gd name="T23" fmla="*/ 60 h 128"/>
                <a:gd name="T24" fmla="*/ 2 w 160"/>
                <a:gd name="T25" fmla="*/ 66 h 128"/>
                <a:gd name="T26" fmla="*/ 0 w 160"/>
                <a:gd name="T27" fmla="*/ 72 h 128"/>
                <a:gd name="T28" fmla="*/ 2 w 160"/>
                <a:gd name="T29" fmla="*/ 78 h 128"/>
                <a:gd name="T30" fmla="*/ 4 w 160"/>
                <a:gd name="T31" fmla="*/ 82 h 128"/>
                <a:gd name="T32" fmla="*/ 4 w 160"/>
                <a:gd name="T33" fmla="*/ 82 h 128"/>
                <a:gd name="T34" fmla="*/ 4 w 160"/>
                <a:gd name="T35" fmla="*/ 84 h 128"/>
                <a:gd name="T36" fmla="*/ 44 w 160"/>
                <a:gd name="T37" fmla="*/ 124 h 128"/>
                <a:gd name="T38" fmla="*/ 44 w 160"/>
                <a:gd name="T39" fmla="*/ 124 h 128"/>
                <a:gd name="T40" fmla="*/ 50 w 160"/>
                <a:gd name="T41" fmla="*/ 126 h 128"/>
                <a:gd name="T42" fmla="*/ 56 w 160"/>
                <a:gd name="T43" fmla="*/ 128 h 128"/>
                <a:gd name="T44" fmla="*/ 62 w 160"/>
                <a:gd name="T45" fmla="*/ 126 h 128"/>
                <a:gd name="T46" fmla="*/ 68 w 160"/>
                <a:gd name="T47" fmla="*/ 124 h 128"/>
                <a:gd name="T48" fmla="*/ 68 w 160"/>
                <a:gd name="T49" fmla="*/ 124 h 128"/>
                <a:gd name="T50" fmla="*/ 68 w 160"/>
                <a:gd name="T51" fmla="*/ 122 h 128"/>
                <a:gd name="T52" fmla="*/ 156 w 160"/>
                <a:gd name="T53" fmla="*/ 26 h 128"/>
                <a:gd name="T54" fmla="*/ 156 w 160"/>
                <a:gd name="T55" fmla="*/ 26 h 128"/>
                <a:gd name="T56" fmla="*/ 160 w 160"/>
                <a:gd name="T57" fmla="*/ 22 h 128"/>
                <a:gd name="T58" fmla="*/ 160 w 160"/>
                <a:gd name="T59" fmla="*/ 16 h 128"/>
                <a:gd name="T60" fmla="*/ 158 w 160"/>
                <a:gd name="T61" fmla="*/ 10 h 128"/>
                <a:gd name="T62" fmla="*/ 156 w 160"/>
                <a:gd name="T63" fmla="*/ 4 h 128"/>
                <a:gd name="T64" fmla="*/ 156 w 160"/>
                <a:gd name="T65" fmla="*/ 4 h 128"/>
                <a:gd name="T66" fmla="*/ 150 w 160"/>
                <a:gd name="T67" fmla="*/ 0 h 128"/>
                <a:gd name="T68" fmla="*/ 144 w 160"/>
                <a:gd name="T69" fmla="*/ 0 h 128"/>
                <a:gd name="T70" fmla="*/ 144 w 160"/>
                <a:gd name="T7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128">
                  <a:moveTo>
                    <a:pt x="144" y="0"/>
                  </a:moveTo>
                  <a:lnTo>
                    <a:pt x="144" y="0"/>
                  </a:lnTo>
                  <a:lnTo>
                    <a:pt x="138" y="2"/>
                  </a:lnTo>
                  <a:lnTo>
                    <a:pt x="132" y="6"/>
                  </a:lnTo>
                  <a:lnTo>
                    <a:pt x="56" y="88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0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2" y="66"/>
                  </a:lnTo>
                  <a:lnTo>
                    <a:pt x="0" y="72"/>
                  </a:lnTo>
                  <a:lnTo>
                    <a:pt x="2" y="78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4" y="8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0" y="126"/>
                  </a:lnTo>
                  <a:lnTo>
                    <a:pt x="56" y="128"/>
                  </a:lnTo>
                  <a:lnTo>
                    <a:pt x="62" y="126"/>
                  </a:lnTo>
                  <a:lnTo>
                    <a:pt x="68" y="124"/>
                  </a:lnTo>
                  <a:lnTo>
                    <a:pt x="68" y="124"/>
                  </a:lnTo>
                  <a:lnTo>
                    <a:pt x="68" y="122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60" y="22"/>
                  </a:lnTo>
                  <a:lnTo>
                    <a:pt x="160" y="16"/>
                  </a:lnTo>
                  <a:lnTo>
                    <a:pt x="158" y="10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1" name="Freeform 62"/>
            <p:cNvSpPr>
              <a:spLocks/>
            </p:cNvSpPr>
            <p:nvPr/>
          </p:nvSpPr>
          <p:spPr bwMode="auto">
            <a:xfrm>
              <a:off x="3651176" y="4992754"/>
              <a:ext cx="139428" cy="14677"/>
            </a:xfrm>
            <a:custGeom>
              <a:avLst/>
              <a:gdLst>
                <a:gd name="T0" fmla="*/ 16 w 304"/>
                <a:gd name="T1" fmla="*/ 32 h 32"/>
                <a:gd name="T2" fmla="*/ 288 w 304"/>
                <a:gd name="T3" fmla="*/ 32 h 32"/>
                <a:gd name="T4" fmla="*/ 288 w 304"/>
                <a:gd name="T5" fmla="*/ 32 h 32"/>
                <a:gd name="T6" fmla="*/ 294 w 304"/>
                <a:gd name="T7" fmla="*/ 30 h 32"/>
                <a:gd name="T8" fmla="*/ 300 w 304"/>
                <a:gd name="T9" fmla="*/ 28 h 32"/>
                <a:gd name="T10" fmla="*/ 304 w 304"/>
                <a:gd name="T11" fmla="*/ 22 h 32"/>
                <a:gd name="T12" fmla="*/ 304 w 304"/>
                <a:gd name="T13" fmla="*/ 16 h 32"/>
                <a:gd name="T14" fmla="*/ 304 w 304"/>
                <a:gd name="T15" fmla="*/ 16 h 32"/>
                <a:gd name="T16" fmla="*/ 304 w 304"/>
                <a:gd name="T17" fmla="*/ 10 h 32"/>
                <a:gd name="T18" fmla="*/ 300 w 304"/>
                <a:gd name="T19" fmla="*/ 4 h 32"/>
                <a:gd name="T20" fmla="*/ 294 w 304"/>
                <a:gd name="T21" fmla="*/ 2 h 32"/>
                <a:gd name="T22" fmla="*/ 288 w 304"/>
                <a:gd name="T23" fmla="*/ 0 h 32"/>
                <a:gd name="T24" fmla="*/ 288 w 304"/>
                <a:gd name="T25" fmla="*/ 0 h 32"/>
                <a:gd name="T26" fmla="*/ 288 w 304"/>
                <a:gd name="T27" fmla="*/ 0 h 32"/>
                <a:gd name="T28" fmla="*/ 16 w 304"/>
                <a:gd name="T29" fmla="*/ 0 h 32"/>
                <a:gd name="T30" fmla="*/ 16 w 304"/>
                <a:gd name="T31" fmla="*/ 0 h 32"/>
                <a:gd name="T32" fmla="*/ 14 w 304"/>
                <a:gd name="T33" fmla="*/ 0 h 32"/>
                <a:gd name="T34" fmla="*/ 14 w 304"/>
                <a:gd name="T35" fmla="*/ 0 h 32"/>
                <a:gd name="T36" fmla="*/ 8 w 304"/>
                <a:gd name="T37" fmla="*/ 2 h 32"/>
                <a:gd name="T38" fmla="*/ 4 w 304"/>
                <a:gd name="T39" fmla="*/ 6 h 32"/>
                <a:gd name="T40" fmla="*/ 0 w 304"/>
                <a:gd name="T41" fmla="*/ 10 h 32"/>
                <a:gd name="T42" fmla="*/ 0 w 304"/>
                <a:gd name="T43" fmla="*/ 16 h 32"/>
                <a:gd name="T44" fmla="*/ 0 w 304"/>
                <a:gd name="T45" fmla="*/ 16 h 32"/>
                <a:gd name="T46" fmla="*/ 0 w 304"/>
                <a:gd name="T47" fmla="*/ 22 h 32"/>
                <a:gd name="T48" fmla="*/ 4 w 304"/>
                <a:gd name="T49" fmla="*/ 28 h 32"/>
                <a:gd name="T50" fmla="*/ 10 w 304"/>
                <a:gd name="T51" fmla="*/ 32 h 32"/>
                <a:gd name="T52" fmla="*/ 16 w 304"/>
                <a:gd name="T53" fmla="*/ 32 h 32"/>
                <a:gd name="T54" fmla="*/ 16 w 304"/>
                <a:gd name="T5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4" h="32">
                  <a:moveTo>
                    <a:pt x="16" y="32"/>
                  </a:moveTo>
                  <a:lnTo>
                    <a:pt x="288" y="32"/>
                  </a:lnTo>
                  <a:lnTo>
                    <a:pt x="288" y="32"/>
                  </a:lnTo>
                  <a:lnTo>
                    <a:pt x="294" y="30"/>
                  </a:lnTo>
                  <a:lnTo>
                    <a:pt x="300" y="28"/>
                  </a:lnTo>
                  <a:lnTo>
                    <a:pt x="304" y="22"/>
                  </a:lnTo>
                  <a:lnTo>
                    <a:pt x="304" y="16"/>
                  </a:lnTo>
                  <a:lnTo>
                    <a:pt x="304" y="16"/>
                  </a:lnTo>
                  <a:lnTo>
                    <a:pt x="304" y="10"/>
                  </a:lnTo>
                  <a:lnTo>
                    <a:pt x="300" y="4"/>
                  </a:lnTo>
                  <a:lnTo>
                    <a:pt x="294" y="2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2" name="Freeform 63"/>
            <p:cNvSpPr>
              <a:spLocks/>
            </p:cNvSpPr>
            <p:nvPr/>
          </p:nvSpPr>
          <p:spPr bwMode="auto">
            <a:xfrm>
              <a:off x="3651176" y="4937717"/>
              <a:ext cx="139428" cy="14677"/>
            </a:xfrm>
            <a:custGeom>
              <a:avLst/>
              <a:gdLst>
                <a:gd name="T0" fmla="*/ 16 w 304"/>
                <a:gd name="T1" fmla="*/ 32 h 32"/>
                <a:gd name="T2" fmla="*/ 288 w 304"/>
                <a:gd name="T3" fmla="*/ 32 h 32"/>
                <a:gd name="T4" fmla="*/ 288 w 304"/>
                <a:gd name="T5" fmla="*/ 32 h 32"/>
                <a:gd name="T6" fmla="*/ 294 w 304"/>
                <a:gd name="T7" fmla="*/ 30 h 32"/>
                <a:gd name="T8" fmla="*/ 300 w 304"/>
                <a:gd name="T9" fmla="*/ 28 h 32"/>
                <a:gd name="T10" fmla="*/ 304 w 304"/>
                <a:gd name="T11" fmla="*/ 22 h 32"/>
                <a:gd name="T12" fmla="*/ 304 w 304"/>
                <a:gd name="T13" fmla="*/ 16 h 32"/>
                <a:gd name="T14" fmla="*/ 304 w 304"/>
                <a:gd name="T15" fmla="*/ 16 h 32"/>
                <a:gd name="T16" fmla="*/ 304 w 304"/>
                <a:gd name="T17" fmla="*/ 10 h 32"/>
                <a:gd name="T18" fmla="*/ 300 w 304"/>
                <a:gd name="T19" fmla="*/ 4 h 32"/>
                <a:gd name="T20" fmla="*/ 294 w 304"/>
                <a:gd name="T21" fmla="*/ 2 h 32"/>
                <a:gd name="T22" fmla="*/ 288 w 304"/>
                <a:gd name="T23" fmla="*/ 0 h 32"/>
                <a:gd name="T24" fmla="*/ 288 w 304"/>
                <a:gd name="T25" fmla="*/ 0 h 32"/>
                <a:gd name="T26" fmla="*/ 288 w 304"/>
                <a:gd name="T27" fmla="*/ 0 h 32"/>
                <a:gd name="T28" fmla="*/ 16 w 304"/>
                <a:gd name="T29" fmla="*/ 0 h 32"/>
                <a:gd name="T30" fmla="*/ 16 w 304"/>
                <a:gd name="T31" fmla="*/ 0 h 32"/>
                <a:gd name="T32" fmla="*/ 14 w 304"/>
                <a:gd name="T33" fmla="*/ 0 h 32"/>
                <a:gd name="T34" fmla="*/ 14 w 304"/>
                <a:gd name="T35" fmla="*/ 0 h 32"/>
                <a:gd name="T36" fmla="*/ 8 w 304"/>
                <a:gd name="T37" fmla="*/ 2 h 32"/>
                <a:gd name="T38" fmla="*/ 4 w 304"/>
                <a:gd name="T39" fmla="*/ 6 h 32"/>
                <a:gd name="T40" fmla="*/ 0 w 304"/>
                <a:gd name="T41" fmla="*/ 10 h 32"/>
                <a:gd name="T42" fmla="*/ 0 w 304"/>
                <a:gd name="T43" fmla="*/ 16 h 32"/>
                <a:gd name="T44" fmla="*/ 0 w 304"/>
                <a:gd name="T45" fmla="*/ 16 h 32"/>
                <a:gd name="T46" fmla="*/ 0 w 304"/>
                <a:gd name="T47" fmla="*/ 22 h 32"/>
                <a:gd name="T48" fmla="*/ 4 w 304"/>
                <a:gd name="T49" fmla="*/ 28 h 32"/>
                <a:gd name="T50" fmla="*/ 10 w 304"/>
                <a:gd name="T51" fmla="*/ 32 h 32"/>
                <a:gd name="T52" fmla="*/ 16 w 304"/>
                <a:gd name="T53" fmla="*/ 32 h 32"/>
                <a:gd name="T54" fmla="*/ 16 w 304"/>
                <a:gd name="T5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4" h="32">
                  <a:moveTo>
                    <a:pt x="16" y="32"/>
                  </a:moveTo>
                  <a:lnTo>
                    <a:pt x="288" y="32"/>
                  </a:lnTo>
                  <a:lnTo>
                    <a:pt x="288" y="32"/>
                  </a:lnTo>
                  <a:lnTo>
                    <a:pt x="294" y="30"/>
                  </a:lnTo>
                  <a:lnTo>
                    <a:pt x="300" y="28"/>
                  </a:lnTo>
                  <a:lnTo>
                    <a:pt x="304" y="22"/>
                  </a:lnTo>
                  <a:lnTo>
                    <a:pt x="304" y="16"/>
                  </a:lnTo>
                  <a:lnTo>
                    <a:pt x="304" y="16"/>
                  </a:lnTo>
                  <a:lnTo>
                    <a:pt x="304" y="10"/>
                  </a:lnTo>
                  <a:lnTo>
                    <a:pt x="300" y="4"/>
                  </a:lnTo>
                  <a:lnTo>
                    <a:pt x="294" y="2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3" name="Freeform 64"/>
            <p:cNvSpPr>
              <a:spLocks/>
            </p:cNvSpPr>
            <p:nvPr/>
          </p:nvSpPr>
          <p:spPr bwMode="auto">
            <a:xfrm>
              <a:off x="3651176" y="4882679"/>
              <a:ext cx="139428" cy="14677"/>
            </a:xfrm>
            <a:custGeom>
              <a:avLst/>
              <a:gdLst>
                <a:gd name="T0" fmla="*/ 16 w 304"/>
                <a:gd name="T1" fmla="*/ 32 h 32"/>
                <a:gd name="T2" fmla="*/ 288 w 304"/>
                <a:gd name="T3" fmla="*/ 32 h 32"/>
                <a:gd name="T4" fmla="*/ 288 w 304"/>
                <a:gd name="T5" fmla="*/ 32 h 32"/>
                <a:gd name="T6" fmla="*/ 294 w 304"/>
                <a:gd name="T7" fmla="*/ 30 h 32"/>
                <a:gd name="T8" fmla="*/ 300 w 304"/>
                <a:gd name="T9" fmla="*/ 28 h 32"/>
                <a:gd name="T10" fmla="*/ 304 w 304"/>
                <a:gd name="T11" fmla="*/ 22 h 32"/>
                <a:gd name="T12" fmla="*/ 304 w 304"/>
                <a:gd name="T13" fmla="*/ 16 h 32"/>
                <a:gd name="T14" fmla="*/ 304 w 304"/>
                <a:gd name="T15" fmla="*/ 16 h 32"/>
                <a:gd name="T16" fmla="*/ 304 w 304"/>
                <a:gd name="T17" fmla="*/ 10 h 32"/>
                <a:gd name="T18" fmla="*/ 300 w 304"/>
                <a:gd name="T19" fmla="*/ 4 h 32"/>
                <a:gd name="T20" fmla="*/ 294 w 304"/>
                <a:gd name="T21" fmla="*/ 2 h 32"/>
                <a:gd name="T22" fmla="*/ 288 w 304"/>
                <a:gd name="T23" fmla="*/ 0 h 32"/>
                <a:gd name="T24" fmla="*/ 288 w 304"/>
                <a:gd name="T25" fmla="*/ 0 h 32"/>
                <a:gd name="T26" fmla="*/ 288 w 304"/>
                <a:gd name="T27" fmla="*/ 0 h 32"/>
                <a:gd name="T28" fmla="*/ 16 w 304"/>
                <a:gd name="T29" fmla="*/ 0 h 32"/>
                <a:gd name="T30" fmla="*/ 16 w 304"/>
                <a:gd name="T31" fmla="*/ 0 h 32"/>
                <a:gd name="T32" fmla="*/ 14 w 304"/>
                <a:gd name="T33" fmla="*/ 0 h 32"/>
                <a:gd name="T34" fmla="*/ 14 w 304"/>
                <a:gd name="T35" fmla="*/ 0 h 32"/>
                <a:gd name="T36" fmla="*/ 8 w 304"/>
                <a:gd name="T37" fmla="*/ 2 h 32"/>
                <a:gd name="T38" fmla="*/ 4 w 304"/>
                <a:gd name="T39" fmla="*/ 6 h 32"/>
                <a:gd name="T40" fmla="*/ 0 w 304"/>
                <a:gd name="T41" fmla="*/ 10 h 32"/>
                <a:gd name="T42" fmla="*/ 0 w 304"/>
                <a:gd name="T43" fmla="*/ 16 h 32"/>
                <a:gd name="T44" fmla="*/ 0 w 304"/>
                <a:gd name="T45" fmla="*/ 16 h 32"/>
                <a:gd name="T46" fmla="*/ 0 w 304"/>
                <a:gd name="T47" fmla="*/ 22 h 32"/>
                <a:gd name="T48" fmla="*/ 4 w 304"/>
                <a:gd name="T49" fmla="*/ 28 h 32"/>
                <a:gd name="T50" fmla="*/ 10 w 304"/>
                <a:gd name="T51" fmla="*/ 32 h 32"/>
                <a:gd name="T52" fmla="*/ 16 w 304"/>
                <a:gd name="T53" fmla="*/ 32 h 32"/>
                <a:gd name="T54" fmla="*/ 16 w 304"/>
                <a:gd name="T5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4" h="32">
                  <a:moveTo>
                    <a:pt x="16" y="32"/>
                  </a:moveTo>
                  <a:lnTo>
                    <a:pt x="288" y="32"/>
                  </a:lnTo>
                  <a:lnTo>
                    <a:pt x="288" y="32"/>
                  </a:lnTo>
                  <a:lnTo>
                    <a:pt x="294" y="30"/>
                  </a:lnTo>
                  <a:lnTo>
                    <a:pt x="300" y="28"/>
                  </a:lnTo>
                  <a:lnTo>
                    <a:pt x="304" y="22"/>
                  </a:lnTo>
                  <a:lnTo>
                    <a:pt x="304" y="16"/>
                  </a:lnTo>
                  <a:lnTo>
                    <a:pt x="304" y="16"/>
                  </a:lnTo>
                  <a:lnTo>
                    <a:pt x="304" y="10"/>
                  </a:lnTo>
                  <a:lnTo>
                    <a:pt x="300" y="4"/>
                  </a:lnTo>
                  <a:lnTo>
                    <a:pt x="294" y="2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2" name="Rounded Rectangle 66"/>
          <p:cNvSpPr/>
          <p:nvPr/>
        </p:nvSpPr>
        <p:spPr>
          <a:xfrm>
            <a:off x="158494" y="5191617"/>
            <a:ext cx="1646108" cy="922156"/>
          </a:xfrm>
          <a:prstGeom prst="roundRect">
            <a:avLst>
              <a:gd name="adj" fmla="val 0"/>
            </a:avLst>
          </a:prstGeom>
          <a:noFill/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en-AU" sz="1200" b="1" dirty="0">
                <a:solidFill>
                  <a:srgbClr val="C21383"/>
                </a:solidFill>
                <a:latin typeface="Calibri" panose="020F0502020204030204" pitchFamily="34" charset="0"/>
                <a:cs typeface="Calibri" pitchFamily="34" charset="0"/>
              </a:rPr>
              <a:t>OUR GLOBAL REACH </a:t>
            </a:r>
          </a:p>
          <a:p>
            <a:pPr algn="ctr">
              <a:lnSpc>
                <a:spcPts val="1200"/>
              </a:lnSpc>
              <a:defRPr/>
            </a:pPr>
            <a:r>
              <a:rPr lang="en-GB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Delivering value for companies across all regions globally</a:t>
            </a:r>
          </a:p>
        </p:txBody>
      </p:sp>
      <p:sp>
        <p:nvSpPr>
          <p:cNvPr id="63" name="Freeform 68"/>
          <p:cNvSpPr>
            <a:spLocks noEditPoints="1"/>
          </p:cNvSpPr>
          <p:nvPr/>
        </p:nvSpPr>
        <p:spPr bwMode="auto">
          <a:xfrm>
            <a:off x="818616" y="4953250"/>
            <a:ext cx="310745" cy="310745"/>
          </a:xfrm>
          <a:custGeom>
            <a:avLst/>
            <a:gdLst>
              <a:gd name="T0" fmla="*/ 206 w 704"/>
              <a:gd name="T1" fmla="*/ 32 h 704"/>
              <a:gd name="T2" fmla="*/ 64 w 704"/>
              <a:gd name="T3" fmla="*/ 148 h 704"/>
              <a:gd name="T4" fmla="*/ 28 w 704"/>
              <a:gd name="T5" fmla="*/ 100 h 704"/>
              <a:gd name="T6" fmla="*/ 50 w 704"/>
              <a:gd name="T7" fmla="*/ 200 h 704"/>
              <a:gd name="T8" fmla="*/ 152 w 704"/>
              <a:gd name="T9" fmla="*/ 178 h 704"/>
              <a:gd name="T10" fmla="*/ 140 w 704"/>
              <a:gd name="T11" fmla="*/ 112 h 704"/>
              <a:gd name="T12" fmla="*/ 352 w 704"/>
              <a:gd name="T13" fmla="*/ 32 h 704"/>
              <a:gd name="T14" fmla="*/ 598 w 704"/>
              <a:gd name="T15" fmla="*/ 148 h 704"/>
              <a:gd name="T16" fmla="*/ 674 w 704"/>
              <a:gd name="T17" fmla="*/ 358 h 704"/>
              <a:gd name="T18" fmla="*/ 704 w 704"/>
              <a:gd name="T19" fmla="*/ 352 h 704"/>
              <a:gd name="T20" fmla="*/ 624 w 704"/>
              <a:gd name="T21" fmla="*/ 128 h 704"/>
              <a:gd name="T22" fmla="*/ 352 w 704"/>
              <a:gd name="T23" fmla="*/ 0 h 704"/>
              <a:gd name="T24" fmla="*/ 222 w 704"/>
              <a:gd name="T25" fmla="*/ 160 h 704"/>
              <a:gd name="T26" fmla="*/ 122 w 704"/>
              <a:gd name="T27" fmla="*/ 328 h 704"/>
              <a:gd name="T28" fmla="*/ 174 w 704"/>
              <a:gd name="T29" fmla="*/ 500 h 704"/>
              <a:gd name="T30" fmla="*/ 352 w 704"/>
              <a:gd name="T31" fmla="*/ 584 h 704"/>
              <a:gd name="T32" fmla="*/ 490 w 704"/>
              <a:gd name="T33" fmla="*/ 538 h 704"/>
              <a:gd name="T34" fmla="*/ 574 w 704"/>
              <a:gd name="T35" fmla="*/ 420 h 704"/>
              <a:gd name="T36" fmla="*/ 544 w 704"/>
              <a:gd name="T37" fmla="*/ 410 h 704"/>
              <a:gd name="T38" fmla="*/ 470 w 704"/>
              <a:gd name="T39" fmla="*/ 442 h 704"/>
              <a:gd name="T40" fmla="*/ 576 w 704"/>
              <a:gd name="T41" fmla="*/ 366 h 704"/>
              <a:gd name="T42" fmla="*/ 566 w 704"/>
              <a:gd name="T43" fmla="*/ 262 h 704"/>
              <a:gd name="T44" fmla="*/ 420 w 704"/>
              <a:gd name="T45" fmla="*/ 130 h 704"/>
              <a:gd name="T46" fmla="*/ 272 w 704"/>
              <a:gd name="T47" fmla="*/ 244 h 704"/>
              <a:gd name="T48" fmla="*/ 336 w 704"/>
              <a:gd name="T49" fmla="*/ 158 h 704"/>
              <a:gd name="T50" fmla="*/ 432 w 704"/>
              <a:gd name="T51" fmla="*/ 244 h 704"/>
              <a:gd name="T52" fmla="*/ 248 w 704"/>
              <a:gd name="T53" fmla="*/ 214 h 704"/>
              <a:gd name="T54" fmla="*/ 278 w 704"/>
              <a:gd name="T55" fmla="*/ 166 h 704"/>
              <a:gd name="T56" fmla="*/ 480 w 704"/>
              <a:gd name="T57" fmla="*/ 222 h 704"/>
              <a:gd name="T58" fmla="*/ 188 w 704"/>
              <a:gd name="T59" fmla="*/ 238 h 704"/>
              <a:gd name="T60" fmla="*/ 164 w 704"/>
              <a:gd name="T61" fmla="*/ 284 h 704"/>
              <a:gd name="T62" fmla="*/ 552 w 704"/>
              <a:gd name="T63" fmla="*/ 336 h 704"/>
              <a:gd name="T64" fmla="*/ 264 w 704"/>
              <a:gd name="T65" fmla="*/ 274 h 704"/>
              <a:gd name="T66" fmla="*/ 264 w 704"/>
              <a:gd name="T67" fmla="*/ 274 h 704"/>
              <a:gd name="T68" fmla="*/ 388 w 704"/>
              <a:gd name="T69" fmla="*/ 286 h 704"/>
              <a:gd name="T70" fmla="*/ 0 w 704"/>
              <a:gd name="T71" fmla="*/ 352 h 704"/>
              <a:gd name="T72" fmla="*/ 104 w 704"/>
              <a:gd name="T73" fmla="*/ 600 h 704"/>
              <a:gd name="T74" fmla="*/ 352 w 704"/>
              <a:gd name="T75" fmla="*/ 704 h 704"/>
              <a:gd name="T76" fmla="*/ 534 w 704"/>
              <a:gd name="T77" fmla="*/ 654 h 704"/>
              <a:gd name="T78" fmla="*/ 648 w 704"/>
              <a:gd name="T79" fmla="*/ 596 h 704"/>
              <a:gd name="T80" fmla="*/ 680 w 704"/>
              <a:gd name="T81" fmla="*/ 592 h 704"/>
              <a:gd name="T82" fmla="*/ 568 w 704"/>
              <a:gd name="T83" fmla="*/ 504 h 704"/>
              <a:gd name="T84" fmla="*/ 552 w 704"/>
              <a:gd name="T85" fmla="*/ 526 h 704"/>
              <a:gd name="T86" fmla="*/ 534 w 704"/>
              <a:gd name="T87" fmla="*/ 616 h 704"/>
              <a:gd name="T88" fmla="*/ 320 w 704"/>
              <a:gd name="T89" fmla="*/ 670 h 704"/>
              <a:gd name="T90" fmla="*/ 86 w 704"/>
              <a:gd name="T91" fmla="*/ 530 h 704"/>
              <a:gd name="T92" fmla="*/ 28 w 704"/>
              <a:gd name="T93" fmla="*/ 340 h 704"/>
              <a:gd name="T94" fmla="*/ 228 w 704"/>
              <a:gd name="T95" fmla="*/ 404 h 704"/>
              <a:gd name="T96" fmla="*/ 152 w 704"/>
              <a:gd name="T97" fmla="*/ 368 h 704"/>
              <a:gd name="T98" fmla="*/ 264 w 704"/>
              <a:gd name="T99" fmla="*/ 430 h 704"/>
              <a:gd name="T100" fmla="*/ 440 w 704"/>
              <a:gd name="T101" fmla="*/ 430 h 704"/>
              <a:gd name="T102" fmla="*/ 318 w 704"/>
              <a:gd name="T103" fmla="*/ 532 h 704"/>
              <a:gd name="T104" fmla="*/ 336 w 704"/>
              <a:gd name="T105" fmla="*/ 448 h 704"/>
              <a:gd name="T106" fmla="*/ 402 w 704"/>
              <a:gd name="T107" fmla="*/ 518 h 704"/>
              <a:gd name="T108" fmla="*/ 262 w 704"/>
              <a:gd name="T109" fmla="*/ 514 h 704"/>
              <a:gd name="T110" fmla="*/ 242 w 704"/>
              <a:gd name="T111" fmla="*/ 472 h 704"/>
              <a:gd name="T112" fmla="*/ 446 w 704"/>
              <a:gd name="T113" fmla="*/ 528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04" h="704">
                <a:moveTo>
                  <a:pt x="352" y="0"/>
                </a:moveTo>
                <a:lnTo>
                  <a:pt x="352" y="0"/>
                </a:lnTo>
                <a:lnTo>
                  <a:pt x="330" y="0"/>
                </a:lnTo>
                <a:lnTo>
                  <a:pt x="308" y="2"/>
                </a:lnTo>
                <a:lnTo>
                  <a:pt x="286" y="6"/>
                </a:lnTo>
                <a:lnTo>
                  <a:pt x="266" y="10"/>
                </a:lnTo>
                <a:lnTo>
                  <a:pt x="246" y="16"/>
                </a:lnTo>
                <a:lnTo>
                  <a:pt x="226" y="24"/>
                </a:lnTo>
                <a:lnTo>
                  <a:pt x="206" y="32"/>
                </a:lnTo>
                <a:lnTo>
                  <a:pt x="188" y="40"/>
                </a:lnTo>
                <a:lnTo>
                  <a:pt x="170" y="50"/>
                </a:lnTo>
                <a:lnTo>
                  <a:pt x="152" y="62"/>
                </a:lnTo>
                <a:lnTo>
                  <a:pt x="136" y="74"/>
                </a:lnTo>
                <a:lnTo>
                  <a:pt x="120" y="88"/>
                </a:lnTo>
                <a:lnTo>
                  <a:pt x="104" y="102"/>
                </a:lnTo>
                <a:lnTo>
                  <a:pt x="90" y="116"/>
                </a:lnTo>
                <a:lnTo>
                  <a:pt x="76" y="132"/>
                </a:lnTo>
                <a:lnTo>
                  <a:pt x="64" y="148"/>
                </a:lnTo>
                <a:lnTo>
                  <a:pt x="56" y="108"/>
                </a:lnTo>
                <a:lnTo>
                  <a:pt x="56" y="108"/>
                </a:lnTo>
                <a:lnTo>
                  <a:pt x="54" y="104"/>
                </a:lnTo>
                <a:lnTo>
                  <a:pt x="50" y="100"/>
                </a:lnTo>
                <a:lnTo>
                  <a:pt x="46" y="96"/>
                </a:lnTo>
                <a:lnTo>
                  <a:pt x="40" y="96"/>
                </a:lnTo>
                <a:lnTo>
                  <a:pt x="40" y="96"/>
                </a:lnTo>
                <a:lnTo>
                  <a:pt x="34" y="98"/>
                </a:lnTo>
                <a:lnTo>
                  <a:pt x="28" y="100"/>
                </a:lnTo>
                <a:lnTo>
                  <a:pt x="26" y="106"/>
                </a:lnTo>
                <a:lnTo>
                  <a:pt x="24" y="112"/>
                </a:lnTo>
                <a:lnTo>
                  <a:pt x="24" y="112"/>
                </a:lnTo>
                <a:lnTo>
                  <a:pt x="24" y="116"/>
                </a:lnTo>
                <a:lnTo>
                  <a:pt x="40" y="188"/>
                </a:lnTo>
                <a:lnTo>
                  <a:pt x="40" y="188"/>
                </a:lnTo>
                <a:lnTo>
                  <a:pt x="42" y="192"/>
                </a:lnTo>
                <a:lnTo>
                  <a:pt x="46" y="196"/>
                </a:lnTo>
                <a:lnTo>
                  <a:pt x="50" y="200"/>
                </a:lnTo>
                <a:lnTo>
                  <a:pt x="56" y="200"/>
                </a:lnTo>
                <a:lnTo>
                  <a:pt x="136" y="200"/>
                </a:lnTo>
                <a:lnTo>
                  <a:pt x="136" y="200"/>
                </a:lnTo>
                <a:lnTo>
                  <a:pt x="142" y="198"/>
                </a:lnTo>
                <a:lnTo>
                  <a:pt x="148" y="196"/>
                </a:lnTo>
                <a:lnTo>
                  <a:pt x="150" y="190"/>
                </a:lnTo>
                <a:lnTo>
                  <a:pt x="152" y="184"/>
                </a:lnTo>
                <a:lnTo>
                  <a:pt x="152" y="184"/>
                </a:lnTo>
                <a:lnTo>
                  <a:pt x="152" y="178"/>
                </a:lnTo>
                <a:lnTo>
                  <a:pt x="148" y="172"/>
                </a:lnTo>
                <a:lnTo>
                  <a:pt x="142" y="170"/>
                </a:lnTo>
                <a:lnTo>
                  <a:pt x="136" y="168"/>
                </a:lnTo>
                <a:lnTo>
                  <a:pt x="136" y="168"/>
                </a:lnTo>
                <a:lnTo>
                  <a:pt x="136" y="168"/>
                </a:lnTo>
                <a:lnTo>
                  <a:pt x="90" y="168"/>
                </a:lnTo>
                <a:lnTo>
                  <a:pt x="90" y="168"/>
                </a:lnTo>
                <a:lnTo>
                  <a:pt x="114" y="138"/>
                </a:lnTo>
                <a:lnTo>
                  <a:pt x="140" y="112"/>
                </a:lnTo>
                <a:lnTo>
                  <a:pt x="170" y="88"/>
                </a:lnTo>
                <a:lnTo>
                  <a:pt x="202" y="70"/>
                </a:lnTo>
                <a:lnTo>
                  <a:pt x="236" y="54"/>
                </a:lnTo>
                <a:lnTo>
                  <a:pt x="274" y="42"/>
                </a:lnTo>
                <a:lnTo>
                  <a:pt x="292" y="38"/>
                </a:lnTo>
                <a:lnTo>
                  <a:pt x="312" y="34"/>
                </a:lnTo>
                <a:lnTo>
                  <a:pt x="332" y="32"/>
                </a:lnTo>
                <a:lnTo>
                  <a:pt x="352" y="32"/>
                </a:lnTo>
                <a:lnTo>
                  <a:pt x="352" y="32"/>
                </a:lnTo>
                <a:lnTo>
                  <a:pt x="384" y="34"/>
                </a:lnTo>
                <a:lnTo>
                  <a:pt x="416" y="38"/>
                </a:lnTo>
                <a:lnTo>
                  <a:pt x="448" y="46"/>
                </a:lnTo>
                <a:lnTo>
                  <a:pt x="476" y="58"/>
                </a:lnTo>
                <a:lnTo>
                  <a:pt x="504" y="70"/>
                </a:lnTo>
                <a:lnTo>
                  <a:pt x="530" y="86"/>
                </a:lnTo>
                <a:lnTo>
                  <a:pt x="556" y="106"/>
                </a:lnTo>
                <a:lnTo>
                  <a:pt x="578" y="126"/>
                </a:lnTo>
                <a:lnTo>
                  <a:pt x="598" y="148"/>
                </a:lnTo>
                <a:lnTo>
                  <a:pt x="618" y="174"/>
                </a:lnTo>
                <a:lnTo>
                  <a:pt x="634" y="200"/>
                </a:lnTo>
                <a:lnTo>
                  <a:pt x="646" y="228"/>
                </a:lnTo>
                <a:lnTo>
                  <a:pt x="658" y="256"/>
                </a:lnTo>
                <a:lnTo>
                  <a:pt x="666" y="288"/>
                </a:lnTo>
                <a:lnTo>
                  <a:pt x="670" y="320"/>
                </a:lnTo>
                <a:lnTo>
                  <a:pt x="672" y="352"/>
                </a:lnTo>
                <a:lnTo>
                  <a:pt x="672" y="352"/>
                </a:lnTo>
                <a:lnTo>
                  <a:pt x="674" y="358"/>
                </a:lnTo>
                <a:lnTo>
                  <a:pt x="676" y="364"/>
                </a:lnTo>
                <a:lnTo>
                  <a:pt x="682" y="366"/>
                </a:lnTo>
                <a:lnTo>
                  <a:pt x="688" y="368"/>
                </a:lnTo>
                <a:lnTo>
                  <a:pt x="688" y="368"/>
                </a:lnTo>
                <a:lnTo>
                  <a:pt x="694" y="368"/>
                </a:lnTo>
                <a:lnTo>
                  <a:pt x="700" y="364"/>
                </a:lnTo>
                <a:lnTo>
                  <a:pt x="702" y="358"/>
                </a:lnTo>
                <a:lnTo>
                  <a:pt x="704" y="352"/>
                </a:lnTo>
                <a:lnTo>
                  <a:pt x="704" y="352"/>
                </a:lnTo>
                <a:lnTo>
                  <a:pt x="704" y="352"/>
                </a:lnTo>
                <a:lnTo>
                  <a:pt x="704" y="352"/>
                </a:lnTo>
                <a:lnTo>
                  <a:pt x="702" y="316"/>
                </a:lnTo>
                <a:lnTo>
                  <a:pt x="696" y="282"/>
                </a:lnTo>
                <a:lnTo>
                  <a:pt x="688" y="248"/>
                </a:lnTo>
                <a:lnTo>
                  <a:pt x="676" y="216"/>
                </a:lnTo>
                <a:lnTo>
                  <a:pt x="662" y="184"/>
                </a:lnTo>
                <a:lnTo>
                  <a:pt x="644" y="156"/>
                </a:lnTo>
                <a:lnTo>
                  <a:pt x="624" y="128"/>
                </a:lnTo>
                <a:lnTo>
                  <a:pt x="600" y="104"/>
                </a:lnTo>
                <a:lnTo>
                  <a:pt x="576" y="80"/>
                </a:lnTo>
                <a:lnTo>
                  <a:pt x="548" y="60"/>
                </a:lnTo>
                <a:lnTo>
                  <a:pt x="520" y="42"/>
                </a:lnTo>
                <a:lnTo>
                  <a:pt x="488" y="28"/>
                </a:lnTo>
                <a:lnTo>
                  <a:pt x="456" y="16"/>
                </a:lnTo>
                <a:lnTo>
                  <a:pt x="422" y="8"/>
                </a:lnTo>
                <a:lnTo>
                  <a:pt x="388" y="2"/>
                </a:lnTo>
                <a:lnTo>
                  <a:pt x="352" y="0"/>
                </a:lnTo>
                <a:lnTo>
                  <a:pt x="352" y="0"/>
                </a:lnTo>
                <a:close/>
                <a:moveTo>
                  <a:pt x="352" y="120"/>
                </a:moveTo>
                <a:lnTo>
                  <a:pt x="352" y="120"/>
                </a:lnTo>
                <a:lnTo>
                  <a:pt x="328" y="122"/>
                </a:lnTo>
                <a:lnTo>
                  <a:pt x="306" y="124"/>
                </a:lnTo>
                <a:lnTo>
                  <a:pt x="284" y="130"/>
                </a:lnTo>
                <a:lnTo>
                  <a:pt x="262" y="138"/>
                </a:lnTo>
                <a:lnTo>
                  <a:pt x="242" y="148"/>
                </a:lnTo>
                <a:lnTo>
                  <a:pt x="222" y="160"/>
                </a:lnTo>
                <a:lnTo>
                  <a:pt x="204" y="174"/>
                </a:lnTo>
                <a:lnTo>
                  <a:pt x="188" y="188"/>
                </a:lnTo>
                <a:lnTo>
                  <a:pt x="174" y="204"/>
                </a:lnTo>
                <a:lnTo>
                  <a:pt x="160" y="222"/>
                </a:lnTo>
                <a:lnTo>
                  <a:pt x="148" y="242"/>
                </a:lnTo>
                <a:lnTo>
                  <a:pt x="138" y="262"/>
                </a:lnTo>
                <a:lnTo>
                  <a:pt x="130" y="284"/>
                </a:lnTo>
                <a:lnTo>
                  <a:pt x="124" y="306"/>
                </a:lnTo>
                <a:lnTo>
                  <a:pt x="122" y="328"/>
                </a:lnTo>
                <a:lnTo>
                  <a:pt x="120" y="352"/>
                </a:lnTo>
                <a:lnTo>
                  <a:pt x="120" y="352"/>
                </a:lnTo>
                <a:lnTo>
                  <a:pt x="122" y="376"/>
                </a:lnTo>
                <a:lnTo>
                  <a:pt x="124" y="398"/>
                </a:lnTo>
                <a:lnTo>
                  <a:pt x="130" y="420"/>
                </a:lnTo>
                <a:lnTo>
                  <a:pt x="138" y="442"/>
                </a:lnTo>
                <a:lnTo>
                  <a:pt x="148" y="462"/>
                </a:lnTo>
                <a:lnTo>
                  <a:pt x="160" y="482"/>
                </a:lnTo>
                <a:lnTo>
                  <a:pt x="174" y="500"/>
                </a:lnTo>
                <a:lnTo>
                  <a:pt x="188" y="516"/>
                </a:lnTo>
                <a:lnTo>
                  <a:pt x="204" y="530"/>
                </a:lnTo>
                <a:lnTo>
                  <a:pt x="222" y="544"/>
                </a:lnTo>
                <a:lnTo>
                  <a:pt x="242" y="556"/>
                </a:lnTo>
                <a:lnTo>
                  <a:pt x="262" y="566"/>
                </a:lnTo>
                <a:lnTo>
                  <a:pt x="284" y="574"/>
                </a:lnTo>
                <a:lnTo>
                  <a:pt x="306" y="580"/>
                </a:lnTo>
                <a:lnTo>
                  <a:pt x="328" y="582"/>
                </a:lnTo>
                <a:lnTo>
                  <a:pt x="352" y="584"/>
                </a:lnTo>
                <a:lnTo>
                  <a:pt x="352" y="584"/>
                </a:lnTo>
                <a:lnTo>
                  <a:pt x="372" y="584"/>
                </a:lnTo>
                <a:lnTo>
                  <a:pt x="390" y="580"/>
                </a:lnTo>
                <a:lnTo>
                  <a:pt x="408" y="578"/>
                </a:lnTo>
                <a:lnTo>
                  <a:pt x="426" y="572"/>
                </a:lnTo>
                <a:lnTo>
                  <a:pt x="444" y="566"/>
                </a:lnTo>
                <a:lnTo>
                  <a:pt x="460" y="558"/>
                </a:lnTo>
                <a:lnTo>
                  <a:pt x="476" y="548"/>
                </a:lnTo>
                <a:lnTo>
                  <a:pt x="490" y="538"/>
                </a:lnTo>
                <a:lnTo>
                  <a:pt x="504" y="526"/>
                </a:lnTo>
                <a:lnTo>
                  <a:pt x="518" y="514"/>
                </a:lnTo>
                <a:lnTo>
                  <a:pt x="530" y="500"/>
                </a:lnTo>
                <a:lnTo>
                  <a:pt x="542" y="486"/>
                </a:lnTo>
                <a:lnTo>
                  <a:pt x="552" y="470"/>
                </a:lnTo>
                <a:lnTo>
                  <a:pt x="560" y="454"/>
                </a:lnTo>
                <a:lnTo>
                  <a:pt x="568" y="438"/>
                </a:lnTo>
                <a:lnTo>
                  <a:pt x="574" y="420"/>
                </a:lnTo>
                <a:lnTo>
                  <a:pt x="574" y="420"/>
                </a:lnTo>
                <a:lnTo>
                  <a:pt x="574" y="414"/>
                </a:lnTo>
                <a:lnTo>
                  <a:pt x="574" y="408"/>
                </a:lnTo>
                <a:lnTo>
                  <a:pt x="570" y="404"/>
                </a:lnTo>
                <a:lnTo>
                  <a:pt x="564" y="400"/>
                </a:lnTo>
                <a:lnTo>
                  <a:pt x="564" y="400"/>
                </a:lnTo>
                <a:lnTo>
                  <a:pt x="558" y="400"/>
                </a:lnTo>
                <a:lnTo>
                  <a:pt x="552" y="400"/>
                </a:lnTo>
                <a:lnTo>
                  <a:pt x="546" y="404"/>
                </a:lnTo>
                <a:lnTo>
                  <a:pt x="544" y="410"/>
                </a:lnTo>
                <a:lnTo>
                  <a:pt x="544" y="410"/>
                </a:lnTo>
                <a:lnTo>
                  <a:pt x="544" y="412"/>
                </a:lnTo>
                <a:lnTo>
                  <a:pt x="544" y="412"/>
                </a:lnTo>
                <a:lnTo>
                  <a:pt x="538" y="426"/>
                </a:lnTo>
                <a:lnTo>
                  <a:pt x="532" y="440"/>
                </a:lnTo>
                <a:lnTo>
                  <a:pt x="516" y="466"/>
                </a:lnTo>
                <a:lnTo>
                  <a:pt x="516" y="466"/>
                </a:lnTo>
                <a:lnTo>
                  <a:pt x="494" y="454"/>
                </a:lnTo>
                <a:lnTo>
                  <a:pt x="470" y="442"/>
                </a:lnTo>
                <a:lnTo>
                  <a:pt x="470" y="442"/>
                </a:lnTo>
                <a:lnTo>
                  <a:pt x="476" y="404"/>
                </a:lnTo>
                <a:lnTo>
                  <a:pt x="480" y="368"/>
                </a:lnTo>
                <a:lnTo>
                  <a:pt x="560" y="368"/>
                </a:lnTo>
                <a:lnTo>
                  <a:pt x="560" y="368"/>
                </a:lnTo>
                <a:lnTo>
                  <a:pt x="564" y="368"/>
                </a:lnTo>
                <a:lnTo>
                  <a:pt x="564" y="368"/>
                </a:lnTo>
                <a:lnTo>
                  <a:pt x="570" y="368"/>
                </a:lnTo>
                <a:lnTo>
                  <a:pt x="576" y="366"/>
                </a:lnTo>
                <a:lnTo>
                  <a:pt x="580" y="362"/>
                </a:lnTo>
                <a:lnTo>
                  <a:pt x="584" y="356"/>
                </a:lnTo>
                <a:lnTo>
                  <a:pt x="584" y="356"/>
                </a:lnTo>
                <a:lnTo>
                  <a:pt x="584" y="352"/>
                </a:lnTo>
                <a:lnTo>
                  <a:pt x="584" y="352"/>
                </a:lnTo>
                <a:lnTo>
                  <a:pt x="582" y="328"/>
                </a:lnTo>
                <a:lnTo>
                  <a:pt x="580" y="306"/>
                </a:lnTo>
                <a:lnTo>
                  <a:pt x="574" y="284"/>
                </a:lnTo>
                <a:lnTo>
                  <a:pt x="566" y="262"/>
                </a:lnTo>
                <a:lnTo>
                  <a:pt x="556" y="242"/>
                </a:lnTo>
                <a:lnTo>
                  <a:pt x="544" y="222"/>
                </a:lnTo>
                <a:lnTo>
                  <a:pt x="530" y="204"/>
                </a:lnTo>
                <a:lnTo>
                  <a:pt x="516" y="188"/>
                </a:lnTo>
                <a:lnTo>
                  <a:pt x="500" y="174"/>
                </a:lnTo>
                <a:lnTo>
                  <a:pt x="482" y="160"/>
                </a:lnTo>
                <a:lnTo>
                  <a:pt x="462" y="148"/>
                </a:lnTo>
                <a:lnTo>
                  <a:pt x="442" y="138"/>
                </a:lnTo>
                <a:lnTo>
                  <a:pt x="420" y="130"/>
                </a:lnTo>
                <a:lnTo>
                  <a:pt x="398" y="124"/>
                </a:lnTo>
                <a:lnTo>
                  <a:pt x="376" y="122"/>
                </a:lnTo>
                <a:lnTo>
                  <a:pt x="352" y="120"/>
                </a:lnTo>
                <a:lnTo>
                  <a:pt x="352" y="120"/>
                </a:lnTo>
                <a:close/>
                <a:moveTo>
                  <a:pt x="336" y="158"/>
                </a:moveTo>
                <a:lnTo>
                  <a:pt x="336" y="256"/>
                </a:lnTo>
                <a:lnTo>
                  <a:pt x="336" y="256"/>
                </a:lnTo>
                <a:lnTo>
                  <a:pt x="302" y="252"/>
                </a:lnTo>
                <a:lnTo>
                  <a:pt x="272" y="244"/>
                </a:lnTo>
                <a:lnTo>
                  <a:pt x="272" y="244"/>
                </a:lnTo>
                <a:lnTo>
                  <a:pt x="278" y="226"/>
                </a:lnTo>
                <a:lnTo>
                  <a:pt x="278" y="226"/>
                </a:lnTo>
                <a:lnTo>
                  <a:pt x="288" y="206"/>
                </a:lnTo>
                <a:lnTo>
                  <a:pt x="302" y="186"/>
                </a:lnTo>
                <a:lnTo>
                  <a:pt x="318" y="172"/>
                </a:lnTo>
                <a:lnTo>
                  <a:pt x="326" y="164"/>
                </a:lnTo>
                <a:lnTo>
                  <a:pt x="336" y="158"/>
                </a:lnTo>
                <a:lnTo>
                  <a:pt x="336" y="158"/>
                </a:lnTo>
                <a:close/>
                <a:moveTo>
                  <a:pt x="368" y="158"/>
                </a:moveTo>
                <a:lnTo>
                  <a:pt x="368" y="158"/>
                </a:lnTo>
                <a:lnTo>
                  <a:pt x="378" y="164"/>
                </a:lnTo>
                <a:lnTo>
                  <a:pt x="386" y="172"/>
                </a:lnTo>
                <a:lnTo>
                  <a:pt x="402" y="186"/>
                </a:lnTo>
                <a:lnTo>
                  <a:pt x="416" y="206"/>
                </a:lnTo>
                <a:lnTo>
                  <a:pt x="426" y="226"/>
                </a:lnTo>
                <a:lnTo>
                  <a:pt x="426" y="226"/>
                </a:lnTo>
                <a:lnTo>
                  <a:pt x="432" y="244"/>
                </a:lnTo>
                <a:lnTo>
                  <a:pt x="432" y="244"/>
                </a:lnTo>
                <a:lnTo>
                  <a:pt x="402" y="252"/>
                </a:lnTo>
                <a:lnTo>
                  <a:pt x="368" y="256"/>
                </a:lnTo>
                <a:lnTo>
                  <a:pt x="368" y="158"/>
                </a:lnTo>
                <a:close/>
                <a:moveTo>
                  <a:pt x="278" y="166"/>
                </a:moveTo>
                <a:lnTo>
                  <a:pt x="278" y="166"/>
                </a:lnTo>
                <a:lnTo>
                  <a:pt x="262" y="190"/>
                </a:lnTo>
                <a:lnTo>
                  <a:pt x="248" y="214"/>
                </a:lnTo>
                <a:lnTo>
                  <a:pt x="248" y="214"/>
                </a:lnTo>
                <a:lnTo>
                  <a:pt x="242" y="232"/>
                </a:lnTo>
                <a:lnTo>
                  <a:pt x="242" y="232"/>
                </a:lnTo>
                <a:lnTo>
                  <a:pt x="224" y="222"/>
                </a:lnTo>
                <a:lnTo>
                  <a:pt x="208" y="212"/>
                </a:lnTo>
                <a:lnTo>
                  <a:pt x="208" y="212"/>
                </a:lnTo>
                <a:lnTo>
                  <a:pt x="224" y="198"/>
                </a:lnTo>
                <a:lnTo>
                  <a:pt x="240" y="186"/>
                </a:lnTo>
                <a:lnTo>
                  <a:pt x="258" y="176"/>
                </a:lnTo>
                <a:lnTo>
                  <a:pt x="278" y="166"/>
                </a:lnTo>
                <a:lnTo>
                  <a:pt x="278" y="166"/>
                </a:lnTo>
                <a:close/>
                <a:moveTo>
                  <a:pt x="428" y="166"/>
                </a:moveTo>
                <a:lnTo>
                  <a:pt x="428" y="166"/>
                </a:lnTo>
                <a:lnTo>
                  <a:pt x="446" y="176"/>
                </a:lnTo>
                <a:lnTo>
                  <a:pt x="464" y="186"/>
                </a:lnTo>
                <a:lnTo>
                  <a:pt x="480" y="198"/>
                </a:lnTo>
                <a:lnTo>
                  <a:pt x="496" y="212"/>
                </a:lnTo>
                <a:lnTo>
                  <a:pt x="496" y="212"/>
                </a:lnTo>
                <a:lnTo>
                  <a:pt x="480" y="222"/>
                </a:lnTo>
                <a:lnTo>
                  <a:pt x="462" y="232"/>
                </a:lnTo>
                <a:lnTo>
                  <a:pt x="462" y="232"/>
                </a:lnTo>
                <a:lnTo>
                  <a:pt x="456" y="214"/>
                </a:lnTo>
                <a:lnTo>
                  <a:pt x="456" y="214"/>
                </a:lnTo>
                <a:lnTo>
                  <a:pt x="444" y="190"/>
                </a:lnTo>
                <a:lnTo>
                  <a:pt x="428" y="166"/>
                </a:lnTo>
                <a:lnTo>
                  <a:pt x="428" y="166"/>
                </a:lnTo>
                <a:close/>
                <a:moveTo>
                  <a:pt x="188" y="238"/>
                </a:moveTo>
                <a:lnTo>
                  <a:pt x="188" y="238"/>
                </a:lnTo>
                <a:lnTo>
                  <a:pt x="210" y="250"/>
                </a:lnTo>
                <a:lnTo>
                  <a:pt x="234" y="262"/>
                </a:lnTo>
                <a:lnTo>
                  <a:pt x="234" y="262"/>
                </a:lnTo>
                <a:lnTo>
                  <a:pt x="228" y="300"/>
                </a:lnTo>
                <a:lnTo>
                  <a:pt x="224" y="336"/>
                </a:lnTo>
                <a:lnTo>
                  <a:pt x="152" y="336"/>
                </a:lnTo>
                <a:lnTo>
                  <a:pt x="152" y="336"/>
                </a:lnTo>
                <a:lnTo>
                  <a:pt x="156" y="310"/>
                </a:lnTo>
                <a:lnTo>
                  <a:pt x="164" y="284"/>
                </a:lnTo>
                <a:lnTo>
                  <a:pt x="174" y="260"/>
                </a:lnTo>
                <a:lnTo>
                  <a:pt x="188" y="238"/>
                </a:lnTo>
                <a:lnTo>
                  <a:pt x="188" y="238"/>
                </a:lnTo>
                <a:close/>
                <a:moveTo>
                  <a:pt x="516" y="238"/>
                </a:moveTo>
                <a:lnTo>
                  <a:pt x="516" y="238"/>
                </a:lnTo>
                <a:lnTo>
                  <a:pt x="530" y="260"/>
                </a:lnTo>
                <a:lnTo>
                  <a:pt x="540" y="284"/>
                </a:lnTo>
                <a:lnTo>
                  <a:pt x="548" y="310"/>
                </a:lnTo>
                <a:lnTo>
                  <a:pt x="552" y="336"/>
                </a:lnTo>
                <a:lnTo>
                  <a:pt x="480" y="336"/>
                </a:lnTo>
                <a:lnTo>
                  <a:pt x="480" y="336"/>
                </a:lnTo>
                <a:lnTo>
                  <a:pt x="476" y="300"/>
                </a:lnTo>
                <a:lnTo>
                  <a:pt x="470" y="262"/>
                </a:lnTo>
                <a:lnTo>
                  <a:pt x="470" y="262"/>
                </a:lnTo>
                <a:lnTo>
                  <a:pt x="494" y="250"/>
                </a:lnTo>
                <a:lnTo>
                  <a:pt x="516" y="238"/>
                </a:lnTo>
                <a:lnTo>
                  <a:pt x="516" y="238"/>
                </a:lnTo>
                <a:close/>
                <a:moveTo>
                  <a:pt x="264" y="274"/>
                </a:moveTo>
                <a:lnTo>
                  <a:pt x="264" y="274"/>
                </a:lnTo>
                <a:lnTo>
                  <a:pt x="298" y="284"/>
                </a:lnTo>
                <a:lnTo>
                  <a:pt x="316" y="286"/>
                </a:lnTo>
                <a:lnTo>
                  <a:pt x="336" y="288"/>
                </a:lnTo>
                <a:lnTo>
                  <a:pt x="336" y="336"/>
                </a:lnTo>
                <a:lnTo>
                  <a:pt x="256" y="336"/>
                </a:lnTo>
                <a:lnTo>
                  <a:pt x="256" y="336"/>
                </a:lnTo>
                <a:lnTo>
                  <a:pt x="258" y="306"/>
                </a:lnTo>
                <a:lnTo>
                  <a:pt x="264" y="274"/>
                </a:lnTo>
                <a:lnTo>
                  <a:pt x="264" y="274"/>
                </a:lnTo>
                <a:close/>
                <a:moveTo>
                  <a:pt x="440" y="274"/>
                </a:moveTo>
                <a:lnTo>
                  <a:pt x="440" y="274"/>
                </a:lnTo>
                <a:lnTo>
                  <a:pt x="446" y="306"/>
                </a:lnTo>
                <a:lnTo>
                  <a:pt x="448" y="336"/>
                </a:lnTo>
                <a:lnTo>
                  <a:pt x="368" y="336"/>
                </a:lnTo>
                <a:lnTo>
                  <a:pt x="368" y="288"/>
                </a:lnTo>
                <a:lnTo>
                  <a:pt x="368" y="288"/>
                </a:lnTo>
                <a:lnTo>
                  <a:pt x="388" y="286"/>
                </a:lnTo>
                <a:lnTo>
                  <a:pt x="406" y="284"/>
                </a:lnTo>
                <a:lnTo>
                  <a:pt x="440" y="274"/>
                </a:lnTo>
                <a:lnTo>
                  <a:pt x="440" y="274"/>
                </a:lnTo>
                <a:close/>
                <a:moveTo>
                  <a:pt x="14" y="336"/>
                </a:moveTo>
                <a:lnTo>
                  <a:pt x="14" y="336"/>
                </a:lnTo>
                <a:lnTo>
                  <a:pt x="8" y="338"/>
                </a:lnTo>
                <a:lnTo>
                  <a:pt x="4" y="342"/>
                </a:lnTo>
                <a:lnTo>
                  <a:pt x="0" y="346"/>
                </a:lnTo>
                <a:lnTo>
                  <a:pt x="0" y="352"/>
                </a:lnTo>
                <a:lnTo>
                  <a:pt x="0" y="352"/>
                </a:lnTo>
                <a:lnTo>
                  <a:pt x="2" y="388"/>
                </a:lnTo>
                <a:lnTo>
                  <a:pt x="8" y="422"/>
                </a:lnTo>
                <a:lnTo>
                  <a:pt x="16" y="456"/>
                </a:lnTo>
                <a:lnTo>
                  <a:pt x="28" y="488"/>
                </a:lnTo>
                <a:lnTo>
                  <a:pt x="42" y="520"/>
                </a:lnTo>
                <a:lnTo>
                  <a:pt x="60" y="548"/>
                </a:lnTo>
                <a:lnTo>
                  <a:pt x="80" y="576"/>
                </a:lnTo>
                <a:lnTo>
                  <a:pt x="104" y="600"/>
                </a:lnTo>
                <a:lnTo>
                  <a:pt x="128" y="624"/>
                </a:lnTo>
                <a:lnTo>
                  <a:pt x="156" y="644"/>
                </a:lnTo>
                <a:lnTo>
                  <a:pt x="184" y="662"/>
                </a:lnTo>
                <a:lnTo>
                  <a:pt x="216" y="676"/>
                </a:lnTo>
                <a:lnTo>
                  <a:pt x="248" y="688"/>
                </a:lnTo>
                <a:lnTo>
                  <a:pt x="282" y="696"/>
                </a:lnTo>
                <a:lnTo>
                  <a:pt x="316" y="702"/>
                </a:lnTo>
                <a:lnTo>
                  <a:pt x="352" y="704"/>
                </a:lnTo>
                <a:lnTo>
                  <a:pt x="352" y="704"/>
                </a:lnTo>
                <a:lnTo>
                  <a:pt x="374" y="704"/>
                </a:lnTo>
                <a:lnTo>
                  <a:pt x="396" y="702"/>
                </a:lnTo>
                <a:lnTo>
                  <a:pt x="418" y="698"/>
                </a:lnTo>
                <a:lnTo>
                  <a:pt x="438" y="694"/>
                </a:lnTo>
                <a:lnTo>
                  <a:pt x="458" y="688"/>
                </a:lnTo>
                <a:lnTo>
                  <a:pt x="478" y="680"/>
                </a:lnTo>
                <a:lnTo>
                  <a:pt x="498" y="672"/>
                </a:lnTo>
                <a:lnTo>
                  <a:pt x="516" y="664"/>
                </a:lnTo>
                <a:lnTo>
                  <a:pt x="534" y="654"/>
                </a:lnTo>
                <a:lnTo>
                  <a:pt x="552" y="642"/>
                </a:lnTo>
                <a:lnTo>
                  <a:pt x="568" y="630"/>
                </a:lnTo>
                <a:lnTo>
                  <a:pt x="584" y="616"/>
                </a:lnTo>
                <a:lnTo>
                  <a:pt x="600" y="602"/>
                </a:lnTo>
                <a:lnTo>
                  <a:pt x="614" y="588"/>
                </a:lnTo>
                <a:lnTo>
                  <a:pt x="628" y="572"/>
                </a:lnTo>
                <a:lnTo>
                  <a:pt x="640" y="556"/>
                </a:lnTo>
                <a:lnTo>
                  <a:pt x="648" y="596"/>
                </a:lnTo>
                <a:lnTo>
                  <a:pt x="648" y="596"/>
                </a:lnTo>
                <a:lnTo>
                  <a:pt x="650" y="602"/>
                </a:lnTo>
                <a:lnTo>
                  <a:pt x="654" y="606"/>
                </a:lnTo>
                <a:lnTo>
                  <a:pt x="660" y="610"/>
                </a:lnTo>
                <a:lnTo>
                  <a:pt x="666" y="610"/>
                </a:lnTo>
                <a:lnTo>
                  <a:pt x="666" y="610"/>
                </a:lnTo>
                <a:lnTo>
                  <a:pt x="672" y="608"/>
                </a:lnTo>
                <a:lnTo>
                  <a:pt x="676" y="604"/>
                </a:lnTo>
                <a:lnTo>
                  <a:pt x="680" y="598"/>
                </a:lnTo>
                <a:lnTo>
                  <a:pt x="680" y="592"/>
                </a:lnTo>
                <a:lnTo>
                  <a:pt x="680" y="592"/>
                </a:lnTo>
                <a:lnTo>
                  <a:pt x="680" y="588"/>
                </a:lnTo>
                <a:lnTo>
                  <a:pt x="664" y="516"/>
                </a:lnTo>
                <a:lnTo>
                  <a:pt x="664" y="516"/>
                </a:lnTo>
                <a:lnTo>
                  <a:pt x="662" y="512"/>
                </a:lnTo>
                <a:lnTo>
                  <a:pt x="658" y="508"/>
                </a:lnTo>
                <a:lnTo>
                  <a:pt x="654" y="504"/>
                </a:lnTo>
                <a:lnTo>
                  <a:pt x="648" y="504"/>
                </a:lnTo>
                <a:lnTo>
                  <a:pt x="568" y="504"/>
                </a:lnTo>
                <a:lnTo>
                  <a:pt x="568" y="504"/>
                </a:lnTo>
                <a:lnTo>
                  <a:pt x="566" y="504"/>
                </a:lnTo>
                <a:lnTo>
                  <a:pt x="566" y="504"/>
                </a:lnTo>
                <a:lnTo>
                  <a:pt x="560" y="506"/>
                </a:lnTo>
                <a:lnTo>
                  <a:pt x="556" y="510"/>
                </a:lnTo>
                <a:lnTo>
                  <a:pt x="552" y="514"/>
                </a:lnTo>
                <a:lnTo>
                  <a:pt x="552" y="520"/>
                </a:lnTo>
                <a:lnTo>
                  <a:pt x="552" y="520"/>
                </a:lnTo>
                <a:lnTo>
                  <a:pt x="552" y="526"/>
                </a:lnTo>
                <a:lnTo>
                  <a:pt x="556" y="532"/>
                </a:lnTo>
                <a:lnTo>
                  <a:pt x="562" y="536"/>
                </a:lnTo>
                <a:lnTo>
                  <a:pt x="568" y="536"/>
                </a:lnTo>
                <a:lnTo>
                  <a:pt x="568" y="536"/>
                </a:lnTo>
                <a:lnTo>
                  <a:pt x="614" y="536"/>
                </a:lnTo>
                <a:lnTo>
                  <a:pt x="614" y="536"/>
                </a:lnTo>
                <a:lnTo>
                  <a:pt x="590" y="566"/>
                </a:lnTo>
                <a:lnTo>
                  <a:pt x="564" y="592"/>
                </a:lnTo>
                <a:lnTo>
                  <a:pt x="534" y="616"/>
                </a:lnTo>
                <a:lnTo>
                  <a:pt x="502" y="634"/>
                </a:lnTo>
                <a:lnTo>
                  <a:pt x="468" y="650"/>
                </a:lnTo>
                <a:lnTo>
                  <a:pt x="430" y="662"/>
                </a:lnTo>
                <a:lnTo>
                  <a:pt x="412" y="666"/>
                </a:lnTo>
                <a:lnTo>
                  <a:pt x="392" y="670"/>
                </a:lnTo>
                <a:lnTo>
                  <a:pt x="372" y="672"/>
                </a:lnTo>
                <a:lnTo>
                  <a:pt x="352" y="672"/>
                </a:lnTo>
                <a:lnTo>
                  <a:pt x="352" y="672"/>
                </a:lnTo>
                <a:lnTo>
                  <a:pt x="320" y="670"/>
                </a:lnTo>
                <a:lnTo>
                  <a:pt x="288" y="666"/>
                </a:lnTo>
                <a:lnTo>
                  <a:pt x="256" y="658"/>
                </a:lnTo>
                <a:lnTo>
                  <a:pt x="228" y="646"/>
                </a:lnTo>
                <a:lnTo>
                  <a:pt x="200" y="634"/>
                </a:lnTo>
                <a:lnTo>
                  <a:pt x="174" y="618"/>
                </a:lnTo>
                <a:lnTo>
                  <a:pt x="148" y="598"/>
                </a:lnTo>
                <a:lnTo>
                  <a:pt x="126" y="578"/>
                </a:lnTo>
                <a:lnTo>
                  <a:pt x="106" y="556"/>
                </a:lnTo>
                <a:lnTo>
                  <a:pt x="86" y="530"/>
                </a:lnTo>
                <a:lnTo>
                  <a:pt x="70" y="504"/>
                </a:lnTo>
                <a:lnTo>
                  <a:pt x="58" y="476"/>
                </a:lnTo>
                <a:lnTo>
                  <a:pt x="46" y="448"/>
                </a:lnTo>
                <a:lnTo>
                  <a:pt x="38" y="416"/>
                </a:lnTo>
                <a:lnTo>
                  <a:pt x="34" y="384"/>
                </a:lnTo>
                <a:lnTo>
                  <a:pt x="32" y="352"/>
                </a:lnTo>
                <a:lnTo>
                  <a:pt x="32" y="352"/>
                </a:lnTo>
                <a:lnTo>
                  <a:pt x="30" y="346"/>
                </a:lnTo>
                <a:lnTo>
                  <a:pt x="28" y="340"/>
                </a:lnTo>
                <a:lnTo>
                  <a:pt x="22" y="338"/>
                </a:lnTo>
                <a:lnTo>
                  <a:pt x="16" y="336"/>
                </a:lnTo>
                <a:lnTo>
                  <a:pt x="16" y="336"/>
                </a:lnTo>
                <a:lnTo>
                  <a:pt x="14" y="336"/>
                </a:lnTo>
                <a:lnTo>
                  <a:pt x="14" y="336"/>
                </a:lnTo>
                <a:close/>
                <a:moveTo>
                  <a:pt x="152" y="368"/>
                </a:moveTo>
                <a:lnTo>
                  <a:pt x="224" y="368"/>
                </a:lnTo>
                <a:lnTo>
                  <a:pt x="224" y="368"/>
                </a:lnTo>
                <a:lnTo>
                  <a:pt x="228" y="404"/>
                </a:lnTo>
                <a:lnTo>
                  <a:pt x="234" y="442"/>
                </a:lnTo>
                <a:lnTo>
                  <a:pt x="234" y="442"/>
                </a:lnTo>
                <a:lnTo>
                  <a:pt x="210" y="454"/>
                </a:lnTo>
                <a:lnTo>
                  <a:pt x="188" y="466"/>
                </a:lnTo>
                <a:lnTo>
                  <a:pt x="188" y="466"/>
                </a:lnTo>
                <a:lnTo>
                  <a:pt x="174" y="444"/>
                </a:lnTo>
                <a:lnTo>
                  <a:pt x="164" y="420"/>
                </a:lnTo>
                <a:lnTo>
                  <a:pt x="156" y="394"/>
                </a:lnTo>
                <a:lnTo>
                  <a:pt x="152" y="368"/>
                </a:lnTo>
                <a:lnTo>
                  <a:pt x="152" y="368"/>
                </a:lnTo>
                <a:close/>
                <a:moveTo>
                  <a:pt x="256" y="368"/>
                </a:moveTo>
                <a:lnTo>
                  <a:pt x="336" y="368"/>
                </a:lnTo>
                <a:lnTo>
                  <a:pt x="336" y="416"/>
                </a:lnTo>
                <a:lnTo>
                  <a:pt x="336" y="416"/>
                </a:lnTo>
                <a:lnTo>
                  <a:pt x="316" y="418"/>
                </a:lnTo>
                <a:lnTo>
                  <a:pt x="298" y="422"/>
                </a:lnTo>
                <a:lnTo>
                  <a:pt x="264" y="430"/>
                </a:lnTo>
                <a:lnTo>
                  <a:pt x="264" y="430"/>
                </a:lnTo>
                <a:lnTo>
                  <a:pt x="258" y="400"/>
                </a:lnTo>
                <a:lnTo>
                  <a:pt x="256" y="368"/>
                </a:lnTo>
                <a:lnTo>
                  <a:pt x="256" y="368"/>
                </a:lnTo>
                <a:close/>
                <a:moveTo>
                  <a:pt x="368" y="368"/>
                </a:moveTo>
                <a:lnTo>
                  <a:pt x="448" y="368"/>
                </a:lnTo>
                <a:lnTo>
                  <a:pt x="448" y="368"/>
                </a:lnTo>
                <a:lnTo>
                  <a:pt x="446" y="400"/>
                </a:lnTo>
                <a:lnTo>
                  <a:pt x="440" y="430"/>
                </a:lnTo>
                <a:lnTo>
                  <a:pt x="440" y="430"/>
                </a:lnTo>
                <a:lnTo>
                  <a:pt x="406" y="422"/>
                </a:lnTo>
                <a:lnTo>
                  <a:pt x="388" y="418"/>
                </a:lnTo>
                <a:lnTo>
                  <a:pt x="368" y="416"/>
                </a:lnTo>
                <a:lnTo>
                  <a:pt x="368" y="368"/>
                </a:lnTo>
                <a:close/>
                <a:moveTo>
                  <a:pt x="336" y="448"/>
                </a:moveTo>
                <a:lnTo>
                  <a:pt x="336" y="544"/>
                </a:lnTo>
                <a:lnTo>
                  <a:pt x="336" y="544"/>
                </a:lnTo>
                <a:lnTo>
                  <a:pt x="326" y="540"/>
                </a:lnTo>
                <a:lnTo>
                  <a:pt x="318" y="532"/>
                </a:lnTo>
                <a:lnTo>
                  <a:pt x="302" y="518"/>
                </a:lnTo>
                <a:lnTo>
                  <a:pt x="288" y="498"/>
                </a:lnTo>
                <a:lnTo>
                  <a:pt x="278" y="478"/>
                </a:lnTo>
                <a:lnTo>
                  <a:pt x="278" y="478"/>
                </a:lnTo>
                <a:lnTo>
                  <a:pt x="272" y="460"/>
                </a:lnTo>
                <a:lnTo>
                  <a:pt x="272" y="460"/>
                </a:lnTo>
                <a:lnTo>
                  <a:pt x="302" y="452"/>
                </a:lnTo>
                <a:lnTo>
                  <a:pt x="336" y="448"/>
                </a:lnTo>
                <a:lnTo>
                  <a:pt x="336" y="448"/>
                </a:lnTo>
                <a:close/>
                <a:moveTo>
                  <a:pt x="368" y="448"/>
                </a:moveTo>
                <a:lnTo>
                  <a:pt x="368" y="448"/>
                </a:lnTo>
                <a:lnTo>
                  <a:pt x="402" y="452"/>
                </a:lnTo>
                <a:lnTo>
                  <a:pt x="432" y="460"/>
                </a:lnTo>
                <a:lnTo>
                  <a:pt x="432" y="460"/>
                </a:lnTo>
                <a:lnTo>
                  <a:pt x="426" y="478"/>
                </a:lnTo>
                <a:lnTo>
                  <a:pt x="426" y="478"/>
                </a:lnTo>
                <a:lnTo>
                  <a:pt x="416" y="498"/>
                </a:lnTo>
                <a:lnTo>
                  <a:pt x="402" y="518"/>
                </a:lnTo>
                <a:lnTo>
                  <a:pt x="386" y="532"/>
                </a:lnTo>
                <a:lnTo>
                  <a:pt x="378" y="540"/>
                </a:lnTo>
                <a:lnTo>
                  <a:pt x="368" y="544"/>
                </a:lnTo>
                <a:lnTo>
                  <a:pt x="368" y="448"/>
                </a:lnTo>
                <a:close/>
                <a:moveTo>
                  <a:pt x="242" y="472"/>
                </a:moveTo>
                <a:lnTo>
                  <a:pt x="242" y="472"/>
                </a:lnTo>
                <a:lnTo>
                  <a:pt x="248" y="490"/>
                </a:lnTo>
                <a:lnTo>
                  <a:pt x="248" y="490"/>
                </a:lnTo>
                <a:lnTo>
                  <a:pt x="262" y="514"/>
                </a:lnTo>
                <a:lnTo>
                  <a:pt x="278" y="538"/>
                </a:lnTo>
                <a:lnTo>
                  <a:pt x="278" y="538"/>
                </a:lnTo>
                <a:lnTo>
                  <a:pt x="258" y="528"/>
                </a:lnTo>
                <a:lnTo>
                  <a:pt x="240" y="518"/>
                </a:lnTo>
                <a:lnTo>
                  <a:pt x="224" y="506"/>
                </a:lnTo>
                <a:lnTo>
                  <a:pt x="208" y="492"/>
                </a:lnTo>
                <a:lnTo>
                  <a:pt x="208" y="492"/>
                </a:lnTo>
                <a:lnTo>
                  <a:pt x="224" y="482"/>
                </a:lnTo>
                <a:lnTo>
                  <a:pt x="242" y="472"/>
                </a:lnTo>
                <a:lnTo>
                  <a:pt x="242" y="472"/>
                </a:lnTo>
                <a:close/>
                <a:moveTo>
                  <a:pt x="462" y="472"/>
                </a:moveTo>
                <a:lnTo>
                  <a:pt x="462" y="472"/>
                </a:lnTo>
                <a:lnTo>
                  <a:pt x="480" y="482"/>
                </a:lnTo>
                <a:lnTo>
                  <a:pt x="496" y="492"/>
                </a:lnTo>
                <a:lnTo>
                  <a:pt x="496" y="492"/>
                </a:lnTo>
                <a:lnTo>
                  <a:pt x="480" y="506"/>
                </a:lnTo>
                <a:lnTo>
                  <a:pt x="464" y="518"/>
                </a:lnTo>
                <a:lnTo>
                  <a:pt x="446" y="528"/>
                </a:lnTo>
                <a:lnTo>
                  <a:pt x="426" y="538"/>
                </a:lnTo>
                <a:lnTo>
                  <a:pt x="426" y="538"/>
                </a:lnTo>
                <a:lnTo>
                  <a:pt x="444" y="514"/>
                </a:lnTo>
                <a:lnTo>
                  <a:pt x="456" y="490"/>
                </a:lnTo>
                <a:lnTo>
                  <a:pt x="456" y="490"/>
                </a:lnTo>
                <a:lnTo>
                  <a:pt x="462" y="472"/>
                </a:lnTo>
                <a:lnTo>
                  <a:pt x="462" y="47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5" name="Rounded Rectangle 64"/>
          <p:cNvSpPr/>
          <p:nvPr/>
        </p:nvSpPr>
        <p:spPr>
          <a:xfrm>
            <a:off x="1618736" y="5211982"/>
            <a:ext cx="1484857" cy="1025869"/>
          </a:xfrm>
          <a:prstGeom prst="roundRect">
            <a:avLst>
              <a:gd name="adj" fmla="val 0"/>
            </a:avLst>
          </a:prstGeom>
          <a:noFill/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en-AU" sz="1200" b="1" dirty="0">
                <a:solidFill>
                  <a:srgbClr val="C21383"/>
                </a:solidFill>
                <a:latin typeface="Calibri" panose="020F0502020204030204" pitchFamily="34" charset="0"/>
                <a:cs typeface="Calibri" pitchFamily="34" charset="0"/>
              </a:rPr>
              <a:t>OUR PEOPLE</a:t>
            </a:r>
          </a:p>
          <a:p>
            <a:pPr algn="ctr">
              <a:lnSpc>
                <a:spcPts val="1200"/>
              </a:lnSpc>
              <a:defRPr/>
            </a:pPr>
            <a:r>
              <a:rPr lang="en-GB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 A team of eight management consultants specializing in diverse sectors</a:t>
            </a:r>
          </a:p>
        </p:txBody>
      </p:sp>
      <p:sp>
        <p:nvSpPr>
          <p:cNvPr id="106" name="Freeform 72"/>
          <p:cNvSpPr>
            <a:spLocks noEditPoints="1"/>
          </p:cNvSpPr>
          <p:nvPr/>
        </p:nvSpPr>
        <p:spPr bwMode="auto">
          <a:xfrm>
            <a:off x="2190657" y="4946555"/>
            <a:ext cx="339300" cy="330902"/>
          </a:xfrm>
          <a:custGeom>
            <a:avLst/>
            <a:gdLst>
              <a:gd name="T0" fmla="*/ 294 w 704"/>
              <a:gd name="T1" fmla="*/ 40 h 688"/>
              <a:gd name="T2" fmla="*/ 316 w 704"/>
              <a:gd name="T3" fmla="*/ 118 h 688"/>
              <a:gd name="T4" fmla="*/ 398 w 704"/>
              <a:gd name="T5" fmla="*/ 110 h 688"/>
              <a:gd name="T6" fmla="*/ 406 w 704"/>
              <a:gd name="T7" fmla="*/ 28 h 688"/>
              <a:gd name="T8" fmla="*/ 352 w 704"/>
              <a:gd name="T9" fmla="*/ 32 h 688"/>
              <a:gd name="T10" fmla="*/ 384 w 704"/>
              <a:gd name="T11" fmla="*/ 64 h 688"/>
              <a:gd name="T12" fmla="*/ 358 w 704"/>
              <a:gd name="T13" fmla="*/ 96 h 688"/>
              <a:gd name="T14" fmla="*/ 322 w 704"/>
              <a:gd name="T15" fmla="*/ 76 h 688"/>
              <a:gd name="T16" fmla="*/ 334 w 704"/>
              <a:gd name="T17" fmla="*/ 38 h 688"/>
              <a:gd name="T18" fmla="*/ 302 w 704"/>
              <a:gd name="T19" fmla="*/ 156 h 688"/>
              <a:gd name="T20" fmla="*/ 220 w 704"/>
              <a:gd name="T21" fmla="*/ 212 h 688"/>
              <a:gd name="T22" fmla="*/ 232 w 704"/>
              <a:gd name="T23" fmla="*/ 312 h 688"/>
              <a:gd name="T24" fmla="*/ 488 w 704"/>
              <a:gd name="T25" fmla="*/ 232 h 688"/>
              <a:gd name="T26" fmla="*/ 444 w 704"/>
              <a:gd name="T27" fmla="*/ 170 h 688"/>
              <a:gd name="T28" fmla="*/ 374 w 704"/>
              <a:gd name="T29" fmla="*/ 186 h 688"/>
              <a:gd name="T30" fmla="*/ 456 w 704"/>
              <a:gd name="T31" fmla="*/ 232 h 688"/>
              <a:gd name="T32" fmla="*/ 274 w 704"/>
              <a:gd name="T33" fmla="*/ 200 h 688"/>
              <a:gd name="T34" fmla="*/ 350 w 704"/>
              <a:gd name="T35" fmla="*/ 360 h 688"/>
              <a:gd name="T36" fmla="*/ 258 w 704"/>
              <a:gd name="T37" fmla="*/ 494 h 688"/>
              <a:gd name="T38" fmla="*/ 280 w 704"/>
              <a:gd name="T39" fmla="*/ 518 h 688"/>
              <a:gd name="T40" fmla="*/ 446 w 704"/>
              <a:gd name="T41" fmla="*/ 512 h 688"/>
              <a:gd name="T42" fmla="*/ 366 w 704"/>
              <a:gd name="T43" fmla="*/ 370 h 688"/>
              <a:gd name="T44" fmla="*/ 112 w 704"/>
              <a:gd name="T45" fmla="*/ 382 h 688"/>
              <a:gd name="T46" fmla="*/ 74 w 704"/>
              <a:gd name="T47" fmla="*/ 452 h 688"/>
              <a:gd name="T48" fmla="*/ 136 w 704"/>
              <a:gd name="T49" fmla="*/ 504 h 688"/>
              <a:gd name="T50" fmla="*/ 200 w 704"/>
              <a:gd name="T51" fmla="*/ 440 h 688"/>
              <a:gd name="T52" fmla="*/ 148 w 704"/>
              <a:gd name="T53" fmla="*/ 378 h 688"/>
              <a:gd name="T54" fmla="*/ 522 w 704"/>
              <a:gd name="T55" fmla="*/ 394 h 688"/>
              <a:gd name="T56" fmla="*/ 514 w 704"/>
              <a:gd name="T57" fmla="*/ 476 h 688"/>
              <a:gd name="T58" fmla="*/ 592 w 704"/>
              <a:gd name="T59" fmla="*/ 498 h 688"/>
              <a:gd name="T60" fmla="*/ 630 w 704"/>
              <a:gd name="T61" fmla="*/ 428 h 688"/>
              <a:gd name="T62" fmla="*/ 568 w 704"/>
              <a:gd name="T63" fmla="*/ 376 h 688"/>
              <a:gd name="T64" fmla="*/ 166 w 704"/>
              <a:gd name="T65" fmla="*/ 428 h 688"/>
              <a:gd name="T66" fmla="*/ 154 w 704"/>
              <a:gd name="T67" fmla="*/ 466 h 688"/>
              <a:gd name="T68" fmla="*/ 114 w 704"/>
              <a:gd name="T69" fmla="*/ 462 h 688"/>
              <a:gd name="T70" fmla="*/ 110 w 704"/>
              <a:gd name="T71" fmla="*/ 422 h 688"/>
              <a:gd name="T72" fmla="*/ 568 w 704"/>
              <a:gd name="T73" fmla="*/ 408 h 688"/>
              <a:gd name="T74" fmla="*/ 600 w 704"/>
              <a:gd name="T75" fmla="*/ 440 h 688"/>
              <a:gd name="T76" fmla="*/ 574 w 704"/>
              <a:gd name="T77" fmla="*/ 472 h 688"/>
              <a:gd name="T78" fmla="*/ 538 w 704"/>
              <a:gd name="T79" fmla="*/ 452 h 688"/>
              <a:gd name="T80" fmla="*/ 550 w 704"/>
              <a:gd name="T81" fmla="*/ 414 h 688"/>
              <a:gd name="T82" fmla="*/ 86 w 704"/>
              <a:gd name="T83" fmla="*/ 532 h 688"/>
              <a:gd name="T84" fmla="*/ 4 w 704"/>
              <a:gd name="T85" fmla="*/ 588 h 688"/>
              <a:gd name="T86" fmla="*/ 16 w 704"/>
              <a:gd name="T87" fmla="*/ 688 h 688"/>
              <a:gd name="T88" fmla="*/ 272 w 704"/>
              <a:gd name="T89" fmla="*/ 608 h 688"/>
              <a:gd name="T90" fmla="*/ 228 w 704"/>
              <a:gd name="T91" fmla="*/ 546 h 688"/>
              <a:gd name="T92" fmla="*/ 542 w 704"/>
              <a:gd name="T93" fmla="*/ 530 h 688"/>
              <a:gd name="T94" fmla="*/ 440 w 704"/>
              <a:gd name="T95" fmla="*/ 580 h 688"/>
              <a:gd name="T96" fmla="*/ 442 w 704"/>
              <a:gd name="T97" fmla="*/ 686 h 688"/>
              <a:gd name="T98" fmla="*/ 704 w 704"/>
              <a:gd name="T99" fmla="*/ 608 h 688"/>
              <a:gd name="T100" fmla="*/ 660 w 704"/>
              <a:gd name="T101" fmla="*/ 546 h 688"/>
              <a:gd name="T102" fmla="*/ 136 w 704"/>
              <a:gd name="T103" fmla="*/ 560 h 688"/>
              <a:gd name="T104" fmla="*/ 238 w 704"/>
              <a:gd name="T105" fmla="*/ 598 h 688"/>
              <a:gd name="T106" fmla="*/ 46 w 704"/>
              <a:gd name="T107" fmla="*/ 582 h 688"/>
              <a:gd name="T108" fmla="*/ 568 w 704"/>
              <a:gd name="T109" fmla="*/ 560 h 688"/>
              <a:gd name="T110" fmla="*/ 666 w 704"/>
              <a:gd name="T111" fmla="*/ 590 h 688"/>
              <a:gd name="T112" fmla="*/ 470 w 704"/>
              <a:gd name="T113" fmla="*/ 590 h 688"/>
              <a:gd name="T114" fmla="*/ 568 w 704"/>
              <a:gd name="T115" fmla="*/ 560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04" h="688">
                <a:moveTo>
                  <a:pt x="352" y="0"/>
                </a:moveTo>
                <a:lnTo>
                  <a:pt x="352" y="0"/>
                </a:lnTo>
                <a:lnTo>
                  <a:pt x="340" y="2"/>
                </a:lnTo>
                <a:lnTo>
                  <a:pt x="328" y="6"/>
                </a:lnTo>
                <a:lnTo>
                  <a:pt x="316" y="10"/>
                </a:lnTo>
                <a:lnTo>
                  <a:pt x="306" y="18"/>
                </a:lnTo>
                <a:lnTo>
                  <a:pt x="298" y="28"/>
                </a:lnTo>
                <a:lnTo>
                  <a:pt x="294" y="40"/>
                </a:lnTo>
                <a:lnTo>
                  <a:pt x="290" y="52"/>
                </a:lnTo>
                <a:lnTo>
                  <a:pt x="288" y="64"/>
                </a:lnTo>
                <a:lnTo>
                  <a:pt x="288" y="64"/>
                </a:lnTo>
                <a:lnTo>
                  <a:pt x="290" y="76"/>
                </a:lnTo>
                <a:lnTo>
                  <a:pt x="294" y="88"/>
                </a:lnTo>
                <a:lnTo>
                  <a:pt x="298" y="100"/>
                </a:lnTo>
                <a:lnTo>
                  <a:pt x="306" y="110"/>
                </a:lnTo>
                <a:lnTo>
                  <a:pt x="316" y="118"/>
                </a:lnTo>
                <a:lnTo>
                  <a:pt x="328" y="122"/>
                </a:lnTo>
                <a:lnTo>
                  <a:pt x="340" y="126"/>
                </a:lnTo>
                <a:lnTo>
                  <a:pt x="352" y="128"/>
                </a:lnTo>
                <a:lnTo>
                  <a:pt x="352" y="128"/>
                </a:lnTo>
                <a:lnTo>
                  <a:pt x="364" y="126"/>
                </a:lnTo>
                <a:lnTo>
                  <a:pt x="376" y="122"/>
                </a:lnTo>
                <a:lnTo>
                  <a:pt x="388" y="118"/>
                </a:lnTo>
                <a:lnTo>
                  <a:pt x="398" y="110"/>
                </a:lnTo>
                <a:lnTo>
                  <a:pt x="406" y="100"/>
                </a:lnTo>
                <a:lnTo>
                  <a:pt x="410" y="88"/>
                </a:lnTo>
                <a:lnTo>
                  <a:pt x="414" y="76"/>
                </a:lnTo>
                <a:lnTo>
                  <a:pt x="416" y="64"/>
                </a:lnTo>
                <a:lnTo>
                  <a:pt x="416" y="64"/>
                </a:lnTo>
                <a:lnTo>
                  <a:pt x="414" y="52"/>
                </a:lnTo>
                <a:lnTo>
                  <a:pt x="410" y="40"/>
                </a:lnTo>
                <a:lnTo>
                  <a:pt x="406" y="28"/>
                </a:lnTo>
                <a:lnTo>
                  <a:pt x="398" y="18"/>
                </a:lnTo>
                <a:lnTo>
                  <a:pt x="388" y="10"/>
                </a:lnTo>
                <a:lnTo>
                  <a:pt x="376" y="6"/>
                </a:lnTo>
                <a:lnTo>
                  <a:pt x="364" y="2"/>
                </a:lnTo>
                <a:lnTo>
                  <a:pt x="352" y="0"/>
                </a:lnTo>
                <a:lnTo>
                  <a:pt x="352" y="0"/>
                </a:lnTo>
                <a:close/>
                <a:moveTo>
                  <a:pt x="352" y="32"/>
                </a:moveTo>
                <a:lnTo>
                  <a:pt x="352" y="32"/>
                </a:lnTo>
                <a:lnTo>
                  <a:pt x="358" y="32"/>
                </a:lnTo>
                <a:lnTo>
                  <a:pt x="364" y="34"/>
                </a:lnTo>
                <a:lnTo>
                  <a:pt x="370" y="38"/>
                </a:lnTo>
                <a:lnTo>
                  <a:pt x="374" y="42"/>
                </a:lnTo>
                <a:lnTo>
                  <a:pt x="378" y="46"/>
                </a:lnTo>
                <a:lnTo>
                  <a:pt x="382" y="52"/>
                </a:lnTo>
                <a:lnTo>
                  <a:pt x="384" y="58"/>
                </a:lnTo>
                <a:lnTo>
                  <a:pt x="384" y="64"/>
                </a:lnTo>
                <a:lnTo>
                  <a:pt x="384" y="64"/>
                </a:lnTo>
                <a:lnTo>
                  <a:pt x="384" y="70"/>
                </a:lnTo>
                <a:lnTo>
                  <a:pt x="382" y="76"/>
                </a:lnTo>
                <a:lnTo>
                  <a:pt x="378" y="82"/>
                </a:lnTo>
                <a:lnTo>
                  <a:pt x="374" y="86"/>
                </a:lnTo>
                <a:lnTo>
                  <a:pt x="370" y="90"/>
                </a:lnTo>
                <a:lnTo>
                  <a:pt x="364" y="94"/>
                </a:lnTo>
                <a:lnTo>
                  <a:pt x="358" y="96"/>
                </a:lnTo>
                <a:lnTo>
                  <a:pt x="352" y="96"/>
                </a:lnTo>
                <a:lnTo>
                  <a:pt x="352" y="96"/>
                </a:lnTo>
                <a:lnTo>
                  <a:pt x="346" y="96"/>
                </a:lnTo>
                <a:lnTo>
                  <a:pt x="340" y="94"/>
                </a:lnTo>
                <a:lnTo>
                  <a:pt x="334" y="90"/>
                </a:lnTo>
                <a:lnTo>
                  <a:pt x="330" y="86"/>
                </a:lnTo>
                <a:lnTo>
                  <a:pt x="326" y="82"/>
                </a:lnTo>
                <a:lnTo>
                  <a:pt x="322" y="76"/>
                </a:lnTo>
                <a:lnTo>
                  <a:pt x="320" y="70"/>
                </a:lnTo>
                <a:lnTo>
                  <a:pt x="320" y="64"/>
                </a:lnTo>
                <a:lnTo>
                  <a:pt x="320" y="64"/>
                </a:lnTo>
                <a:lnTo>
                  <a:pt x="320" y="58"/>
                </a:lnTo>
                <a:lnTo>
                  <a:pt x="322" y="52"/>
                </a:lnTo>
                <a:lnTo>
                  <a:pt x="326" y="46"/>
                </a:lnTo>
                <a:lnTo>
                  <a:pt x="330" y="42"/>
                </a:lnTo>
                <a:lnTo>
                  <a:pt x="334" y="38"/>
                </a:lnTo>
                <a:lnTo>
                  <a:pt x="340" y="34"/>
                </a:lnTo>
                <a:lnTo>
                  <a:pt x="346" y="32"/>
                </a:lnTo>
                <a:lnTo>
                  <a:pt x="352" y="32"/>
                </a:lnTo>
                <a:lnTo>
                  <a:pt x="352" y="32"/>
                </a:lnTo>
                <a:close/>
                <a:moveTo>
                  <a:pt x="352" y="152"/>
                </a:moveTo>
                <a:lnTo>
                  <a:pt x="352" y="152"/>
                </a:lnTo>
                <a:lnTo>
                  <a:pt x="326" y="154"/>
                </a:lnTo>
                <a:lnTo>
                  <a:pt x="302" y="156"/>
                </a:lnTo>
                <a:lnTo>
                  <a:pt x="280" y="162"/>
                </a:lnTo>
                <a:lnTo>
                  <a:pt x="260" y="170"/>
                </a:lnTo>
                <a:lnTo>
                  <a:pt x="260" y="170"/>
                </a:lnTo>
                <a:lnTo>
                  <a:pt x="242" y="182"/>
                </a:lnTo>
                <a:lnTo>
                  <a:pt x="234" y="188"/>
                </a:lnTo>
                <a:lnTo>
                  <a:pt x="228" y="196"/>
                </a:lnTo>
                <a:lnTo>
                  <a:pt x="224" y="204"/>
                </a:lnTo>
                <a:lnTo>
                  <a:pt x="220" y="212"/>
                </a:lnTo>
                <a:lnTo>
                  <a:pt x="216" y="222"/>
                </a:lnTo>
                <a:lnTo>
                  <a:pt x="216" y="232"/>
                </a:lnTo>
                <a:lnTo>
                  <a:pt x="216" y="296"/>
                </a:lnTo>
                <a:lnTo>
                  <a:pt x="216" y="296"/>
                </a:lnTo>
                <a:lnTo>
                  <a:pt x="218" y="302"/>
                </a:lnTo>
                <a:lnTo>
                  <a:pt x="220" y="308"/>
                </a:lnTo>
                <a:lnTo>
                  <a:pt x="226" y="310"/>
                </a:lnTo>
                <a:lnTo>
                  <a:pt x="232" y="312"/>
                </a:lnTo>
                <a:lnTo>
                  <a:pt x="472" y="312"/>
                </a:lnTo>
                <a:lnTo>
                  <a:pt x="472" y="312"/>
                </a:lnTo>
                <a:lnTo>
                  <a:pt x="478" y="310"/>
                </a:lnTo>
                <a:lnTo>
                  <a:pt x="484" y="308"/>
                </a:lnTo>
                <a:lnTo>
                  <a:pt x="486" y="302"/>
                </a:lnTo>
                <a:lnTo>
                  <a:pt x="488" y="296"/>
                </a:lnTo>
                <a:lnTo>
                  <a:pt x="488" y="232"/>
                </a:lnTo>
                <a:lnTo>
                  <a:pt x="488" y="232"/>
                </a:lnTo>
                <a:lnTo>
                  <a:pt x="488" y="222"/>
                </a:lnTo>
                <a:lnTo>
                  <a:pt x="484" y="212"/>
                </a:lnTo>
                <a:lnTo>
                  <a:pt x="480" y="204"/>
                </a:lnTo>
                <a:lnTo>
                  <a:pt x="476" y="196"/>
                </a:lnTo>
                <a:lnTo>
                  <a:pt x="470" y="188"/>
                </a:lnTo>
                <a:lnTo>
                  <a:pt x="462" y="182"/>
                </a:lnTo>
                <a:lnTo>
                  <a:pt x="444" y="170"/>
                </a:lnTo>
                <a:lnTo>
                  <a:pt x="444" y="170"/>
                </a:lnTo>
                <a:lnTo>
                  <a:pt x="424" y="162"/>
                </a:lnTo>
                <a:lnTo>
                  <a:pt x="402" y="156"/>
                </a:lnTo>
                <a:lnTo>
                  <a:pt x="378" y="154"/>
                </a:lnTo>
                <a:lnTo>
                  <a:pt x="352" y="152"/>
                </a:lnTo>
                <a:lnTo>
                  <a:pt x="352" y="152"/>
                </a:lnTo>
                <a:close/>
                <a:moveTo>
                  <a:pt x="352" y="184"/>
                </a:moveTo>
                <a:lnTo>
                  <a:pt x="352" y="184"/>
                </a:lnTo>
                <a:lnTo>
                  <a:pt x="374" y="186"/>
                </a:lnTo>
                <a:lnTo>
                  <a:pt x="396" y="188"/>
                </a:lnTo>
                <a:lnTo>
                  <a:pt x="414" y="192"/>
                </a:lnTo>
                <a:lnTo>
                  <a:pt x="430" y="200"/>
                </a:lnTo>
                <a:lnTo>
                  <a:pt x="430" y="200"/>
                </a:lnTo>
                <a:lnTo>
                  <a:pt x="442" y="206"/>
                </a:lnTo>
                <a:lnTo>
                  <a:pt x="450" y="214"/>
                </a:lnTo>
                <a:lnTo>
                  <a:pt x="454" y="222"/>
                </a:lnTo>
                <a:lnTo>
                  <a:pt x="456" y="232"/>
                </a:lnTo>
                <a:lnTo>
                  <a:pt x="456" y="280"/>
                </a:lnTo>
                <a:lnTo>
                  <a:pt x="248" y="280"/>
                </a:lnTo>
                <a:lnTo>
                  <a:pt x="248" y="232"/>
                </a:lnTo>
                <a:lnTo>
                  <a:pt x="248" y="232"/>
                </a:lnTo>
                <a:lnTo>
                  <a:pt x="250" y="222"/>
                </a:lnTo>
                <a:lnTo>
                  <a:pt x="254" y="214"/>
                </a:lnTo>
                <a:lnTo>
                  <a:pt x="262" y="206"/>
                </a:lnTo>
                <a:lnTo>
                  <a:pt x="274" y="200"/>
                </a:lnTo>
                <a:lnTo>
                  <a:pt x="274" y="200"/>
                </a:lnTo>
                <a:lnTo>
                  <a:pt x="290" y="192"/>
                </a:lnTo>
                <a:lnTo>
                  <a:pt x="308" y="188"/>
                </a:lnTo>
                <a:lnTo>
                  <a:pt x="330" y="186"/>
                </a:lnTo>
                <a:lnTo>
                  <a:pt x="352" y="184"/>
                </a:lnTo>
                <a:lnTo>
                  <a:pt x="352" y="184"/>
                </a:lnTo>
                <a:close/>
                <a:moveTo>
                  <a:pt x="350" y="360"/>
                </a:moveTo>
                <a:lnTo>
                  <a:pt x="350" y="360"/>
                </a:lnTo>
                <a:lnTo>
                  <a:pt x="344" y="362"/>
                </a:lnTo>
                <a:lnTo>
                  <a:pt x="340" y="366"/>
                </a:lnTo>
                <a:lnTo>
                  <a:pt x="338" y="370"/>
                </a:lnTo>
                <a:lnTo>
                  <a:pt x="336" y="376"/>
                </a:lnTo>
                <a:lnTo>
                  <a:pt x="336" y="446"/>
                </a:lnTo>
                <a:lnTo>
                  <a:pt x="264" y="490"/>
                </a:lnTo>
                <a:lnTo>
                  <a:pt x="264" y="490"/>
                </a:lnTo>
                <a:lnTo>
                  <a:pt x="258" y="494"/>
                </a:lnTo>
                <a:lnTo>
                  <a:pt x="256" y="500"/>
                </a:lnTo>
                <a:lnTo>
                  <a:pt x="254" y="506"/>
                </a:lnTo>
                <a:lnTo>
                  <a:pt x="258" y="512"/>
                </a:lnTo>
                <a:lnTo>
                  <a:pt x="258" y="512"/>
                </a:lnTo>
                <a:lnTo>
                  <a:pt x="262" y="518"/>
                </a:lnTo>
                <a:lnTo>
                  <a:pt x="268" y="520"/>
                </a:lnTo>
                <a:lnTo>
                  <a:pt x="274" y="520"/>
                </a:lnTo>
                <a:lnTo>
                  <a:pt x="280" y="518"/>
                </a:lnTo>
                <a:lnTo>
                  <a:pt x="352" y="474"/>
                </a:lnTo>
                <a:lnTo>
                  <a:pt x="424" y="518"/>
                </a:lnTo>
                <a:lnTo>
                  <a:pt x="424" y="518"/>
                </a:lnTo>
                <a:lnTo>
                  <a:pt x="430" y="520"/>
                </a:lnTo>
                <a:lnTo>
                  <a:pt x="436" y="520"/>
                </a:lnTo>
                <a:lnTo>
                  <a:pt x="442" y="518"/>
                </a:lnTo>
                <a:lnTo>
                  <a:pt x="446" y="512"/>
                </a:lnTo>
                <a:lnTo>
                  <a:pt x="446" y="512"/>
                </a:lnTo>
                <a:lnTo>
                  <a:pt x="450" y="506"/>
                </a:lnTo>
                <a:lnTo>
                  <a:pt x="448" y="500"/>
                </a:lnTo>
                <a:lnTo>
                  <a:pt x="446" y="494"/>
                </a:lnTo>
                <a:lnTo>
                  <a:pt x="440" y="490"/>
                </a:lnTo>
                <a:lnTo>
                  <a:pt x="368" y="446"/>
                </a:lnTo>
                <a:lnTo>
                  <a:pt x="368" y="376"/>
                </a:lnTo>
                <a:lnTo>
                  <a:pt x="368" y="376"/>
                </a:lnTo>
                <a:lnTo>
                  <a:pt x="366" y="370"/>
                </a:lnTo>
                <a:lnTo>
                  <a:pt x="362" y="364"/>
                </a:lnTo>
                <a:lnTo>
                  <a:pt x="356" y="360"/>
                </a:lnTo>
                <a:lnTo>
                  <a:pt x="350" y="360"/>
                </a:lnTo>
                <a:lnTo>
                  <a:pt x="350" y="360"/>
                </a:lnTo>
                <a:close/>
                <a:moveTo>
                  <a:pt x="136" y="376"/>
                </a:moveTo>
                <a:lnTo>
                  <a:pt x="136" y="376"/>
                </a:lnTo>
                <a:lnTo>
                  <a:pt x="124" y="378"/>
                </a:lnTo>
                <a:lnTo>
                  <a:pt x="112" y="382"/>
                </a:lnTo>
                <a:lnTo>
                  <a:pt x="100" y="386"/>
                </a:lnTo>
                <a:lnTo>
                  <a:pt x="90" y="394"/>
                </a:lnTo>
                <a:lnTo>
                  <a:pt x="82" y="404"/>
                </a:lnTo>
                <a:lnTo>
                  <a:pt x="78" y="416"/>
                </a:lnTo>
                <a:lnTo>
                  <a:pt x="74" y="428"/>
                </a:lnTo>
                <a:lnTo>
                  <a:pt x="72" y="440"/>
                </a:lnTo>
                <a:lnTo>
                  <a:pt x="72" y="440"/>
                </a:lnTo>
                <a:lnTo>
                  <a:pt x="74" y="452"/>
                </a:lnTo>
                <a:lnTo>
                  <a:pt x="78" y="464"/>
                </a:lnTo>
                <a:lnTo>
                  <a:pt x="82" y="476"/>
                </a:lnTo>
                <a:lnTo>
                  <a:pt x="90" y="486"/>
                </a:lnTo>
                <a:lnTo>
                  <a:pt x="100" y="494"/>
                </a:lnTo>
                <a:lnTo>
                  <a:pt x="112" y="498"/>
                </a:lnTo>
                <a:lnTo>
                  <a:pt x="124" y="502"/>
                </a:lnTo>
                <a:lnTo>
                  <a:pt x="136" y="504"/>
                </a:lnTo>
                <a:lnTo>
                  <a:pt x="136" y="504"/>
                </a:lnTo>
                <a:lnTo>
                  <a:pt x="148" y="502"/>
                </a:lnTo>
                <a:lnTo>
                  <a:pt x="160" y="498"/>
                </a:lnTo>
                <a:lnTo>
                  <a:pt x="172" y="494"/>
                </a:lnTo>
                <a:lnTo>
                  <a:pt x="182" y="486"/>
                </a:lnTo>
                <a:lnTo>
                  <a:pt x="190" y="476"/>
                </a:lnTo>
                <a:lnTo>
                  <a:pt x="194" y="464"/>
                </a:lnTo>
                <a:lnTo>
                  <a:pt x="198" y="452"/>
                </a:lnTo>
                <a:lnTo>
                  <a:pt x="200" y="440"/>
                </a:lnTo>
                <a:lnTo>
                  <a:pt x="200" y="440"/>
                </a:lnTo>
                <a:lnTo>
                  <a:pt x="198" y="428"/>
                </a:lnTo>
                <a:lnTo>
                  <a:pt x="194" y="416"/>
                </a:lnTo>
                <a:lnTo>
                  <a:pt x="190" y="404"/>
                </a:lnTo>
                <a:lnTo>
                  <a:pt x="182" y="394"/>
                </a:lnTo>
                <a:lnTo>
                  <a:pt x="172" y="386"/>
                </a:lnTo>
                <a:lnTo>
                  <a:pt x="160" y="382"/>
                </a:lnTo>
                <a:lnTo>
                  <a:pt x="148" y="378"/>
                </a:lnTo>
                <a:lnTo>
                  <a:pt x="136" y="376"/>
                </a:lnTo>
                <a:lnTo>
                  <a:pt x="136" y="376"/>
                </a:lnTo>
                <a:close/>
                <a:moveTo>
                  <a:pt x="568" y="376"/>
                </a:moveTo>
                <a:lnTo>
                  <a:pt x="568" y="376"/>
                </a:lnTo>
                <a:lnTo>
                  <a:pt x="556" y="378"/>
                </a:lnTo>
                <a:lnTo>
                  <a:pt x="544" y="382"/>
                </a:lnTo>
                <a:lnTo>
                  <a:pt x="532" y="386"/>
                </a:lnTo>
                <a:lnTo>
                  <a:pt x="522" y="394"/>
                </a:lnTo>
                <a:lnTo>
                  <a:pt x="514" y="404"/>
                </a:lnTo>
                <a:lnTo>
                  <a:pt x="510" y="416"/>
                </a:lnTo>
                <a:lnTo>
                  <a:pt x="506" y="428"/>
                </a:lnTo>
                <a:lnTo>
                  <a:pt x="504" y="440"/>
                </a:lnTo>
                <a:lnTo>
                  <a:pt x="504" y="440"/>
                </a:lnTo>
                <a:lnTo>
                  <a:pt x="506" y="452"/>
                </a:lnTo>
                <a:lnTo>
                  <a:pt x="510" y="464"/>
                </a:lnTo>
                <a:lnTo>
                  <a:pt x="514" y="476"/>
                </a:lnTo>
                <a:lnTo>
                  <a:pt x="522" y="486"/>
                </a:lnTo>
                <a:lnTo>
                  <a:pt x="532" y="494"/>
                </a:lnTo>
                <a:lnTo>
                  <a:pt x="544" y="498"/>
                </a:lnTo>
                <a:lnTo>
                  <a:pt x="556" y="502"/>
                </a:lnTo>
                <a:lnTo>
                  <a:pt x="568" y="504"/>
                </a:lnTo>
                <a:lnTo>
                  <a:pt x="568" y="504"/>
                </a:lnTo>
                <a:lnTo>
                  <a:pt x="580" y="502"/>
                </a:lnTo>
                <a:lnTo>
                  <a:pt x="592" y="498"/>
                </a:lnTo>
                <a:lnTo>
                  <a:pt x="604" y="494"/>
                </a:lnTo>
                <a:lnTo>
                  <a:pt x="614" y="486"/>
                </a:lnTo>
                <a:lnTo>
                  <a:pt x="622" y="476"/>
                </a:lnTo>
                <a:lnTo>
                  <a:pt x="626" y="464"/>
                </a:lnTo>
                <a:lnTo>
                  <a:pt x="630" y="452"/>
                </a:lnTo>
                <a:lnTo>
                  <a:pt x="632" y="440"/>
                </a:lnTo>
                <a:lnTo>
                  <a:pt x="632" y="440"/>
                </a:lnTo>
                <a:lnTo>
                  <a:pt x="630" y="428"/>
                </a:lnTo>
                <a:lnTo>
                  <a:pt x="626" y="416"/>
                </a:lnTo>
                <a:lnTo>
                  <a:pt x="622" y="404"/>
                </a:lnTo>
                <a:lnTo>
                  <a:pt x="614" y="394"/>
                </a:lnTo>
                <a:lnTo>
                  <a:pt x="604" y="386"/>
                </a:lnTo>
                <a:lnTo>
                  <a:pt x="592" y="382"/>
                </a:lnTo>
                <a:lnTo>
                  <a:pt x="580" y="378"/>
                </a:lnTo>
                <a:lnTo>
                  <a:pt x="568" y="376"/>
                </a:lnTo>
                <a:lnTo>
                  <a:pt x="568" y="376"/>
                </a:lnTo>
                <a:close/>
                <a:moveTo>
                  <a:pt x="136" y="408"/>
                </a:moveTo>
                <a:lnTo>
                  <a:pt x="136" y="408"/>
                </a:lnTo>
                <a:lnTo>
                  <a:pt x="142" y="408"/>
                </a:lnTo>
                <a:lnTo>
                  <a:pt x="148" y="410"/>
                </a:lnTo>
                <a:lnTo>
                  <a:pt x="154" y="414"/>
                </a:lnTo>
                <a:lnTo>
                  <a:pt x="158" y="418"/>
                </a:lnTo>
                <a:lnTo>
                  <a:pt x="162" y="422"/>
                </a:lnTo>
                <a:lnTo>
                  <a:pt x="166" y="428"/>
                </a:lnTo>
                <a:lnTo>
                  <a:pt x="168" y="434"/>
                </a:lnTo>
                <a:lnTo>
                  <a:pt x="168" y="440"/>
                </a:lnTo>
                <a:lnTo>
                  <a:pt x="168" y="440"/>
                </a:lnTo>
                <a:lnTo>
                  <a:pt x="168" y="446"/>
                </a:lnTo>
                <a:lnTo>
                  <a:pt x="166" y="452"/>
                </a:lnTo>
                <a:lnTo>
                  <a:pt x="162" y="458"/>
                </a:lnTo>
                <a:lnTo>
                  <a:pt x="158" y="462"/>
                </a:lnTo>
                <a:lnTo>
                  <a:pt x="154" y="466"/>
                </a:lnTo>
                <a:lnTo>
                  <a:pt x="148" y="470"/>
                </a:lnTo>
                <a:lnTo>
                  <a:pt x="142" y="472"/>
                </a:lnTo>
                <a:lnTo>
                  <a:pt x="136" y="472"/>
                </a:lnTo>
                <a:lnTo>
                  <a:pt x="136" y="472"/>
                </a:lnTo>
                <a:lnTo>
                  <a:pt x="130" y="472"/>
                </a:lnTo>
                <a:lnTo>
                  <a:pt x="124" y="470"/>
                </a:lnTo>
                <a:lnTo>
                  <a:pt x="118" y="466"/>
                </a:lnTo>
                <a:lnTo>
                  <a:pt x="114" y="462"/>
                </a:lnTo>
                <a:lnTo>
                  <a:pt x="110" y="458"/>
                </a:lnTo>
                <a:lnTo>
                  <a:pt x="106" y="452"/>
                </a:lnTo>
                <a:lnTo>
                  <a:pt x="104" y="446"/>
                </a:lnTo>
                <a:lnTo>
                  <a:pt x="104" y="440"/>
                </a:lnTo>
                <a:lnTo>
                  <a:pt x="104" y="440"/>
                </a:lnTo>
                <a:lnTo>
                  <a:pt x="104" y="434"/>
                </a:lnTo>
                <a:lnTo>
                  <a:pt x="106" y="428"/>
                </a:lnTo>
                <a:lnTo>
                  <a:pt x="110" y="422"/>
                </a:lnTo>
                <a:lnTo>
                  <a:pt x="114" y="418"/>
                </a:lnTo>
                <a:lnTo>
                  <a:pt x="118" y="414"/>
                </a:lnTo>
                <a:lnTo>
                  <a:pt x="124" y="410"/>
                </a:lnTo>
                <a:lnTo>
                  <a:pt x="130" y="408"/>
                </a:lnTo>
                <a:lnTo>
                  <a:pt x="136" y="408"/>
                </a:lnTo>
                <a:lnTo>
                  <a:pt x="136" y="408"/>
                </a:lnTo>
                <a:close/>
                <a:moveTo>
                  <a:pt x="568" y="408"/>
                </a:moveTo>
                <a:lnTo>
                  <a:pt x="568" y="408"/>
                </a:lnTo>
                <a:lnTo>
                  <a:pt x="574" y="408"/>
                </a:lnTo>
                <a:lnTo>
                  <a:pt x="580" y="410"/>
                </a:lnTo>
                <a:lnTo>
                  <a:pt x="586" y="414"/>
                </a:lnTo>
                <a:lnTo>
                  <a:pt x="590" y="418"/>
                </a:lnTo>
                <a:lnTo>
                  <a:pt x="594" y="422"/>
                </a:lnTo>
                <a:lnTo>
                  <a:pt x="598" y="428"/>
                </a:lnTo>
                <a:lnTo>
                  <a:pt x="600" y="434"/>
                </a:lnTo>
                <a:lnTo>
                  <a:pt x="600" y="440"/>
                </a:lnTo>
                <a:lnTo>
                  <a:pt x="600" y="440"/>
                </a:lnTo>
                <a:lnTo>
                  <a:pt x="600" y="446"/>
                </a:lnTo>
                <a:lnTo>
                  <a:pt x="598" y="452"/>
                </a:lnTo>
                <a:lnTo>
                  <a:pt x="594" y="458"/>
                </a:lnTo>
                <a:lnTo>
                  <a:pt x="590" y="462"/>
                </a:lnTo>
                <a:lnTo>
                  <a:pt x="586" y="466"/>
                </a:lnTo>
                <a:lnTo>
                  <a:pt x="580" y="470"/>
                </a:lnTo>
                <a:lnTo>
                  <a:pt x="574" y="472"/>
                </a:lnTo>
                <a:lnTo>
                  <a:pt x="568" y="472"/>
                </a:lnTo>
                <a:lnTo>
                  <a:pt x="568" y="472"/>
                </a:lnTo>
                <a:lnTo>
                  <a:pt x="562" y="472"/>
                </a:lnTo>
                <a:lnTo>
                  <a:pt x="556" y="470"/>
                </a:lnTo>
                <a:lnTo>
                  <a:pt x="550" y="466"/>
                </a:lnTo>
                <a:lnTo>
                  <a:pt x="546" y="462"/>
                </a:lnTo>
                <a:lnTo>
                  <a:pt x="542" y="458"/>
                </a:lnTo>
                <a:lnTo>
                  <a:pt x="538" y="452"/>
                </a:lnTo>
                <a:lnTo>
                  <a:pt x="536" y="446"/>
                </a:lnTo>
                <a:lnTo>
                  <a:pt x="536" y="440"/>
                </a:lnTo>
                <a:lnTo>
                  <a:pt x="536" y="440"/>
                </a:lnTo>
                <a:lnTo>
                  <a:pt x="536" y="434"/>
                </a:lnTo>
                <a:lnTo>
                  <a:pt x="538" y="428"/>
                </a:lnTo>
                <a:lnTo>
                  <a:pt x="542" y="422"/>
                </a:lnTo>
                <a:lnTo>
                  <a:pt x="546" y="418"/>
                </a:lnTo>
                <a:lnTo>
                  <a:pt x="550" y="414"/>
                </a:lnTo>
                <a:lnTo>
                  <a:pt x="556" y="410"/>
                </a:lnTo>
                <a:lnTo>
                  <a:pt x="562" y="408"/>
                </a:lnTo>
                <a:lnTo>
                  <a:pt x="568" y="408"/>
                </a:lnTo>
                <a:lnTo>
                  <a:pt x="568" y="408"/>
                </a:lnTo>
                <a:close/>
                <a:moveTo>
                  <a:pt x="136" y="528"/>
                </a:moveTo>
                <a:lnTo>
                  <a:pt x="136" y="528"/>
                </a:lnTo>
                <a:lnTo>
                  <a:pt x="110" y="530"/>
                </a:lnTo>
                <a:lnTo>
                  <a:pt x="86" y="532"/>
                </a:lnTo>
                <a:lnTo>
                  <a:pt x="64" y="538"/>
                </a:lnTo>
                <a:lnTo>
                  <a:pt x="44" y="546"/>
                </a:lnTo>
                <a:lnTo>
                  <a:pt x="44" y="546"/>
                </a:lnTo>
                <a:lnTo>
                  <a:pt x="26" y="558"/>
                </a:lnTo>
                <a:lnTo>
                  <a:pt x="18" y="564"/>
                </a:lnTo>
                <a:lnTo>
                  <a:pt x="12" y="572"/>
                </a:lnTo>
                <a:lnTo>
                  <a:pt x="8" y="580"/>
                </a:lnTo>
                <a:lnTo>
                  <a:pt x="4" y="588"/>
                </a:lnTo>
                <a:lnTo>
                  <a:pt x="0" y="598"/>
                </a:lnTo>
                <a:lnTo>
                  <a:pt x="0" y="608"/>
                </a:lnTo>
                <a:lnTo>
                  <a:pt x="0" y="672"/>
                </a:lnTo>
                <a:lnTo>
                  <a:pt x="0" y="672"/>
                </a:lnTo>
                <a:lnTo>
                  <a:pt x="2" y="678"/>
                </a:lnTo>
                <a:lnTo>
                  <a:pt x="4" y="684"/>
                </a:lnTo>
                <a:lnTo>
                  <a:pt x="10" y="686"/>
                </a:lnTo>
                <a:lnTo>
                  <a:pt x="16" y="688"/>
                </a:lnTo>
                <a:lnTo>
                  <a:pt x="256" y="688"/>
                </a:lnTo>
                <a:lnTo>
                  <a:pt x="256" y="688"/>
                </a:lnTo>
                <a:lnTo>
                  <a:pt x="262" y="686"/>
                </a:lnTo>
                <a:lnTo>
                  <a:pt x="268" y="684"/>
                </a:lnTo>
                <a:lnTo>
                  <a:pt x="270" y="678"/>
                </a:lnTo>
                <a:lnTo>
                  <a:pt x="272" y="672"/>
                </a:lnTo>
                <a:lnTo>
                  <a:pt x="272" y="608"/>
                </a:lnTo>
                <a:lnTo>
                  <a:pt x="272" y="608"/>
                </a:lnTo>
                <a:lnTo>
                  <a:pt x="272" y="598"/>
                </a:lnTo>
                <a:lnTo>
                  <a:pt x="268" y="588"/>
                </a:lnTo>
                <a:lnTo>
                  <a:pt x="264" y="580"/>
                </a:lnTo>
                <a:lnTo>
                  <a:pt x="260" y="572"/>
                </a:lnTo>
                <a:lnTo>
                  <a:pt x="254" y="564"/>
                </a:lnTo>
                <a:lnTo>
                  <a:pt x="246" y="558"/>
                </a:lnTo>
                <a:lnTo>
                  <a:pt x="228" y="546"/>
                </a:lnTo>
                <a:lnTo>
                  <a:pt x="228" y="546"/>
                </a:lnTo>
                <a:lnTo>
                  <a:pt x="208" y="538"/>
                </a:lnTo>
                <a:lnTo>
                  <a:pt x="186" y="532"/>
                </a:lnTo>
                <a:lnTo>
                  <a:pt x="162" y="530"/>
                </a:lnTo>
                <a:lnTo>
                  <a:pt x="136" y="528"/>
                </a:lnTo>
                <a:lnTo>
                  <a:pt x="136" y="528"/>
                </a:lnTo>
                <a:close/>
                <a:moveTo>
                  <a:pt x="568" y="528"/>
                </a:moveTo>
                <a:lnTo>
                  <a:pt x="568" y="528"/>
                </a:lnTo>
                <a:lnTo>
                  <a:pt x="542" y="530"/>
                </a:lnTo>
                <a:lnTo>
                  <a:pt x="518" y="532"/>
                </a:lnTo>
                <a:lnTo>
                  <a:pt x="496" y="538"/>
                </a:lnTo>
                <a:lnTo>
                  <a:pt x="476" y="546"/>
                </a:lnTo>
                <a:lnTo>
                  <a:pt x="476" y="546"/>
                </a:lnTo>
                <a:lnTo>
                  <a:pt x="458" y="558"/>
                </a:lnTo>
                <a:lnTo>
                  <a:pt x="450" y="564"/>
                </a:lnTo>
                <a:lnTo>
                  <a:pt x="444" y="572"/>
                </a:lnTo>
                <a:lnTo>
                  <a:pt x="440" y="580"/>
                </a:lnTo>
                <a:lnTo>
                  <a:pt x="436" y="588"/>
                </a:lnTo>
                <a:lnTo>
                  <a:pt x="432" y="598"/>
                </a:lnTo>
                <a:lnTo>
                  <a:pt x="432" y="608"/>
                </a:lnTo>
                <a:lnTo>
                  <a:pt x="432" y="672"/>
                </a:lnTo>
                <a:lnTo>
                  <a:pt x="432" y="672"/>
                </a:lnTo>
                <a:lnTo>
                  <a:pt x="434" y="678"/>
                </a:lnTo>
                <a:lnTo>
                  <a:pt x="436" y="684"/>
                </a:lnTo>
                <a:lnTo>
                  <a:pt x="442" y="686"/>
                </a:lnTo>
                <a:lnTo>
                  <a:pt x="448" y="688"/>
                </a:lnTo>
                <a:lnTo>
                  <a:pt x="688" y="688"/>
                </a:lnTo>
                <a:lnTo>
                  <a:pt x="688" y="688"/>
                </a:lnTo>
                <a:lnTo>
                  <a:pt x="694" y="686"/>
                </a:lnTo>
                <a:lnTo>
                  <a:pt x="700" y="684"/>
                </a:lnTo>
                <a:lnTo>
                  <a:pt x="702" y="678"/>
                </a:lnTo>
                <a:lnTo>
                  <a:pt x="704" y="672"/>
                </a:lnTo>
                <a:lnTo>
                  <a:pt x="704" y="608"/>
                </a:lnTo>
                <a:lnTo>
                  <a:pt x="704" y="608"/>
                </a:lnTo>
                <a:lnTo>
                  <a:pt x="704" y="598"/>
                </a:lnTo>
                <a:lnTo>
                  <a:pt x="700" y="588"/>
                </a:lnTo>
                <a:lnTo>
                  <a:pt x="696" y="580"/>
                </a:lnTo>
                <a:lnTo>
                  <a:pt x="692" y="572"/>
                </a:lnTo>
                <a:lnTo>
                  <a:pt x="686" y="564"/>
                </a:lnTo>
                <a:lnTo>
                  <a:pt x="678" y="558"/>
                </a:lnTo>
                <a:lnTo>
                  <a:pt x="660" y="546"/>
                </a:lnTo>
                <a:lnTo>
                  <a:pt x="660" y="546"/>
                </a:lnTo>
                <a:lnTo>
                  <a:pt x="640" y="538"/>
                </a:lnTo>
                <a:lnTo>
                  <a:pt x="618" y="532"/>
                </a:lnTo>
                <a:lnTo>
                  <a:pt x="594" y="530"/>
                </a:lnTo>
                <a:lnTo>
                  <a:pt x="568" y="528"/>
                </a:lnTo>
                <a:lnTo>
                  <a:pt x="568" y="528"/>
                </a:lnTo>
                <a:close/>
                <a:moveTo>
                  <a:pt x="136" y="560"/>
                </a:moveTo>
                <a:lnTo>
                  <a:pt x="136" y="560"/>
                </a:lnTo>
                <a:lnTo>
                  <a:pt x="158" y="562"/>
                </a:lnTo>
                <a:lnTo>
                  <a:pt x="180" y="564"/>
                </a:lnTo>
                <a:lnTo>
                  <a:pt x="198" y="568"/>
                </a:lnTo>
                <a:lnTo>
                  <a:pt x="214" y="576"/>
                </a:lnTo>
                <a:lnTo>
                  <a:pt x="214" y="576"/>
                </a:lnTo>
                <a:lnTo>
                  <a:pt x="226" y="582"/>
                </a:lnTo>
                <a:lnTo>
                  <a:pt x="234" y="590"/>
                </a:lnTo>
                <a:lnTo>
                  <a:pt x="238" y="598"/>
                </a:lnTo>
                <a:lnTo>
                  <a:pt x="240" y="608"/>
                </a:lnTo>
                <a:lnTo>
                  <a:pt x="240" y="656"/>
                </a:lnTo>
                <a:lnTo>
                  <a:pt x="32" y="656"/>
                </a:lnTo>
                <a:lnTo>
                  <a:pt x="32" y="608"/>
                </a:lnTo>
                <a:lnTo>
                  <a:pt x="32" y="608"/>
                </a:lnTo>
                <a:lnTo>
                  <a:pt x="34" y="598"/>
                </a:lnTo>
                <a:lnTo>
                  <a:pt x="38" y="590"/>
                </a:lnTo>
                <a:lnTo>
                  <a:pt x="46" y="582"/>
                </a:lnTo>
                <a:lnTo>
                  <a:pt x="58" y="576"/>
                </a:lnTo>
                <a:lnTo>
                  <a:pt x="58" y="576"/>
                </a:lnTo>
                <a:lnTo>
                  <a:pt x="74" y="568"/>
                </a:lnTo>
                <a:lnTo>
                  <a:pt x="92" y="564"/>
                </a:lnTo>
                <a:lnTo>
                  <a:pt x="114" y="562"/>
                </a:lnTo>
                <a:lnTo>
                  <a:pt x="136" y="560"/>
                </a:lnTo>
                <a:lnTo>
                  <a:pt x="136" y="560"/>
                </a:lnTo>
                <a:close/>
                <a:moveTo>
                  <a:pt x="568" y="560"/>
                </a:moveTo>
                <a:lnTo>
                  <a:pt x="568" y="560"/>
                </a:lnTo>
                <a:lnTo>
                  <a:pt x="590" y="562"/>
                </a:lnTo>
                <a:lnTo>
                  <a:pt x="612" y="564"/>
                </a:lnTo>
                <a:lnTo>
                  <a:pt x="630" y="568"/>
                </a:lnTo>
                <a:lnTo>
                  <a:pt x="646" y="576"/>
                </a:lnTo>
                <a:lnTo>
                  <a:pt x="646" y="576"/>
                </a:lnTo>
                <a:lnTo>
                  <a:pt x="658" y="582"/>
                </a:lnTo>
                <a:lnTo>
                  <a:pt x="666" y="590"/>
                </a:lnTo>
                <a:lnTo>
                  <a:pt x="670" y="598"/>
                </a:lnTo>
                <a:lnTo>
                  <a:pt x="672" y="608"/>
                </a:lnTo>
                <a:lnTo>
                  <a:pt x="672" y="656"/>
                </a:lnTo>
                <a:lnTo>
                  <a:pt x="464" y="656"/>
                </a:lnTo>
                <a:lnTo>
                  <a:pt x="464" y="608"/>
                </a:lnTo>
                <a:lnTo>
                  <a:pt x="464" y="608"/>
                </a:lnTo>
                <a:lnTo>
                  <a:pt x="466" y="598"/>
                </a:lnTo>
                <a:lnTo>
                  <a:pt x="470" y="590"/>
                </a:lnTo>
                <a:lnTo>
                  <a:pt x="478" y="582"/>
                </a:lnTo>
                <a:lnTo>
                  <a:pt x="490" y="576"/>
                </a:lnTo>
                <a:lnTo>
                  <a:pt x="490" y="576"/>
                </a:lnTo>
                <a:lnTo>
                  <a:pt x="506" y="568"/>
                </a:lnTo>
                <a:lnTo>
                  <a:pt x="524" y="564"/>
                </a:lnTo>
                <a:lnTo>
                  <a:pt x="546" y="562"/>
                </a:lnTo>
                <a:lnTo>
                  <a:pt x="568" y="560"/>
                </a:lnTo>
                <a:lnTo>
                  <a:pt x="568" y="56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5" name="Group 39"/>
          <p:cNvGrpSpPr>
            <a:grpSpLocks/>
          </p:cNvGrpSpPr>
          <p:nvPr/>
        </p:nvGrpSpPr>
        <p:grpSpPr bwMode="auto">
          <a:xfrm>
            <a:off x="502519" y="2192725"/>
            <a:ext cx="5127788" cy="2394901"/>
            <a:chOff x="1621166" y="3192308"/>
            <a:chExt cx="3097114" cy="1446367"/>
          </a:xfrm>
        </p:grpSpPr>
        <p:grpSp>
          <p:nvGrpSpPr>
            <p:cNvPr id="76" name="Group 142"/>
            <p:cNvGrpSpPr/>
            <p:nvPr/>
          </p:nvGrpSpPr>
          <p:grpSpPr>
            <a:xfrm>
              <a:off x="1621166" y="3192308"/>
              <a:ext cx="3097114" cy="1446367"/>
              <a:chOff x="0" y="2071688"/>
              <a:chExt cx="6254751" cy="2921000"/>
            </a:xfrm>
            <a:solidFill>
              <a:schemeClr val="accent1"/>
            </a:solidFill>
          </p:grpSpPr>
          <p:sp>
            <p:nvSpPr>
              <p:cNvPr id="80" name="Freeform 57"/>
              <p:cNvSpPr>
                <a:spLocks/>
              </p:cNvSpPr>
              <p:nvPr/>
            </p:nvSpPr>
            <p:spPr bwMode="auto">
              <a:xfrm>
                <a:off x="0" y="2071688"/>
                <a:ext cx="2579688" cy="2921000"/>
              </a:xfrm>
              <a:custGeom>
                <a:avLst/>
                <a:gdLst>
                  <a:gd name="T0" fmla="*/ 1685 w 3250"/>
                  <a:gd name="T1" fmla="*/ 3429 h 3680"/>
                  <a:gd name="T2" fmla="*/ 1628 w 3250"/>
                  <a:gd name="T3" fmla="*/ 3088 h 3680"/>
                  <a:gd name="T4" fmla="*/ 1468 w 3250"/>
                  <a:gd name="T5" fmla="*/ 2595 h 3680"/>
                  <a:gd name="T6" fmla="*/ 1322 w 3250"/>
                  <a:gd name="T7" fmla="*/ 2126 h 3680"/>
                  <a:gd name="T8" fmla="*/ 1232 w 3250"/>
                  <a:gd name="T9" fmla="*/ 1926 h 3680"/>
                  <a:gd name="T10" fmla="*/ 1010 w 3250"/>
                  <a:gd name="T11" fmla="*/ 1739 h 3680"/>
                  <a:gd name="T12" fmla="*/ 720 w 3250"/>
                  <a:gd name="T13" fmla="*/ 1574 h 3680"/>
                  <a:gd name="T14" fmla="*/ 581 w 3250"/>
                  <a:gd name="T15" fmla="*/ 1464 h 3680"/>
                  <a:gd name="T16" fmla="*/ 517 w 3250"/>
                  <a:gd name="T17" fmla="*/ 1243 h 3680"/>
                  <a:gd name="T18" fmla="*/ 599 w 3250"/>
                  <a:gd name="T19" fmla="*/ 832 h 3680"/>
                  <a:gd name="T20" fmla="*/ 572 w 3250"/>
                  <a:gd name="T21" fmla="*/ 641 h 3680"/>
                  <a:gd name="T22" fmla="*/ 310 w 3250"/>
                  <a:gd name="T23" fmla="*/ 537 h 3680"/>
                  <a:gd name="T24" fmla="*/ 68 w 3250"/>
                  <a:gd name="T25" fmla="*/ 640 h 3680"/>
                  <a:gd name="T26" fmla="*/ 106 w 3250"/>
                  <a:gd name="T27" fmla="*/ 515 h 3680"/>
                  <a:gd name="T28" fmla="*/ 203 w 3250"/>
                  <a:gd name="T29" fmla="*/ 411 h 3680"/>
                  <a:gd name="T30" fmla="*/ 411 w 3250"/>
                  <a:gd name="T31" fmla="*/ 291 h 3680"/>
                  <a:gd name="T32" fmla="*/ 1105 w 3250"/>
                  <a:gd name="T33" fmla="*/ 271 h 3680"/>
                  <a:gd name="T34" fmla="*/ 1202 w 3250"/>
                  <a:gd name="T35" fmla="*/ 235 h 3680"/>
                  <a:gd name="T36" fmla="*/ 1567 w 3250"/>
                  <a:gd name="T37" fmla="*/ 205 h 3680"/>
                  <a:gd name="T38" fmla="*/ 1600 w 3250"/>
                  <a:gd name="T39" fmla="*/ 291 h 3680"/>
                  <a:gd name="T40" fmla="*/ 1837 w 3250"/>
                  <a:gd name="T41" fmla="*/ 187 h 3680"/>
                  <a:gd name="T42" fmla="*/ 1961 w 3250"/>
                  <a:gd name="T43" fmla="*/ 143 h 3680"/>
                  <a:gd name="T44" fmla="*/ 1948 w 3250"/>
                  <a:gd name="T45" fmla="*/ 53 h 3680"/>
                  <a:gd name="T46" fmla="*/ 2095 w 3250"/>
                  <a:gd name="T47" fmla="*/ 40 h 3680"/>
                  <a:gd name="T48" fmla="*/ 2669 w 3250"/>
                  <a:gd name="T49" fmla="*/ 33 h 3680"/>
                  <a:gd name="T50" fmla="*/ 3250 w 3250"/>
                  <a:gd name="T51" fmla="*/ 38 h 3680"/>
                  <a:gd name="T52" fmla="*/ 3017 w 3250"/>
                  <a:gd name="T53" fmla="*/ 224 h 3680"/>
                  <a:gd name="T54" fmla="*/ 2678 w 3250"/>
                  <a:gd name="T55" fmla="*/ 398 h 3680"/>
                  <a:gd name="T56" fmla="*/ 2414 w 3250"/>
                  <a:gd name="T57" fmla="*/ 467 h 3680"/>
                  <a:gd name="T58" fmla="*/ 2271 w 3250"/>
                  <a:gd name="T59" fmla="*/ 150 h 3680"/>
                  <a:gd name="T60" fmla="*/ 2233 w 3250"/>
                  <a:gd name="T61" fmla="*/ 378 h 3680"/>
                  <a:gd name="T62" fmla="*/ 2036 w 3250"/>
                  <a:gd name="T63" fmla="*/ 480 h 3680"/>
                  <a:gd name="T64" fmla="*/ 1963 w 3250"/>
                  <a:gd name="T65" fmla="*/ 383 h 3680"/>
                  <a:gd name="T66" fmla="*/ 1890 w 3250"/>
                  <a:gd name="T67" fmla="*/ 363 h 3680"/>
                  <a:gd name="T68" fmla="*/ 1716 w 3250"/>
                  <a:gd name="T69" fmla="*/ 434 h 3680"/>
                  <a:gd name="T70" fmla="*/ 1644 w 3250"/>
                  <a:gd name="T71" fmla="*/ 647 h 3680"/>
                  <a:gd name="T72" fmla="*/ 1793 w 3250"/>
                  <a:gd name="T73" fmla="*/ 568 h 3680"/>
                  <a:gd name="T74" fmla="*/ 2031 w 3250"/>
                  <a:gd name="T75" fmla="*/ 546 h 3680"/>
                  <a:gd name="T76" fmla="*/ 2172 w 3250"/>
                  <a:gd name="T77" fmla="*/ 665 h 3680"/>
                  <a:gd name="T78" fmla="*/ 2212 w 3250"/>
                  <a:gd name="T79" fmla="*/ 828 h 3680"/>
                  <a:gd name="T80" fmla="*/ 1943 w 3250"/>
                  <a:gd name="T81" fmla="*/ 794 h 3680"/>
                  <a:gd name="T82" fmla="*/ 1903 w 3250"/>
                  <a:gd name="T83" fmla="*/ 962 h 3680"/>
                  <a:gd name="T84" fmla="*/ 1664 w 3250"/>
                  <a:gd name="T85" fmla="*/ 1050 h 3680"/>
                  <a:gd name="T86" fmla="*/ 1395 w 3250"/>
                  <a:gd name="T87" fmla="*/ 1338 h 3680"/>
                  <a:gd name="T88" fmla="*/ 1476 w 3250"/>
                  <a:gd name="T89" fmla="*/ 1431 h 3680"/>
                  <a:gd name="T90" fmla="*/ 1331 w 3250"/>
                  <a:gd name="T91" fmla="*/ 1396 h 3680"/>
                  <a:gd name="T92" fmla="*/ 1124 w 3250"/>
                  <a:gd name="T93" fmla="*/ 1351 h 3680"/>
                  <a:gd name="T94" fmla="*/ 966 w 3250"/>
                  <a:gd name="T95" fmla="*/ 1604 h 3680"/>
                  <a:gd name="T96" fmla="*/ 1191 w 3250"/>
                  <a:gd name="T97" fmla="*/ 1558 h 3680"/>
                  <a:gd name="T98" fmla="*/ 1274 w 3250"/>
                  <a:gd name="T99" fmla="*/ 1878 h 3680"/>
                  <a:gd name="T100" fmla="*/ 1606 w 3250"/>
                  <a:gd name="T101" fmla="*/ 1822 h 3680"/>
                  <a:gd name="T102" fmla="*/ 1820 w 3250"/>
                  <a:gd name="T103" fmla="*/ 1734 h 3680"/>
                  <a:gd name="T104" fmla="*/ 1833 w 3250"/>
                  <a:gd name="T105" fmla="*/ 1684 h 3680"/>
                  <a:gd name="T106" fmla="*/ 1838 w 3250"/>
                  <a:gd name="T107" fmla="*/ 1844 h 3680"/>
                  <a:gd name="T108" fmla="*/ 2069 w 3250"/>
                  <a:gd name="T109" fmla="*/ 2053 h 3680"/>
                  <a:gd name="T110" fmla="*/ 2271 w 3250"/>
                  <a:gd name="T111" fmla="*/ 2216 h 3680"/>
                  <a:gd name="T112" fmla="*/ 2484 w 3250"/>
                  <a:gd name="T113" fmla="*/ 2382 h 3680"/>
                  <a:gd name="T114" fmla="*/ 2288 w 3250"/>
                  <a:gd name="T115" fmla="*/ 2804 h 3680"/>
                  <a:gd name="T116" fmla="*/ 2018 w 3250"/>
                  <a:gd name="T117" fmla="*/ 3128 h 3680"/>
                  <a:gd name="T118" fmla="*/ 1919 w 3250"/>
                  <a:gd name="T119" fmla="*/ 3299 h 3680"/>
                  <a:gd name="T120" fmla="*/ 1895 w 3250"/>
                  <a:gd name="T121" fmla="*/ 3548 h 3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50" h="3680">
                    <a:moveTo>
                      <a:pt x="1974" y="3680"/>
                    </a:moveTo>
                    <a:lnTo>
                      <a:pt x="1974" y="3680"/>
                    </a:lnTo>
                    <a:lnTo>
                      <a:pt x="1943" y="3676"/>
                    </a:lnTo>
                    <a:lnTo>
                      <a:pt x="1943" y="3676"/>
                    </a:lnTo>
                    <a:lnTo>
                      <a:pt x="1914" y="3675"/>
                    </a:lnTo>
                    <a:lnTo>
                      <a:pt x="1914" y="3675"/>
                    </a:lnTo>
                    <a:lnTo>
                      <a:pt x="1899" y="3671"/>
                    </a:lnTo>
                    <a:lnTo>
                      <a:pt x="1888" y="3664"/>
                    </a:lnTo>
                    <a:lnTo>
                      <a:pt x="1877" y="3653"/>
                    </a:lnTo>
                    <a:lnTo>
                      <a:pt x="1871" y="3640"/>
                    </a:lnTo>
                    <a:lnTo>
                      <a:pt x="1871" y="3640"/>
                    </a:lnTo>
                    <a:lnTo>
                      <a:pt x="1866" y="3631"/>
                    </a:lnTo>
                    <a:lnTo>
                      <a:pt x="1860" y="3625"/>
                    </a:lnTo>
                    <a:lnTo>
                      <a:pt x="1853" y="3621"/>
                    </a:lnTo>
                    <a:lnTo>
                      <a:pt x="1846" y="3618"/>
                    </a:lnTo>
                    <a:lnTo>
                      <a:pt x="1846" y="3618"/>
                    </a:lnTo>
                    <a:lnTo>
                      <a:pt x="1818" y="3609"/>
                    </a:lnTo>
                    <a:lnTo>
                      <a:pt x="1818" y="3609"/>
                    </a:lnTo>
                    <a:lnTo>
                      <a:pt x="1807" y="3603"/>
                    </a:lnTo>
                    <a:lnTo>
                      <a:pt x="1796" y="3596"/>
                    </a:lnTo>
                    <a:lnTo>
                      <a:pt x="1778" y="3581"/>
                    </a:lnTo>
                    <a:lnTo>
                      <a:pt x="1761" y="3563"/>
                    </a:lnTo>
                    <a:lnTo>
                      <a:pt x="1749" y="3543"/>
                    </a:lnTo>
                    <a:lnTo>
                      <a:pt x="1749" y="3543"/>
                    </a:lnTo>
                    <a:lnTo>
                      <a:pt x="1685" y="3429"/>
                    </a:lnTo>
                    <a:lnTo>
                      <a:pt x="1685" y="3429"/>
                    </a:lnTo>
                    <a:lnTo>
                      <a:pt x="1685" y="3425"/>
                    </a:lnTo>
                    <a:lnTo>
                      <a:pt x="1685" y="3425"/>
                    </a:lnTo>
                    <a:lnTo>
                      <a:pt x="1692" y="3416"/>
                    </a:lnTo>
                    <a:lnTo>
                      <a:pt x="1696" y="3405"/>
                    </a:lnTo>
                    <a:lnTo>
                      <a:pt x="1699" y="3394"/>
                    </a:lnTo>
                    <a:lnTo>
                      <a:pt x="1699" y="3383"/>
                    </a:lnTo>
                    <a:lnTo>
                      <a:pt x="1699" y="3374"/>
                    </a:lnTo>
                    <a:lnTo>
                      <a:pt x="1696" y="3363"/>
                    </a:lnTo>
                    <a:lnTo>
                      <a:pt x="1692" y="3352"/>
                    </a:lnTo>
                    <a:lnTo>
                      <a:pt x="1686" y="3341"/>
                    </a:lnTo>
                    <a:lnTo>
                      <a:pt x="1686" y="3341"/>
                    </a:lnTo>
                    <a:lnTo>
                      <a:pt x="1679" y="3330"/>
                    </a:lnTo>
                    <a:lnTo>
                      <a:pt x="1670" y="3319"/>
                    </a:lnTo>
                    <a:lnTo>
                      <a:pt x="1670" y="3319"/>
                    </a:lnTo>
                    <a:lnTo>
                      <a:pt x="1657" y="3302"/>
                    </a:lnTo>
                    <a:lnTo>
                      <a:pt x="1648" y="3286"/>
                    </a:lnTo>
                    <a:lnTo>
                      <a:pt x="1639" y="3269"/>
                    </a:lnTo>
                    <a:lnTo>
                      <a:pt x="1631" y="3251"/>
                    </a:lnTo>
                    <a:lnTo>
                      <a:pt x="1628" y="3233"/>
                    </a:lnTo>
                    <a:lnTo>
                      <a:pt x="1626" y="3215"/>
                    </a:lnTo>
                    <a:lnTo>
                      <a:pt x="1626" y="3194"/>
                    </a:lnTo>
                    <a:lnTo>
                      <a:pt x="1626" y="3176"/>
                    </a:lnTo>
                    <a:lnTo>
                      <a:pt x="1626" y="3176"/>
                    </a:lnTo>
                    <a:lnTo>
                      <a:pt x="1628" y="3154"/>
                    </a:lnTo>
                    <a:lnTo>
                      <a:pt x="1630" y="3132"/>
                    </a:lnTo>
                    <a:lnTo>
                      <a:pt x="1628" y="3088"/>
                    </a:lnTo>
                    <a:lnTo>
                      <a:pt x="1624" y="3044"/>
                    </a:lnTo>
                    <a:lnTo>
                      <a:pt x="1617" y="3000"/>
                    </a:lnTo>
                    <a:lnTo>
                      <a:pt x="1617" y="3000"/>
                    </a:lnTo>
                    <a:lnTo>
                      <a:pt x="1611" y="2967"/>
                    </a:lnTo>
                    <a:lnTo>
                      <a:pt x="1609" y="2934"/>
                    </a:lnTo>
                    <a:lnTo>
                      <a:pt x="1608" y="2899"/>
                    </a:lnTo>
                    <a:lnTo>
                      <a:pt x="1608" y="2866"/>
                    </a:lnTo>
                    <a:lnTo>
                      <a:pt x="1608" y="2866"/>
                    </a:lnTo>
                    <a:lnTo>
                      <a:pt x="1609" y="2809"/>
                    </a:lnTo>
                    <a:lnTo>
                      <a:pt x="1609" y="2753"/>
                    </a:lnTo>
                    <a:lnTo>
                      <a:pt x="1609" y="2753"/>
                    </a:lnTo>
                    <a:lnTo>
                      <a:pt x="1609" y="2740"/>
                    </a:lnTo>
                    <a:lnTo>
                      <a:pt x="1608" y="2727"/>
                    </a:lnTo>
                    <a:lnTo>
                      <a:pt x="1604" y="2714"/>
                    </a:lnTo>
                    <a:lnTo>
                      <a:pt x="1598" y="2701"/>
                    </a:lnTo>
                    <a:lnTo>
                      <a:pt x="1591" y="2690"/>
                    </a:lnTo>
                    <a:lnTo>
                      <a:pt x="1584" y="2679"/>
                    </a:lnTo>
                    <a:lnTo>
                      <a:pt x="1575" y="2668"/>
                    </a:lnTo>
                    <a:lnTo>
                      <a:pt x="1565" y="2659"/>
                    </a:lnTo>
                    <a:lnTo>
                      <a:pt x="1565" y="2659"/>
                    </a:lnTo>
                    <a:lnTo>
                      <a:pt x="1547" y="2643"/>
                    </a:lnTo>
                    <a:lnTo>
                      <a:pt x="1527" y="2628"/>
                    </a:lnTo>
                    <a:lnTo>
                      <a:pt x="1505" y="2615"/>
                    </a:lnTo>
                    <a:lnTo>
                      <a:pt x="1483" y="2602"/>
                    </a:lnTo>
                    <a:lnTo>
                      <a:pt x="1483" y="2602"/>
                    </a:lnTo>
                    <a:lnTo>
                      <a:pt x="1468" y="2595"/>
                    </a:lnTo>
                    <a:lnTo>
                      <a:pt x="1455" y="2584"/>
                    </a:lnTo>
                    <a:lnTo>
                      <a:pt x="1444" y="2573"/>
                    </a:lnTo>
                    <a:lnTo>
                      <a:pt x="1435" y="2558"/>
                    </a:lnTo>
                    <a:lnTo>
                      <a:pt x="1435" y="2558"/>
                    </a:lnTo>
                    <a:lnTo>
                      <a:pt x="1296" y="2324"/>
                    </a:lnTo>
                    <a:lnTo>
                      <a:pt x="1296" y="2324"/>
                    </a:lnTo>
                    <a:lnTo>
                      <a:pt x="1290" y="2309"/>
                    </a:lnTo>
                    <a:lnTo>
                      <a:pt x="1287" y="2296"/>
                    </a:lnTo>
                    <a:lnTo>
                      <a:pt x="1287" y="2282"/>
                    </a:lnTo>
                    <a:lnTo>
                      <a:pt x="1290" y="2267"/>
                    </a:lnTo>
                    <a:lnTo>
                      <a:pt x="1290" y="2267"/>
                    </a:lnTo>
                    <a:lnTo>
                      <a:pt x="1298" y="2247"/>
                    </a:lnTo>
                    <a:lnTo>
                      <a:pt x="1298" y="2247"/>
                    </a:lnTo>
                    <a:lnTo>
                      <a:pt x="1300" y="2238"/>
                    </a:lnTo>
                    <a:lnTo>
                      <a:pt x="1300" y="2229"/>
                    </a:lnTo>
                    <a:lnTo>
                      <a:pt x="1298" y="2219"/>
                    </a:lnTo>
                    <a:lnTo>
                      <a:pt x="1294" y="2210"/>
                    </a:lnTo>
                    <a:lnTo>
                      <a:pt x="1294" y="2210"/>
                    </a:lnTo>
                    <a:lnTo>
                      <a:pt x="1290" y="2207"/>
                    </a:lnTo>
                    <a:lnTo>
                      <a:pt x="1290" y="2201"/>
                    </a:lnTo>
                    <a:lnTo>
                      <a:pt x="1292" y="2194"/>
                    </a:lnTo>
                    <a:lnTo>
                      <a:pt x="1292" y="2194"/>
                    </a:lnTo>
                    <a:lnTo>
                      <a:pt x="1309" y="2153"/>
                    </a:lnTo>
                    <a:lnTo>
                      <a:pt x="1309" y="2153"/>
                    </a:lnTo>
                    <a:lnTo>
                      <a:pt x="1314" y="2141"/>
                    </a:lnTo>
                    <a:lnTo>
                      <a:pt x="1322" y="2126"/>
                    </a:lnTo>
                    <a:lnTo>
                      <a:pt x="1331" y="2113"/>
                    </a:lnTo>
                    <a:lnTo>
                      <a:pt x="1342" y="2102"/>
                    </a:lnTo>
                    <a:lnTo>
                      <a:pt x="1342" y="2102"/>
                    </a:lnTo>
                    <a:lnTo>
                      <a:pt x="1355" y="2086"/>
                    </a:lnTo>
                    <a:lnTo>
                      <a:pt x="1366" y="2071"/>
                    </a:lnTo>
                    <a:lnTo>
                      <a:pt x="1373" y="2054"/>
                    </a:lnTo>
                    <a:lnTo>
                      <a:pt x="1378" y="2038"/>
                    </a:lnTo>
                    <a:lnTo>
                      <a:pt x="1380" y="2020"/>
                    </a:lnTo>
                    <a:lnTo>
                      <a:pt x="1380" y="2001"/>
                    </a:lnTo>
                    <a:lnTo>
                      <a:pt x="1377" y="1983"/>
                    </a:lnTo>
                    <a:lnTo>
                      <a:pt x="1371" y="1963"/>
                    </a:lnTo>
                    <a:lnTo>
                      <a:pt x="1371" y="1963"/>
                    </a:lnTo>
                    <a:lnTo>
                      <a:pt x="1362" y="1937"/>
                    </a:lnTo>
                    <a:lnTo>
                      <a:pt x="1362" y="1937"/>
                    </a:lnTo>
                    <a:lnTo>
                      <a:pt x="1358" y="1932"/>
                    </a:lnTo>
                    <a:lnTo>
                      <a:pt x="1356" y="1928"/>
                    </a:lnTo>
                    <a:lnTo>
                      <a:pt x="1356" y="1928"/>
                    </a:lnTo>
                    <a:lnTo>
                      <a:pt x="1323" y="1950"/>
                    </a:lnTo>
                    <a:lnTo>
                      <a:pt x="1323" y="1950"/>
                    </a:lnTo>
                    <a:lnTo>
                      <a:pt x="1316" y="1954"/>
                    </a:lnTo>
                    <a:lnTo>
                      <a:pt x="1309" y="1955"/>
                    </a:lnTo>
                    <a:lnTo>
                      <a:pt x="1301" y="1955"/>
                    </a:lnTo>
                    <a:lnTo>
                      <a:pt x="1294" y="1952"/>
                    </a:lnTo>
                    <a:lnTo>
                      <a:pt x="1294" y="1952"/>
                    </a:lnTo>
                    <a:lnTo>
                      <a:pt x="1263" y="1939"/>
                    </a:lnTo>
                    <a:lnTo>
                      <a:pt x="1232" y="1926"/>
                    </a:lnTo>
                    <a:lnTo>
                      <a:pt x="1232" y="1926"/>
                    </a:lnTo>
                    <a:lnTo>
                      <a:pt x="1212" y="1913"/>
                    </a:lnTo>
                    <a:lnTo>
                      <a:pt x="1204" y="1906"/>
                    </a:lnTo>
                    <a:lnTo>
                      <a:pt x="1195" y="1899"/>
                    </a:lnTo>
                    <a:lnTo>
                      <a:pt x="1188" y="1889"/>
                    </a:lnTo>
                    <a:lnTo>
                      <a:pt x="1182" y="1880"/>
                    </a:lnTo>
                    <a:lnTo>
                      <a:pt x="1177" y="1869"/>
                    </a:lnTo>
                    <a:lnTo>
                      <a:pt x="1171" y="1858"/>
                    </a:lnTo>
                    <a:lnTo>
                      <a:pt x="1171" y="1858"/>
                    </a:lnTo>
                    <a:lnTo>
                      <a:pt x="1166" y="1844"/>
                    </a:lnTo>
                    <a:lnTo>
                      <a:pt x="1157" y="1831"/>
                    </a:lnTo>
                    <a:lnTo>
                      <a:pt x="1138" y="1807"/>
                    </a:lnTo>
                    <a:lnTo>
                      <a:pt x="1138" y="1807"/>
                    </a:lnTo>
                    <a:lnTo>
                      <a:pt x="1135" y="1805"/>
                    </a:lnTo>
                    <a:lnTo>
                      <a:pt x="1131" y="1803"/>
                    </a:lnTo>
                    <a:lnTo>
                      <a:pt x="1124" y="1802"/>
                    </a:lnTo>
                    <a:lnTo>
                      <a:pt x="1124" y="1802"/>
                    </a:lnTo>
                    <a:lnTo>
                      <a:pt x="1107" y="1800"/>
                    </a:lnTo>
                    <a:lnTo>
                      <a:pt x="1091" y="1796"/>
                    </a:lnTo>
                    <a:lnTo>
                      <a:pt x="1074" y="1791"/>
                    </a:lnTo>
                    <a:lnTo>
                      <a:pt x="1059" y="1783"/>
                    </a:lnTo>
                    <a:lnTo>
                      <a:pt x="1047" y="1774"/>
                    </a:lnTo>
                    <a:lnTo>
                      <a:pt x="1032" y="1765"/>
                    </a:lnTo>
                    <a:lnTo>
                      <a:pt x="1021" y="1754"/>
                    </a:lnTo>
                    <a:lnTo>
                      <a:pt x="1010" y="1739"/>
                    </a:lnTo>
                    <a:lnTo>
                      <a:pt x="1010" y="1739"/>
                    </a:lnTo>
                    <a:lnTo>
                      <a:pt x="999" y="1730"/>
                    </a:lnTo>
                    <a:lnTo>
                      <a:pt x="993" y="1726"/>
                    </a:lnTo>
                    <a:lnTo>
                      <a:pt x="988" y="1725"/>
                    </a:lnTo>
                    <a:lnTo>
                      <a:pt x="982" y="1723"/>
                    </a:lnTo>
                    <a:lnTo>
                      <a:pt x="977" y="1725"/>
                    </a:lnTo>
                    <a:lnTo>
                      <a:pt x="962" y="1728"/>
                    </a:lnTo>
                    <a:lnTo>
                      <a:pt x="962" y="1728"/>
                    </a:lnTo>
                    <a:lnTo>
                      <a:pt x="948" y="1732"/>
                    </a:lnTo>
                    <a:lnTo>
                      <a:pt x="933" y="1734"/>
                    </a:lnTo>
                    <a:lnTo>
                      <a:pt x="918" y="1732"/>
                    </a:lnTo>
                    <a:lnTo>
                      <a:pt x="905" y="1726"/>
                    </a:lnTo>
                    <a:lnTo>
                      <a:pt x="905" y="1726"/>
                    </a:lnTo>
                    <a:lnTo>
                      <a:pt x="774" y="1664"/>
                    </a:lnTo>
                    <a:lnTo>
                      <a:pt x="774" y="1664"/>
                    </a:lnTo>
                    <a:lnTo>
                      <a:pt x="759" y="1657"/>
                    </a:lnTo>
                    <a:lnTo>
                      <a:pt x="744" y="1646"/>
                    </a:lnTo>
                    <a:lnTo>
                      <a:pt x="744" y="1646"/>
                    </a:lnTo>
                    <a:lnTo>
                      <a:pt x="737" y="1638"/>
                    </a:lnTo>
                    <a:lnTo>
                      <a:pt x="730" y="1631"/>
                    </a:lnTo>
                    <a:lnTo>
                      <a:pt x="724" y="1624"/>
                    </a:lnTo>
                    <a:lnTo>
                      <a:pt x="720" y="1615"/>
                    </a:lnTo>
                    <a:lnTo>
                      <a:pt x="719" y="1605"/>
                    </a:lnTo>
                    <a:lnTo>
                      <a:pt x="717" y="1596"/>
                    </a:lnTo>
                    <a:lnTo>
                      <a:pt x="719" y="1585"/>
                    </a:lnTo>
                    <a:lnTo>
                      <a:pt x="720" y="1574"/>
                    </a:lnTo>
                    <a:lnTo>
                      <a:pt x="720" y="1574"/>
                    </a:lnTo>
                    <a:lnTo>
                      <a:pt x="722" y="1565"/>
                    </a:lnTo>
                    <a:lnTo>
                      <a:pt x="722" y="1554"/>
                    </a:lnTo>
                    <a:lnTo>
                      <a:pt x="720" y="1545"/>
                    </a:lnTo>
                    <a:lnTo>
                      <a:pt x="715" y="1534"/>
                    </a:lnTo>
                    <a:lnTo>
                      <a:pt x="715" y="1534"/>
                    </a:lnTo>
                    <a:lnTo>
                      <a:pt x="697" y="1505"/>
                    </a:lnTo>
                    <a:lnTo>
                      <a:pt x="676" y="1475"/>
                    </a:lnTo>
                    <a:lnTo>
                      <a:pt x="656" y="1446"/>
                    </a:lnTo>
                    <a:lnTo>
                      <a:pt x="634" y="1418"/>
                    </a:lnTo>
                    <a:lnTo>
                      <a:pt x="634" y="1418"/>
                    </a:lnTo>
                    <a:lnTo>
                      <a:pt x="625" y="1411"/>
                    </a:lnTo>
                    <a:lnTo>
                      <a:pt x="625" y="1411"/>
                    </a:lnTo>
                    <a:lnTo>
                      <a:pt x="651" y="1517"/>
                    </a:lnTo>
                    <a:lnTo>
                      <a:pt x="651" y="1517"/>
                    </a:lnTo>
                    <a:lnTo>
                      <a:pt x="642" y="1519"/>
                    </a:lnTo>
                    <a:lnTo>
                      <a:pt x="632" y="1519"/>
                    </a:lnTo>
                    <a:lnTo>
                      <a:pt x="623" y="1517"/>
                    </a:lnTo>
                    <a:lnTo>
                      <a:pt x="614" y="1514"/>
                    </a:lnTo>
                    <a:lnTo>
                      <a:pt x="607" y="1510"/>
                    </a:lnTo>
                    <a:lnTo>
                      <a:pt x="599" y="1505"/>
                    </a:lnTo>
                    <a:lnTo>
                      <a:pt x="594" y="1497"/>
                    </a:lnTo>
                    <a:lnTo>
                      <a:pt x="588" y="1490"/>
                    </a:lnTo>
                    <a:lnTo>
                      <a:pt x="588" y="1490"/>
                    </a:lnTo>
                    <a:lnTo>
                      <a:pt x="585" y="1477"/>
                    </a:lnTo>
                    <a:lnTo>
                      <a:pt x="581" y="1464"/>
                    </a:lnTo>
                    <a:lnTo>
                      <a:pt x="581" y="1464"/>
                    </a:lnTo>
                    <a:lnTo>
                      <a:pt x="577" y="1453"/>
                    </a:lnTo>
                    <a:lnTo>
                      <a:pt x="572" y="1442"/>
                    </a:lnTo>
                    <a:lnTo>
                      <a:pt x="566" y="1433"/>
                    </a:lnTo>
                    <a:lnTo>
                      <a:pt x="557" y="1424"/>
                    </a:lnTo>
                    <a:lnTo>
                      <a:pt x="557" y="1424"/>
                    </a:lnTo>
                    <a:lnTo>
                      <a:pt x="555" y="1420"/>
                    </a:lnTo>
                    <a:lnTo>
                      <a:pt x="552" y="1415"/>
                    </a:lnTo>
                    <a:lnTo>
                      <a:pt x="552" y="1406"/>
                    </a:lnTo>
                    <a:lnTo>
                      <a:pt x="552" y="1406"/>
                    </a:lnTo>
                    <a:lnTo>
                      <a:pt x="550" y="1385"/>
                    </a:lnTo>
                    <a:lnTo>
                      <a:pt x="546" y="1365"/>
                    </a:lnTo>
                    <a:lnTo>
                      <a:pt x="546" y="1365"/>
                    </a:lnTo>
                    <a:lnTo>
                      <a:pt x="541" y="1349"/>
                    </a:lnTo>
                    <a:lnTo>
                      <a:pt x="535" y="1334"/>
                    </a:lnTo>
                    <a:lnTo>
                      <a:pt x="535" y="1334"/>
                    </a:lnTo>
                    <a:lnTo>
                      <a:pt x="530" y="1323"/>
                    </a:lnTo>
                    <a:lnTo>
                      <a:pt x="528" y="1310"/>
                    </a:lnTo>
                    <a:lnTo>
                      <a:pt x="528" y="1299"/>
                    </a:lnTo>
                    <a:lnTo>
                      <a:pt x="528" y="1288"/>
                    </a:lnTo>
                    <a:lnTo>
                      <a:pt x="528" y="1288"/>
                    </a:lnTo>
                    <a:lnTo>
                      <a:pt x="530" y="1279"/>
                    </a:lnTo>
                    <a:lnTo>
                      <a:pt x="530" y="1270"/>
                    </a:lnTo>
                    <a:lnTo>
                      <a:pt x="528" y="1263"/>
                    </a:lnTo>
                    <a:lnTo>
                      <a:pt x="526" y="1255"/>
                    </a:lnTo>
                    <a:lnTo>
                      <a:pt x="522" y="1250"/>
                    </a:lnTo>
                    <a:lnTo>
                      <a:pt x="517" y="1243"/>
                    </a:lnTo>
                    <a:lnTo>
                      <a:pt x="511" y="1237"/>
                    </a:lnTo>
                    <a:lnTo>
                      <a:pt x="504" y="1233"/>
                    </a:lnTo>
                    <a:lnTo>
                      <a:pt x="504" y="1233"/>
                    </a:lnTo>
                    <a:lnTo>
                      <a:pt x="495" y="1226"/>
                    </a:lnTo>
                    <a:lnTo>
                      <a:pt x="488" y="1219"/>
                    </a:lnTo>
                    <a:lnTo>
                      <a:pt x="482" y="1208"/>
                    </a:lnTo>
                    <a:lnTo>
                      <a:pt x="478" y="1199"/>
                    </a:lnTo>
                    <a:lnTo>
                      <a:pt x="478" y="1199"/>
                    </a:lnTo>
                    <a:lnTo>
                      <a:pt x="467" y="1155"/>
                    </a:lnTo>
                    <a:lnTo>
                      <a:pt x="458" y="1112"/>
                    </a:lnTo>
                    <a:lnTo>
                      <a:pt x="458" y="1112"/>
                    </a:lnTo>
                    <a:lnTo>
                      <a:pt x="456" y="1100"/>
                    </a:lnTo>
                    <a:lnTo>
                      <a:pt x="456" y="1087"/>
                    </a:lnTo>
                    <a:lnTo>
                      <a:pt x="456" y="1074"/>
                    </a:lnTo>
                    <a:lnTo>
                      <a:pt x="458" y="1061"/>
                    </a:lnTo>
                    <a:lnTo>
                      <a:pt x="462" y="1048"/>
                    </a:lnTo>
                    <a:lnTo>
                      <a:pt x="466" y="1035"/>
                    </a:lnTo>
                    <a:lnTo>
                      <a:pt x="471" y="1024"/>
                    </a:lnTo>
                    <a:lnTo>
                      <a:pt x="478" y="1012"/>
                    </a:lnTo>
                    <a:lnTo>
                      <a:pt x="478" y="1012"/>
                    </a:lnTo>
                    <a:lnTo>
                      <a:pt x="522" y="940"/>
                    </a:lnTo>
                    <a:lnTo>
                      <a:pt x="544" y="904"/>
                    </a:lnTo>
                    <a:lnTo>
                      <a:pt x="570" y="869"/>
                    </a:lnTo>
                    <a:lnTo>
                      <a:pt x="570" y="869"/>
                    </a:lnTo>
                    <a:lnTo>
                      <a:pt x="599" y="832"/>
                    </a:lnTo>
                    <a:lnTo>
                      <a:pt x="599" y="832"/>
                    </a:lnTo>
                    <a:lnTo>
                      <a:pt x="583" y="812"/>
                    </a:lnTo>
                    <a:lnTo>
                      <a:pt x="583" y="812"/>
                    </a:lnTo>
                    <a:lnTo>
                      <a:pt x="579" y="805"/>
                    </a:lnTo>
                    <a:lnTo>
                      <a:pt x="576" y="797"/>
                    </a:lnTo>
                    <a:lnTo>
                      <a:pt x="574" y="790"/>
                    </a:lnTo>
                    <a:lnTo>
                      <a:pt x="574" y="783"/>
                    </a:lnTo>
                    <a:lnTo>
                      <a:pt x="574" y="783"/>
                    </a:lnTo>
                    <a:lnTo>
                      <a:pt x="576" y="772"/>
                    </a:lnTo>
                    <a:lnTo>
                      <a:pt x="577" y="766"/>
                    </a:lnTo>
                    <a:lnTo>
                      <a:pt x="581" y="762"/>
                    </a:lnTo>
                    <a:lnTo>
                      <a:pt x="581" y="762"/>
                    </a:lnTo>
                    <a:lnTo>
                      <a:pt x="588" y="755"/>
                    </a:lnTo>
                    <a:lnTo>
                      <a:pt x="594" y="746"/>
                    </a:lnTo>
                    <a:lnTo>
                      <a:pt x="596" y="739"/>
                    </a:lnTo>
                    <a:lnTo>
                      <a:pt x="598" y="728"/>
                    </a:lnTo>
                    <a:lnTo>
                      <a:pt x="598" y="728"/>
                    </a:lnTo>
                    <a:lnTo>
                      <a:pt x="599" y="695"/>
                    </a:lnTo>
                    <a:lnTo>
                      <a:pt x="599" y="695"/>
                    </a:lnTo>
                    <a:lnTo>
                      <a:pt x="599" y="685"/>
                    </a:lnTo>
                    <a:lnTo>
                      <a:pt x="596" y="678"/>
                    </a:lnTo>
                    <a:lnTo>
                      <a:pt x="592" y="671"/>
                    </a:lnTo>
                    <a:lnTo>
                      <a:pt x="585" y="663"/>
                    </a:lnTo>
                    <a:lnTo>
                      <a:pt x="585" y="663"/>
                    </a:lnTo>
                    <a:lnTo>
                      <a:pt x="579" y="656"/>
                    </a:lnTo>
                    <a:lnTo>
                      <a:pt x="576" y="649"/>
                    </a:lnTo>
                    <a:lnTo>
                      <a:pt x="572" y="641"/>
                    </a:lnTo>
                    <a:lnTo>
                      <a:pt x="570" y="634"/>
                    </a:lnTo>
                    <a:lnTo>
                      <a:pt x="570" y="618"/>
                    </a:lnTo>
                    <a:lnTo>
                      <a:pt x="572" y="601"/>
                    </a:lnTo>
                    <a:lnTo>
                      <a:pt x="572" y="601"/>
                    </a:lnTo>
                    <a:lnTo>
                      <a:pt x="576" y="585"/>
                    </a:lnTo>
                    <a:lnTo>
                      <a:pt x="581" y="566"/>
                    </a:lnTo>
                    <a:lnTo>
                      <a:pt x="581" y="566"/>
                    </a:lnTo>
                    <a:lnTo>
                      <a:pt x="572" y="561"/>
                    </a:lnTo>
                    <a:lnTo>
                      <a:pt x="572" y="561"/>
                    </a:lnTo>
                    <a:lnTo>
                      <a:pt x="499" y="531"/>
                    </a:lnTo>
                    <a:lnTo>
                      <a:pt x="499" y="531"/>
                    </a:lnTo>
                    <a:lnTo>
                      <a:pt x="486" y="528"/>
                    </a:lnTo>
                    <a:lnTo>
                      <a:pt x="473" y="524"/>
                    </a:lnTo>
                    <a:lnTo>
                      <a:pt x="458" y="522"/>
                    </a:lnTo>
                    <a:lnTo>
                      <a:pt x="445" y="520"/>
                    </a:lnTo>
                    <a:lnTo>
                      <a:pt x="418" y="522"/>
                    </a:lnTo>
                    <a:lnTo>
                      <a:pt x="390" y="530"/>
                    </a:lnTo>
                    <a:lnTo>
                      <a:pt x="390" y="530"/>
                    </a:lnTo>
                    <a:lnTo>
                      <a:pt x="365" y="537"/>
                    </a:lnTo>
                    <a:lnTo>
                      <a:pt x="365" y="537"/>
                    </a:lnTo>
                    <a:lnTo>
                      <a:pt x="346" y="541"/>
                    </a:lnTo>
                    <a:lnTo>
                      <a:pt x="339" y="541"/>
                    </a:lnTo>
                    <a:lnTo>
                      <a:pt x="330" y="539"/>
                    </a:lnTo>
                    <a:lnTo>
                      <a:pt x="330" y="539"/>
                    </a:lnTo>
                    <a:lnTo>
                      <a:pt x="319" y="537"/>
                    </a:lnTo>
                    <a:lnTo>
                      <a:pt x="310" y="537"/>
                    </a:lnTo>
                    <a:lnTo>
                      <a:pt x="301" y="539"/>
                    </a:lnTo>
                    <a:lnTo>
                      <a:pt x="293" y="542"/>
                    </a:lnTo>
                    <a:lnTo>
                      <a:pt x="284" y="546"/>
                    </a:lnTo>
                    <a:lnTo>
                      <a:pt x="277" y="552"/>
                    </a:lnTo>
                    <a:lnTo>
                      <a:pt x="271" y="559"/>
                    </a:lnTo>
                    <a:lnTo>
                      <a:pt x="266" y="568"/>
                    </a:lnTo>
                    <a:lnTo>
                      <a:pt x="266" y="568"/>
                    </a:lnTo>
                    <a:lnTo>
                      <a:pt x="255" y="586"/>
                    </a:lnTo>
                    <a:lnTo>
                      <a:pt x="255" y="586"/>
                    </a:lnTo>
                    <a:lnTo>
                      <a:pt x="244" y="597"/>
                    </a:lnTo>
                    <a:lnTo>
                      <a:pt x="238" y="603"/>
                    </a:lnTo>
                    <a:lnTo>
                      <a:pt x="233" y="607"/>
                    </a:lnTo>
                    <a:lnTo>
                      <a:pt x="225" y="608"/>
                    </a:lnTo>
                    <a:lnTo>
                      <a:pt x="218" y="610"/>
                    </a:lnTo>
                    <a:lnTo>
                      <a:pt x="211" y="610"/>
                    </a:lnTo>
                    <a:lnTo>
                      <a:pt x="202" y="608"/>
                    </a:lnTo>
                    <a:lnTo>
                      <a:pt x="202" y="608"/>
                    </a:lnTo>
                    <a:lnTo>
                      <a:pt x="191" y="607"/>
                    </a:lnTo>
                    <a:lnTo>
                      <a:pt x="180" y="607"/>
                    </a:lnTo>
                    <a:lnTo>
                      <a:pt x="158" y="608"/>
                    </a:lnTo>
                    <a:lnTo>
                      <a:pt x="137" y="614"/>
                    </a:lnTo>
                    <a:lnTo>
                      <a:pt x="117" y="621"/>
                    </a:lnTo>
                    <a:lnTo>
                      <a:pt x="117" y="621"/>
                    </a:lnTo>
                    <a:lnTo>
                      <a:pt x="86" y="634"/>
                    </a:lnTo>
                    <a:lnTo>
                      <a:pt x="86" y="634"/>
                    </a:lnTo>
                    <a:lnTo>
                      <a:pt x="68" y="640"/>
                    </a:lnTo>
                    <a:lnTo>
                      <a:pt x="49" y="643"/>
                    </a:lnTo>
                    <a:lnTo>
                      <a:pt x="31" y="643"/>
                    </a:lnTo>
                    <a:lnTo>
                      <a:pt x="13" y="638"/>
                    </a:lnTo>
                    <a:lnTo>
                      <a:pt x="13" y="638"/>
                    </a:lnTo>
                    <a:lnTo>
                      <a:pt x="0" y="636"/>
                    </a:lnTo>
                    <a:lnTo>
                      <a:pt x="0" y="636"/>
                    </a:lnTo>
                    <a:lnTo>
                      <a:pt x="0" y="632"/>
                    </a:lnTo>
                    <a:lnTo>
                      <a:pt x="0" y="632"/>
                    </a:lnTo>
                    <a:lnTo>
                      <a:pt x="15" y="621"/>
                    </a:lnTo>
                    <a:lnTo>
                      <a:pt x="29" y="610"/>
                    </a:lnTo>
                    <a:lnTo>
                      <a:pt x="44" y="603"/>
                    </a:lnTo>
                    <a:lnTo>
                      <a:pt x="60" y="596"/>
                    </a:lnTo>
                    <a:lnTo>
                      <a:pt x="60" y="596"/>
                    </a:lnTo>
                    <a:lnTo>
                      <a:pt x="73" y="592"/>
                    </a:lnTo>
                    <a:lnTo>
                      <a:pt x="84" y="585"/>
                    </a:lnTo>
                    <a:lnTo>
                      <a:pt x="84" y="585"/>
                    </a:lnTo>
                    <a:lnTo>
                      <a:pt x="92" y="579"/>
                    </a:lnTo>
                    <a:lnTo>
                      <a:pt x="99" y="574"/>
                    </a:lnTo>
                    <a:lnTo>
                      <a:pt x="99" y="574"/>
                    </a:lnTo>
                    <a:lnTo>
                      <a:pt x="92" y="555"/>
                    </a:lnTo>
                    <a:lnTo>
                      <a:pt x="90" y="548"/>
                    </a:lnTo>
                    <a:lnTo>
                      <a:pt x="90" y="542"/>
                    </a:lnTo>
                    <a:lnTo>
                      <a:pt x="90" y="537"/>
                    </a:lnTo>
                    <a:lnTo>
                      <a:pt x="93" y="531"/>
                    </a:lnTo>
                    <a:lnTo>
                      <a:pt x="106" y="515"/>
                    </a:lnTo>
                    <a:lnTo>
                      <a:pt x="106" y="515"/>
                    </a:lnTo>
                    <a:lnTo>
                      <a:pt x="110" y="513"/>
                    </a:lnTo>
                    <a:lnTo>
                      <a:pt x="110" y="513"/>
                    </a:lnTo>
                    <a:lnTo>
                      <a:pt x="112" y="509"/>
                    </a:lnTo>
                    <a:lnTo>
                      <a:pt x="115" y="504"/>
                    </a:lnTo>
                    <a:lnTo>
                      <a:pt x="117" y="493"/>
                    </a:lnTo>
                    <a:lnTo>
                      <a:pt x="117" y="493"/>
                    </a:lnTo>
                    <a:lnTo>
                      <a:pt x="117" y="486"/>
                    </a:lnTo>
                    <a:lnTo>
                      <a:pt x="119" y="478"/>
                    </a:lnTo>
                    <a:lnTo>
                      <a:pt x="123" y="471"/>
                    </a:lnTo>
                    <a:lnTo>
                      <a:pt x="126" y="465"/>
                    </a:lnTo>
                    <a:lnTo>
                      <a:pt x="130" y="460"/>
                    </a:lnTo>
                    <a:lnTo>
                      <a:pt x="136" y="456"/>
                    </a:lnTo>
                    <a:lnTo>
                      <a:pt x="143" y="453"/>
                    </a:lnTo>
                    <a:lnTo>
                      <a:pt x="150" y="451"/>
                    </a:lnTo>
                    <a:lnTo>
                      <a:pt x="150" y="451"/>
                    </a:lnTo>
                    <a:lnTo>
                      <a:pt x="183" y="442"/>
                    </a:lnTo>
                    <a:lnTo>
                      <a:pt x="216" y="436"/>
                    </a:lnTo>
                    <a:lnTo>
                      <a:pt x="216" y="436"/>
                    </a:lnTo>
                    <a:lnTo>
                      <a:pt x="233" y="434"/>
                    </a:lnTo>
                    <a:lnTo>
                      <a:pt x="233" y="434"/>
                    </a:lnTo>
                    <a:lnTo>
                      <a:pt x="231" y="427"/>
                    </a:lnTo>
                    <a:lnTo>
                      <a:pt x="225" y="422"/>
                    </a:lnTo>
                    <a:lnTo>
                      <a:pt x="214" y="418"/>
                    </a:lnTo>
                    <a:lnTo>
                      <a:pt x="214" y="418"/>
                    </a:lnTo>
                    <a:lnTo>
                      <a:pt x="207" y="414"/>
                    </a:lnTo>
                    <a:lnTo>
                      <a:pt x="203" y="411"/>
                    </a:lnTo>
                    <a:lnTo>
                      <a:pt x="200" y="407"/>
                    </a:lnTo>
                    <a:lnTo>
                      <a:pt x="198" y="403"/>
                    </a:lnTo>
                    <a:lnTo>
                      <a:pt x="198" y="398"/>
                    </a:lnTo>
                    <a:lnTo>
                      <a:pt x="200" y="392"/>
                    </a:lnTo>
                    <a:lnTo>
                      <a:pt x="203" y="387"/>
                    </a:lnTo>
                    <a:lnTo>
                      <a:pt x="209" y="381"/>
                    </a:lnTo>
                    <a:lnTo>
                      <a:pt x="209" y="381"/>
                    </a:lnTo>
                    <a:lnTo>
                      <a:pt x="222" y="374"/>
                    </a:lnTo>
                    <a:lnTo>
                      <a:pt x="235" y="368"/>
                    </a:lnTo>
                    <a:lnTo>
                      <a:pt x="235" y="368"/>
                    </a:lnTo>
                    <a:lnTo>
                      <a:pt x="251" y="365"/>
                    </a:lnTo>
                    <a:lnTo>
                      <a:pt x="268" y="363"/>
                    </a:lnTo>
                    <a:lnTo>
                      <a:pt x="268" y="363"/>
                    </a:lnTo>
                    <a:lnTo>
                      <a:pt x="319" y="356"/>
                    </a:lnTo>
                    <a:lnTo>
                      <a:pt x="319" y="356"/>
                    </a:lnTo>
                    <a:lnTo>
                      <a:pt x="323" y="335"/>
                    </a:lnTo>
                    <a:lnTo>
                      <a:pt x="323" y="335"/>
                    </a:lnTo>
                    <a:lnTo>
                      <a:pt x="326" y="323"/>
                    </a:lnTo>
                    <a:lnTo>
                      <a:pt x="332" y="313"/>
                    </a:lnTo>
                    <a:lnTo>
                      <a:pt x="335" y="312"/>
                    </a:lnTo>
                    <a:lnTo>
                      <a:pt x="339" y="308"/>
                    </a:lnTo>
                    <a:lnTo>
                      <a:pt x="354" y="306"/>
                    </a:lnTo>
                    <a:lnTo>
                      <a:pt x="354" y="306"/>
                    </a:lnTo>
                    <a:lnTo>
                      <a:pt x="372" y="302"/>
                    </a:lnTo>
                    <a:lnTo>
                      <a:pt x="392" y="297"/>
                    </a:lnTo>
                    <a:lnTo>
                      <a:pt x="411" y="291"/>
                    </a:lnTo>
                    <a:lnTo>
                      <a:pt x="431" y="282"/>
                    </a:lnTo>
                    <a:lnTo>
                      <a:pt x="431" y="282"/>
                    </a:lnTo>
                    <a:lnTo>
                      <a:pt x="436" y="280"/>
                    </a:lnTo>
                    <a:lnTo>
                      <a:pt x="436" y="280"/>
                    </a:lnTo>
                    <a:lnTo>
                      <a:pt x="478" y="269"/>
                    </a:lnTo>
                    <a:lnTo>
                      <a:pt x="522" y="262"/>
                    </a:lnTo>
                    <a:lnTo>
                      <a:pt x="565" y="257"/>
                    </a:lnTo>
                    <a:lnTo>
                      <a:pt x="609" y="253"/>
                    </a:lnTo>
                    <a:lnTo>
                      <a:pt x="609" y="253"/>
                    </a:lnTo>
                    <a:lnTo>
                      <a:pt x="638" y="253"/>
                    </a:lnTo>
                    <a:lnTo>
                      <a:pt x="665" y="255"/>
                    </a:lnTo>
                    <a:lnTo>
                      <a:pt x="665" y="255"/>
                    </a:lnTo>
                    <a:lnTo>
                      <a:pt x="764" y="273"/>
                    </a:lnTo>
                    <a:lnTo>
                      <a:pt x="862" y="291"/>
                    </a:lnTo>
                    <a:lnTo>
                      <a:pt x="862" y="291"/>
                    </a:lnTo>
                    <a:lnTo>
                      <a:pt x="883" y="295"/>
                    </a:lnTo>
                    <a:lnTo>
                      <a:pt x="907" y="297"/>
                    </a:lnTo>
                    <a:lnTo>
                      <a:pt x="931" y="299"/>
                    </a:lnTo>
                    <a:lnTo>
                      <a:pt x="953" y="295"/>
                    </a:lnTo>
                    <a:lnTo>
                      <a:pt x="953" y="295"/>
                    </a:lnTo>
                    <a:lnTo>
                      <a:pt x="1037" y="277"/>
                    </a:lnTo>
                    <a:lnTo>
                      <a:pt x="1037" y="277"/>
                    </a:lnTo>
                    <a:lnTo>
                      <a:pt x="1054" y="273"/>
                    </a:lnTo>
                    <a:lnTo>
                      <a:pt x="1072" y="271"/>
                    </a:lnTo>
                    <a:lnTo>
                      <a:pt x="1089" y="271"/>
                    </a:lnTo>
                    <a:lnTo>
                      <a:pt x="1105" y="271"/>
                    </a:lnTo>
                    <a:lnTo>
                      <a:pt x="1105" y="271"/>
                    </a:lnTo>
                    <a:lnTo>
                      <a:pt x="1226" y="291"/>
                    </a:lnTo>
                    <a:lnTo>
                      <a:pt x="1226" y="291"/>
                    </a:lnTo>
                    <a:lnTo>
                      <a:pt x="1278" y="299"/>
                    </a:lnTo>
                    <a:lnTo>
                      <a:pt x="1278" y="299"/>
                    </a:lnTo>
                    <a:lnTo>
                      <a:pt x="1285" y="271"/>
                    </a:lnTo>
                    <a:lnTo>
                      <a:pt x="1285" y="271"/>
                    </a:lnTo>
                    <a:lnTo>
                      <a:pt x="1287" y="264"/>
                    </a:lnTo>
                    <a:lnTo>
                      <a:pt x="1285" y="260"/>
                    </a:lnTo>
                    <a:lnTo>
                      <a:pt x="1279" y="258"/>
                    </a:lnTo>
                    <a:lnTo>
                      <a:pt x="1272" y="260"/>
                    </a:lnTo>
                    <a:lnTo>
                      <a:pt x="1272" y="260"/>
                    </a:lnTo>
                    <a:lnTo>
                      <a:pt x="1261" y="264"/>
                    </a:lnTo>
                    <a:lnTo>
                      <a:pt x="1248" y="268"/>
                    </a:lnTo>
                    <a:lnTo>
                      <a:pt x="1248" y="268"/>
                    </a:lnTo>
                    <a:lnTo>
                      <a:pt x="1237" y="271"/>
                    </a:lnTo>
                    <a:lnTo>
                      <a:pt x="1230" y="271"/>
                    </a:lnTo>
                    <a:lnTo>
                      <a:pt x="1226" y="269"/>
                    </a:lnTo>
                    <a:lnTo>
                      <a:pt x="1226" y="269"/>
                    </a:lnTo>
                    <a:lnTo>
                      <a:pt x="1217" y="268"/>
                    </a:lnTo>
                    <a:lnTo>
                      <a:pt x="1210" y="264"/>
                    </a:lnTo>
                    <a:lnTo>
                      <a:pt x="1204" y="258"/>
                    </a:lnTo>
                    <a:lnTo>
                      <a:pt x="1201" y="255"/>
                    </a:lnTo>
                    <a:lnTo>
                      <a:pt x="1201" y="247"/>
                    </a:lnTo>
                    <a:lnTo>
                      <a:pt x="1201" y="242"/>
                    </a:lnTo>
                    <a:lnTo>
                      <a:pt x="1202" y="235"/>
                    </a:lnTo>
                    <a:lnTo>
                      <a:pt x="1206" y="225"/>
                    </a:lnTo>
                    <a:lnTo>
                      <a:pt x="1206" y="225"/>
                    </a:lnTo>
                    <a:lnTo>
                      <a:pt x="1210" y="222"/>
                    </a:lnTo>
                    <a:lnTo>
                      <a:pt x="1215" y="218"/>
                    </a:lnTo>
                    <a:lnTo>
                      <a:pt x="1215" y="218"/>
                    </a:lnTo>
                    <a:lnTo>
                      <a:pt x="1243" y="202"/>
                    </a:lnTo>
                    <a:lnTo>
                      <a:pt x="1270" y="187"/>
                    </a:lnTo>
                    <a:lnTo>
                      <a:pt x="1270" y="187"/>
                    </a:lnTo>
                    <a:lnTo>
                      <a:pt x="1290" y="180"/>
                    </a:lnTo>
                    <a:lnTo>
                      <a:pt x="1311" y="174"/>
                    </a:lnTo>
                    <a:lnTo>
                      <a:pt x="1331" y="170"/>
                    </a:lnTo>
                    <a:lnTo>
                      <a:pt x="1351" y="172"/>
                    </a:lnTo>
                    <a:lnTo>
                      <a:pt x="1371" y="174"/>
                    </a:lnTo>
                    <a:lnTo>
                      <a:pt x="1389" y="180"/>
                    </a:lnTo>
                    <a:lnTo>
                      <a:pt x="1408" y="189"/>
                    </a:lnTo>
                    <a:lnTo>
                      <a:pt x="1428" y="200"/>
                    </a:lnTo>
                    <a:lnTo>
                      <a:pt x="1428" y="200"/>
                    </a:lnTo>
                    <a:lnTo>
                      <a:pt x="1435" y="205"/>
                    </a:lnTo>
                    <a:lnTo>
                      <a:pt x="1444" y="209"/>
                    </a:lnTo>
                    <a:lnTo>
                      <a:pt x="1454" y="211"/>
                    </a:lnTo>
                    <a:lnTo>
                      <a:pt x="1465" y="211"/>
                    </a:lnTo>
                    <a:lnTo>
                      <a:pt x="1465" y="211"/>
                    </a:lnTo>
                    <a:lnTo>
                      <a:pt x="1516" y="205"/>
                    </a:lnTo>
                    <a:lnTo>
                      <a:pt x="1516" y="205"/>
                    </a:lnTo>
                    <a:lnTo>
                      <a:pt x="1542" y="205"/>
                    </a:lnTo>
                    <a:lnTo>
                      <a:pt x="1567" y="205"/>
                    </a:lnTo>
                    <a:lnTo>
                      <a:pt x="1567" y="205"/>
                    </a:lnTo>
                    <a:lnTo>
                      <a:pt x="1571" y="238"/>
                    </a:lnTo>
                    <a:lnTo>
                      <a:pt x="1571" y="238"/>
                    </a:lnTo>
                    <a:lnTo>
                      <a:pt x="1573" y="255"/>
                    </a:lnTo>
                    <a:lnTo>
                      <a:pt x="1575" y="264"/>
                    </a:lnTo>
                    <a:lnTo>
                      <a:pt x="1578" y="271"/>
                    </a:lnTo>
                    <a:lnTo>
                      <a:pt x="1578" y="271"/>
                    </a:lnTo>
                    <a:lnTo>
                      <a:pt x="1580" y="279"/>
                    </a:lnTo>
                    <a:lnTo>
                      <a:pt x="1580" y="286"/>
                    </a:lnTo>
                    <a:lnTo>
                      <a:pt x="1578" y="291"/>
                    </a:lnTo>
                    <a:lnTo>
                      <a:pt x="1575" y="297"/>
                    </a:lnTo>
                    <a:lnTo>
                      <a:pt x="1575" y="297"/>
                    </a:lnTo>
                    <a:lnTo>
                      <a:pt x="1564" y="304"/>
                    </a:lnTo>
                    <a:lnTo>
                      <a:pt x="1551" y="312"/>
                    </a:lnTo>
                    <a:lnTo>
                      <a:pt x="1551" y="312"/>
                    </a:lnTo>
                    <a:lnTo>
                      <a:pt x="1540" y="317"/>
                    </a:lnTo>
                    <a:lnTo>
                      <a:pt x="1525" y="321"/>
                    </a:lnTo>
                    <a:lnTo>
                      <a:pt x="1525" y="321"/>
                    </a:lnTo>
                    <a:lnTo>
                      <a:pt x="1527" y="323"/>
                    </a:lnTo>
                    <a:lnTo>
                      <a:pt x="1527" y="323"/>
                    </a:lnTo>
                    <a:lnTo>
                      <a:pt x="1584" y="323"/>
                    </a:lnTo>
                    <a:lnTo>
                      <a:pt x="1584" y="323"/>
                    </a:lnTo>
                    <a:lnTo>
                      <a:pt x="1586" y="313"/>
                    </a:lnTo>
                    <a:lnTo>
                      <a:pt x="1589" y="304"/>
                    </a:lnTo>
                    <a:lnTo>
                      <a:pt x="1593" y="297"/>
                    </a:lnTo>
                    <a:lnTo>
                      <a:pt x="1600" y="291"/>
                    </a:lnTo>
                    <a:lnTo>
                      <a:pt x="1606" y="288"/>
                    </a:lnTo>
                    <a:lnTo>
                      <a:pt x="1615" y="284"/>
                    </a:lnTo>
                    <a:lnTo>
                      <a:pt x="1631" y="280"/>
                    </a:lnTo>
                    <a:lnTo>
                      <a:pt x="1631" y="280"/>
                    </a:lnTo>
                    <a:lnTo>
                      <a:pt x="1666" y="273"/>
                    </a:lnTo>
                    <a:lnTo>
                      <a:pt x="1666" y="273"/>
                    </a:lnTo>
                    <a:lnTo>
                      <a:pt x="1611" y="222"/>
                    </a:lnTo>
                    <a:lnTo>
                      <a:pt x="1611" y="222"/>
                    </a:lnTo>
                    <a:lnTo>
                      <a:pt x="1701" y="185"/>
                    </a:lnTo>
                    <a:lnTo>
                      <a:pt x="1701" y="185"/>
                    </a:lnTo>
                    <a:lnTo>
                      <a:pt x="1708" y="183"/>
                    </a:lnTo>
                    <a:lnTo>
                      <a:pt x="1716" y="183"/>
                    </a:lnTo>
                    <a:lnTo>
                      <a:pt x="1723" y="183"/>
                    </a:lnTo>
                    <a:lnTo>
                      <a:pt x="1730" y="185"/>
                    </a:lnTo>
                    <a:lnTo>
                      <a:pt x="1730" y="185"/>
                    </a:lnTo>
                    <a:lnTo>
                      <a:pt x="1740" y="189"/>
                    </a:lnTo>
                    <a:lnTo>
                      <a:pt x="1751" y="189"/>
                    </a:lnTo>
                    <a:lnTo>
                      <a:pt x="1761" y="189"/>
                    </a:lnTo>
                    <a:lnTo>
                      <a:pt x="1771" y="187"/>
                    </a:lnTo>
                    <a:lnTo>
                      <a:pt x="1771" y="187"/>
                    </a:lnTo>
                    <a:lnTo>
                      <a:pt x="1798" y="183"/>
                    </a:lnTo>
                    <a:lnTo>
                      <a:pt x="1798" y="183"/>
                    </a:lnTo>
                    <a:lnTo>
                      <a:pt x="1815" y="181"/>
                    </a:lnTo>
                    <a:lnTo>
                      <a:pt x="1822" y="181"/>
                    </a:lnTo>
                    <a:lnTo>
                      <a:pt x="1829" y="183"/>
                    </a:lnTo>
                    <a:lnTo>
                      <a:pt x="1837" y="187"/>
                    </a:lnTo>
                    <a:lnTo>
                      <a:pt x="1842" y="191"/>
                    </a:lnTo>
                    <a:lnTo>
                      <a:pt x="1848" y="196"/>
                    </a:lnTo>
                    <a:lnTo>
                      <a:pt x="1853" y="202"/>
                    </a:lnTo>
                    <a:lnTo>
                      <a:pt x="1853" y="202"/>
                    </a:lnTo>
                    <a:lnTo>
                      <a:pt x="1859" y="205"/>
                    </a:lnTo>
                    <a:lnTo>
                      <a:pt x="1859" y="205"/>
                    </a:lnTo>
                    <a:lnTo>
                      <a:pt x="1899" y="191"/>
                    </a:lnTo>
                    <a:lnTo>
                      <a:pt x="1899" y="191"/>
                    </a:lnTo>
                    <a:lnTo>
                      <a:pt x="1899" y="187"/>
                    </a:lnTo>
                    <a:lnTo>
                      <a:pt x="1899" y="187"/>
                    </a:lnTo>
                    <a:lnTo>
                      <a:pt x="1868" y="187"/>
                    </a:lnTo>
                    <a:lnTo>
                      <a:pt x="1868" y="187"/>
                    </a:lnTo>
                    <a:lnTo>
                      <a:pt x="1866" y="172"/>
                    </a:lnTo>
                    <a:lnTo>
                      <a:pt x="1866" y="161"/>
                    </a:lnTo>
                    <a:lnTo>
                      <a:pt x="1866" y="161"/>
                    </a:lnTo>
                    <a:lnTo>
                      <a:pt x="1868" y="148"/>
                    </a:lnTo>
                    <a:lnTo>
                      <a:pt x="1873" y="141"/>
                    </a:lnTo>
                    <a:lnTo>
                      <a:pt x="1882" y="136"/>
                    </a:lnTo>
                    <a:lnTo>
                      <a:pt x="1893" y="134"/>
                    </a:lnTo>
                    <a:lnTo>
                      <a:pt x="1893" y="134"/>
                    </a:lnTo>
                    <a:lnTo>
                      <a:pt x="1912" y="134"/>
                    </a:lnTo>
                    <a:lnTo>
                      <a:pt x="1928" y="136"/>
                    </a:lnTo>
                    <a:lnTo>
                      <a:pt x="1928" y="136"/>
                    </a:lnTo>
                    <a:lnTo>
                      <a:pt x="1945" y="139"/>
                    </a:lnTo>
                    <a:lnTo>
                      <a:pt x="1961" y="143"/>
                    </a:lnTo>
                    <a:lnTo>
                      <a:pt x="1961" y="143"/>
                    </a:lnTo>
                    <a:lnTo>
                      <a:pt x="1965" y="132"/>
                    </a:lnTo>
                    <a:lnTo>
                      <a:pt x="1965" y="132"/>
                    </a:lnTo>
                    <a:lnTo>
                      <a:pt x="1969" y="121"/>
                    </a:lnTo>
                    <a:lnTo>
                      <a:pt x="1972" y="114"/>
                    </a:lnTo>
                    <a:lnTo>
                      <a:pt x="1981" y="112"/>
                    </a:lnTo>
                    <a:lnTo>
                      <a:pt x="1992" y="112"/>
                    </a:lnTo>
                    <a:lnTo>
                      <a:pt x="1992" y="112"/>
                    </a:lnTo>
                    <a:lnTo>
                      <a:pt x="2013" y="112"/>
                    </a:lnTo>
                    <a:lnTo>
                      <a:pt x="2013" y="112"/>
                    </a:lnTo>
                    <a:lnTo>
                      <a:pt x="2020" y="112"/>
                    </a:lnTo>
                    <a:lnTo>
                      <a:pt x="2024" y="108"/>
                    </a:lnTo>
                    <a:lnTo>
                      <a:pt x="2025" y="104"/>
                    </a:lnTo>
                    <a:lnTo>
                      <a:pt x="2025" y="95"/>
                    </a:lnTo>
                    <a:lnTo>
                      <a:pt x="2025" y="95"/>
                    </a:lnTo>
                    <a:lnTo>
                      <a:pt x="2013" y="101"/>
                    </a:lnTo>
                    <a:lnTo>
                      <a:pt x="2000" y="103"/>
                    </a:lnTo>
                    <a:lnTo>
                      <a:pt x="1985" y="104"/>
                    </a:lnTo>
                    <a:lnTo>
                      <a:pt x="1972" y="103"/>
                    </a:lnTo>
                    <a:lnTo>
                      <a:pt x="1959" y="101"/>
                    </a:lnTo>
                    <a:lnTo>
                      <a:pt x="1948" y="95"/>
                    </a:lnTo>
                    <a:lnTo>
                      <a:pt x="1936" y="90"/>
                    </a:lnTo>
                    <a:lnTo>
                      <a:pt x="1923" y="81"/>
                    </a:lnTo>
                    <a:lnTo>
                      <a:pt x="1923" y="81"/>
                    </a:lnTo>
                    <a:lnTo>
                      <a:pt x="1934" y="64"/>
                    </a:lnTo>
                    <a:lnTo>
                      <a:pt x="1941" y="59"/>
                    </a:lnTo>
                    <a:lnTo>
                      <a:pt x="1948" y="53"/>
                    </a:lnTo>
                    <a:lnTo>
                      <a:pt x="1948" y="53"/>
                    </a:lnTo>
                    <a:lnTo>
                      <a:pt x="1980" y="46"/>
                    </a:lnTo>
                    <a:lnTo>
                      <a:pt x="2011" y="40"/>
                    </a:lnTo>
                    <a:lnTo>
                      <a:pt x="2011" y="40"/>
                    </a:lnTo>
                    <a:lnTo>
                      <a:pt x="2020" y="38"/>
                    </a:lnTo>
                    <a:lnTo>
                      <a:pt x="2029" y="40"/>
                    </a:lnTo>
                    <a:lnTo>
                      <a:pt x="2036" y="46"/>
                    </a:lnTo>
                    <a:lnTo>
                      <a:pt x="2044" y="51"/>
                    </a:lnTo>
                    <a:lnTo>
                      <a:pt x="2044" y="51"/>
                    </a:lnTo>
                    <a:lnTo>
                      <a:pt x="2049" y="57"/>
                    </a:lnTo>
                    <a:lnTo>
                      <a:pt x="2051" y="62"/>
                    </a:lnTo>
                    <a:lnTo>
                      <a:pt x="2051" y="70"/>
                    </a:lnTo>
                    <a:lnTo>
                      <a:pt x="2047" y="77"/>
                    </a:lnTo>
                    <a:lnTo>
                      <a:pt x="2047" y="77"/>
                    </a:lnTo>
                    <a:lnTo>
                      <a:pt x="2036" y="88"/>
                    </a:lnTo>
                    <a:lnTo>
                      <a:pt x="2036" y="88"/>
                    </a:lnTo>
                    <a:lnTo>
                      <a:pt x="2047" y="88"/>
                    </a:lnTo>
                    <a:lnTo>
                      <a:pt x="2047" y="88"/>
                    </a:lnTo>
                    <a:lnTo>
                      <a:pt x="2055" y="88"/>
                    </a:lnTo>
                    <a:lnTo>
                      <a:pt x="2062" y="84"/>
                    </a:lnTo>
                    <a:lnTo>
                      <a:pt x="2068" y="79"/>
                    </a:lnTo>
                    <a:lnTo>
                      <a:pt x="2073" y="70"/>
                    </a:lnTo>
                    <a:lnTo>
                      <a:pt x="2073" y="70"/>
                    </a:lnTo>
                    <a:lnTo>
                      <a:pt x="2077" y="59"/>
                    </a:lnTo>
                    <a:lnTo>
                      <a:pt x="2084" y="48"/>
                    </a:lnTo>
                    <a:lnTo>
                      <a:pt x="2095" y="40"/>
                    </a:lnTo>
                    <a:lnTo>
                      <a:pt x="2106" y="35"/>
                    </a:lnTo>
                    <a:lnTo>
                      <a:pt x="2106" y="35"/>
                    </a:lnTo>
                    <a:lnTo>
                      <a:pt x="2126" y="29"/>
                    </a:lnTo>
                    <a:lnTo>
                      <a:pt x="2146" y="26"/>
                    </a:lnTo>
                    <a:lnTo>
                      <a:pt x="2146" y="26"/>
                    </a:lnTo>
                    <a:lnTo>
                      <a:pt x="2368" y="7"/>
                    </a:lnTo>
                    <a:lnTo>
                      <a:pt x="2368" y="7"/>
                    </a:lnTo>
                    <a:lnTo>
                      <a:pt x="2425" y="0"/>
                    </a:lnTo>
                    <a:lnTo>
                      <a:pt x="2425" y="0"/>
                    </a:lnTo>
                    <a:lnTo>
                      <a:pt x="2453" y="0"/>
                    </a:lnTo>
                    <a:lnTo>
                      <a:pt x="2453" y="0"/>
                    </a:lnTo>
                    <a:lnTo>
                      <a:pt x="2478" y="9"/>
                    </a:lnTo>
                    <a:lnTo>
                      <a:pt x="2478" y="9"/>
                    </a:lnTo>
                    <a:lnTo>
                      <a:pt x="2475" y="18"/>
                    </a:lnTo>
                    <a:lnTo>
                      <a:pt x="2469" y="26"/>
                    </a:lnTo>
                    <a:lnTo>
                      <a:pt x="2464" y="33"/>
                    </a:lnTo>
                    <a:lnTo>
                      <a:pt x="2460" y="42"/>
                    </a:lnTo>
                    <a:lnTo>
                      <a:pt x="2460" y="42"/>
                    </a:lnTo>
                    <a:lnTo>
                      <a:pt x="2487" y="35"/>
                    </a:lnTo>
                    <a:lnTo>
                      <a:pt x="2487" y="35"/>
                    </a:lnTo>
                    <a:lnTo>
                      <a:pt x="2520" y="29"/>
                    </a:lnTo>
                    <a:lnTo>
                      <a:pt x="2553" y="27"/>
                    </a:lnTo>
                    <a:lnTo>
                      <a:pt x="2586" y="27"/>
                    </a:lnTo>
                    <a:lnTo>
                      <a:pt x="2619" y="29"/>
                    </a:lnTo>
                    <a:lnTo>
                      <a:pt x="2619" y="29"/>
                    </a:lnTo>
                    <a:lnTo>
                      <a:pt x="2669" y="33"/>
                    </a:lnTo>
                    <a:lnTo>
                      <a:pt x="2694" y="33"/>
                    </a:lnTo>
                    <a:lnTo>
                      <a:pt x="2718" y="31"/>
                    </a:lnTo>
                    <a:lnTo>
                      <a:pt x="2718" y="31"/>
                    </a:lnTo>
                    <a:lnTo>
                      <a:pt x="2788" y="20"/>
                    </a:lnTo>
                    <a:lnTo>
                      <a:pt x="2788" y="20"/>
                    </a:lnTo>
                    <a:lnTo>
                      <a:pt x="2922" y="7"/>
                    </a:lnTo>
                    <a:lnTo>
                      <a:pt x="2922" y="7"/>
                    </a:lnTo>
                    <a:lnTo>
                      <a:pt x="2971" y="0"/>
                    </a:lnTo>
                    <a:lnTo>
                      <a:pt x="2971" y="0"/>
                    </a:lnTo>
                    <a:lnTo>
                      <a:pt x="2980" y="0"/>
                    </a:lnTo>
                    <a:lnTo>
                      <a:pt x="2980" y="0"/>
                    </a:lnTo>
                    <a:lnTo>
                      <a:pt x="3002" y="4"/>
                    </a:lnTo>
                    <a:lnTo>
                      <a:pt x="3002" y="4"/>
                    </a:lnTo>
                    <a:lnTo>
                      <a:pt x="3039" y="5"/>
                    </a:lnTo>
                    <a:lnTo>
                      <a:pt x="3076" y="9"/>
                    </a:lnTo>
                    <a:lnTo>
                      <a:pt x="3112" y="16"/>
                    </a:lnTo>
                    <a:lnTo>
                      <a:pt x="3147" y="26"/>
                    </a:lnTo>
                    <a:lnTo>
                      <a:pt x="3147" y="26"/>
                    </a:lnTo>
                    <a:lnTo>
                      <a:pt x="3162" y="29"/>
                    </a:lnTo>
                    <a:lnTo>
                      <a:pt x="3177" y="33"/>
                    </a:lnTo>
                    <a:lnTo>
                      <a:pt x="3193" y="33"/>
                    </a:lnTo>
                    <a:lnTo>
                      <a:pt x="3210" y="33"/>
                    </a:lnTo>
                    <a:lnTo>
                      <a:pt x="3210" y="33"/>
                    </a:lnTo>
                    <a:lnTo>
                      <a:pt x="3219" y="33"/>
                    </a:lnTo>
                    <a:lnTo>
                      <a:pt x="3228" y="35"/>
                    </a:lnTo>
                    <a:lnTo>
                      <a:pt x="3250" y="38"/>
                    </a:lnTo>
                    <a:lnTo>
                      <a:pt x="3250" y="38"/>
                    </a:lnTo>
                    <a:lnTo>
                      <a:pt x="3241" y="51"/>
                    </a:lnTo>
                    <a:lnTo>
                      <a:pt x="3232" y="60"/>
                    </a:lnTo>
                    <a:lnTo>
                      <a:pt x="3221" y="68"/>
                    </a:lnTo>
                    <a:lnTo>
                      <a:pt x="3208" y="73"/>
                    </a:lnTo>
                    <a:lnTo>
                      <a:pt x="3208" y="73"/>
                    </a:lnTo>
                    <a:lnTo>
                      <a:pt x="3173" y="81"/>
                    </a:lnTo>
                    <a:lnTo>
                      <a:pt x="3173" y="81"/>
                    </a:lnTo>
                    <a:lnTo>
                      <a:pt x="3162" y="84"/>
                    </a:lnTo>
                    <a:lnTo>
                      <a:pt x="3151" y="90"/>
                    </a:lnTo>
                    <a:lnTo>
                      <a:pt x="3144" y="99"/>
                    </a:lnTo>
                    <a:lnTo>
                      <a:pt x="3136" y="108"/>
                    </a:lnTo>
                    <a:lnTo>
                      <a:pt x="3136" y="108"/>
                    </a:lnTo>
                    <a:lnTo>
                      <a:pt x="3123" y="136"/>
                    </a:lnTo>
                    <a:lnTo>
                      <a:pt x="3123" y="136"/>
                    </a:lnTo>
                    <a:lnTo>
                      <a:pt x="3116" y="150"/>
                    </a:lnTo>
                    <a:lnTo>
                      <a:pt x="3107" y="165"/>
                    </a:lnTo>
                    <a:lnTo>
                      <a:pt x="3096" y="176"/>
                    </a:lnTo>
                    <a:lnTo>
                      <a:pt x="3085" y="187"/>
                    </a:lnTo>
                    <a:lnTo>
                      <a:pt x="3072" y="198"/>
                    </a:lnTo>
                    <a:lnTo>
                      <a:pt x="3059" y="205"/>
                    </a:lnTo>
                    <a:lnTo>
                      <a:pt x="3045" y="213"/>
                    </a:lnTo>
                    <a:lnTo>
                      <a:pt x="3028" y="220"/>
                    </a:lnTo>
                    <a:lnTo>
                      <a:pt x="3028" y="220"/>
                    </a:lnTo>
                    <a:lnTo>
                      <a:pt x="3017" y="224"/>
                    </a:lnTo>
                    <a:lnTo>
                      <a:pt x="3017" y="224"/>
                    </a:lnTo>
                    <a:lnTo>
                      <a:pt x="3045" y="260"/>
                    </a:lnTo>
                    <a:lnTo>
                      <a:pt x="3045" y="260"/>
                    </a:lnTo>
                    <a:lnTo>
                      <a:pt x="3032" y="275"/>
                    </a:lnTo>
                    <a:lnTo>
                      <a:pt x="3019" y="288"/>
                    </a:lnTo>
                    <a:lnTo>
                      <a:pt x="3002" y="299"/>
                    </a:lnTo>
                    <a:lnTo>
                      <a:pt x="2986" y="310"/>
                    </a:lnTo>
                    <a:lnTo>
                      <a:pt x="2986" y="310"/>
                    </a:lnTo>
                    <a:lnTo>
                      <a:pt x="2964" y="317"/>
                    </a:lnTo>
                    <a:lnTo>
                      <a:pt x="2940" y="324"/>
                    </a:lnTo>
                    <a:lnTo>
                      <a:pt x="2914" y="328"/>
                    </a:lnTo>
                    <a:lnTo>
                      <a:pt x="2891" y="330"/>
                    </a:lnTo>
                    <a:lnTo>
                      <a:pt x="2891" y="330"/>
                    </a:lnTo>
                    <a:lnTo>
                      <a:pt x="2859" y="332"/>
                    </a:lnTo>
                    <a:lnTo>
                      <a:pt x="2859" y="332"/>
                    </a:lnTo>
                    <a:lnTo>
                      <a:pt x="2839" y="335"/>
                    </a:lnTo>
                    <a:lnTo>
                      <a:pt x="2821" y="341"/>
                    </a:lnTo>
                    <a:lnTo>
                      <a:pt x="2803" y="350"/>
                    </a:lnTo>
                    <a:lnTo>
                      <a:pt x="2786" y="361"/>
                    </a:lnTo>
                    <a:lnTo>
                      <a:pt x="2786" y="361"/>
                    </a:lnTo>
                    <a:lnTo>
                      <a:pt x="2777" y="368"/>
                    </a:lnTo>
                    <a:lnTo>
                      <a:pt x="2766" y="376"/>
                    </a:lnTo>
                    <a:lnTo>
                      <a:pt x="2746" y="385"/>
                    </a:lnTo>
                    <a:lnTo>
                      <a:pt x="2724" y="390"/>
                    </a:lnTo>
                    <a:lnTo>
                      <a:pt x="2702" y="394"/>
                    </a:lnTo>
                    <a:lnTo>
                      <a:pt x="2702" y="394"/>
                    </a:lnTo>
                    <a:lnTo>
                      <a:pt x="2678" y="398"/>
                    </a:lnTo>
                    <a:lnTo>
                      <a:pt x="2658" y="405"/>
                    </a:lnTo>
                    <a:lnTo>
                      <a:pt x="2638" y="416"/>
                    </a:lnTo>
                    <a:lnTo>
                      <a:pt x="2619" y="431"/>
                    </a:lnTo>
                    <a:lnTo>
                      <a:pt x="2619" y="431"/>
                    </a:lnTo>
                    <a:lnTo>
                      <a:pt x="2601" y="453"/>
                    </a:lnTo>
                    <a:lnTo>
                      <a:pt x="2585" y="473"/>
                    </a:lnTo>
                    <a:lnTo>
                      <a:pt x="2585" y="473"/>
                    </a:lnTo>
                    <a:lnTo>
                      <a:pt x="2568" y="493"/>
                    </a:lnTo>
                    <a:lnTo>
                      <a:pt x="2550" y="511"/>
                    </a:lnTo>
                    <a:lnTo>
                      <a:pt x="2550" y="511"/>
                    </a:lnTo>
                    <a:lnTo>
                      <a:pt x="2542" y="519"/>
                    </a:lnTo>
                    <a:lnTo>
                      <a:pt x="2535" y="524"/>
                    </a:lnTo>
                    <a:lnTo>
                      <a:pt x="2526" y="528"/>
                    </a:lnTo>
                    <a:lnTo>
                      <a:pt x="2517" y="530"/>
                    </a:lnTo>
                    <a:lnTo>
                      <a:pt x="2509" y="531"/>
                    </a:lnTo>
                    <a:lnTo>
                      <a:pt x="2500" y="531"/>
                    </a:lnTo>
                    <a:lnTo>
                      <a:pt x="2489" y="528"/>
                    </a:lnTo>
                    <a:lnTo>
                      <a:pt x="2480" y="526"/>
                    </a:lnTo>
                    <a:lnTo>
                      <a:pt x="2480" y="526"/>
                    </a:lnTo>
                    <a:lnTo>
                      <a:pt x="2454" y="511"/>
                    </a:lnTo>
                    <a:lnTo>
                      <a:pt x="2429" y="495"/>
                    </a:lnTo>
                    <a:lnTo>
                      <a:pt x="2429" y="495"/>
                    </a:lnTo>
                    <a:lnTo>
                      <a:pt x="2421" y="489"/>
                    </a:lnTo>
                    <a:lnTo>
                      <a:pt x="2418" y="482"/>
                    </a:lnTo>
                    <a:lnTo>
                      <a:pt x="2416" y="475"/>
                    </a:lnTo>
                    <a:lnTo>
                      <a:pt x="2414" y="467"/>
                    </a:lnTo>
                    <a:lnTo>
                      <a:pt x="2414" y="467"/>
                    </a:lnTo>
                    <a:lnTo>
                      <a:pt x="2412" y="370"/>
                    </a:lnTo>
                    <a:lnTo>
                      <a:pt x="2412" y="370"/>
                    </a:lnTo>
                    <a:lnTo>
                      <a:pt x="2412" y="359"/>
                    </a:lnTo>
                    <a:lnTo>
                      <a:pt x="2416" y="348"/>
                    </a:lnTo>
                    <a:lnTo>
                      <a:pt x="2421" y="339"/>
                    </a:lnTo>
                    <a:lnTo>
                      <a:pt x="2431" y="330"/>
                    </a:lnTo>
                    <a:lnTo>
                      <a:pt x="2431" y="330"/>
                    </a:lnTo>
                    <a:lnTo>
                      <a:pt x="2486" y="286"/>
                    </a:lnTo>
                    <a:lnTo>
                      <a:pt x="2486" y="286"/>
                    </a:lnTo>
                    <a:lnTo>
                      <a:pt x="2469" y="253"/>
                    </a:lnTo>
                    <a:lnTo>
                      <a:pt x="2469" y="253"/>
                    </a:lnTo>
                    <a:lnTo>
                      <a:pt x="2447" y="207"/>
                    </a:lnTo>
                    <a:lnTo>
                      <a:pt x="2447" y="207"/>
                    </a:lnTo>
                    <a:lnTo>
                      <a:pt x="2440" y="194"/>
                    </a:lnTo>
                    <a:lnTo>
                      <a:pt x="2432" y="183"/>
                    </a:lnTo>
                    <a:lnTo>
                      <a:pt x="2423" y="174"/>
                    </a:lnTo>
                    <a:lnTo>
                      <a:pt x="2414" y="167"/>
                    </a:lnTo>
                    <a:lnTo>
                      <a:pt x="2403" y="163"/>
                    </a:lnTo>
                    <a:lnTo>
                      <a:pt x="2390" y="159"/>
                    </a:lnTo>
                    <a:lnTo>
                      <a:pt x="2377" y="158"/>
                    </a:lnTo>
                    <a:lnTo>
                      <a:pt x="2365" y="158"/>
                    </a:lnTo>
                    <a:lnTo>
                      <a:pt x="2365" y="158"/>
                    </a:lnTo>
                    <a:lnTo>
                      <a:pt x="2341" y="158"/>
                    </a:lnTo>
                    <a:lnTo>
                      <a:pt x="2319" y="156"/>
                    </a:lnTo>
                    <a:lnTo>
                      <a:pt x="2271" y="150"/>
                    </a:lnTo>
                    <a:lnTo>
                      <a:pt x="2271" y="150"/>
                    </a:lnTo>
                    <a:lnTo>
                      <a:pt x="2260" y="93"/>
                    </a:lnTo>
                    <a:lnTo>
                      <a:pt x="2260" y="93"/>
                    </a:lnTo>
                    <a:lnTo>
                      <a:pt x="2024" y="205"/>
                    </a:lnTo>
                    <a:lnTo>
                      <a:pt x="2024" y="205"/>
                    </a:lnTo>
                    <a:lnTo>
                      <a:pt x="2031" y="211"/>
                    </a:lnTo>
                    <a:lnTo>
                      <a:pt x="2036" y="214"/>
                    </a:lnTo>
                    <a:lnTo>
                      <a:pt x="2036" y="214"/>
                    </a:lnTo>
                    <a:lnTo>
                      <a:pt x="2057" y="218"/>
                    </a:lnTo>
                    <a:lnTo>
                      <a:pt x="2077" y="224"/>
                    </a:lnTo>
                    <a:lnTo>
                      <a:pt x="2095" y="233"/>
                    </a:lnTo>
                    <a:lnTo>
                      <a:pt x="2113" y="242"/>
                    </a:lnTo>
                    <a:lnTo>
                      <a:pt x="2113" y="242"/>
                    </a:lnTo>
                    <a:lnTo>
                      <a:pt x="2165" y="268"/>
                    </a:lnTo>
                    <a:lnTo>
                      <a:pt x="2165" y="268"/>
                    </a:lnTo>
                    <a:lnTo>
                      <a:pt x="2170" y="271"/>
                    </a:lnTo>
                    <a:lnTo>
                      <a:pt x="2174" y="277"/>
                    </a:lnTo>
                    <a:lnTo>
                      <a:pt x="2174" y="277"/>
                    </a:lnTo>
                    <a:lnTo>
                      <a:pt x="2185" y="297"/>
                    </a:lnTo>
                    <a:lnTo>
                      <a:pt x="2198" y="315"/>
                    </a:lnTo>
                    <a:lnTo>
                      <a:pt x="2211" y="334"/>
                    </a:lnTo>
                    <a:lnTo>
                      <a:pt x="2225" y="352"/>
                    </a:lnTo>
                    <a:lnTo>
                      <a:pt x="2225" y="352"/>
                    </a:lnTo>
                    <a:lnTo>
                      <a:pt x="2233" y="361"/>
                    </a:lnTo>
                    <a:lnTo>
                      <a:pt x="2234" y="370"/>
                    </a:lnTo>
                    <a:lnTo>
                      <a:pt x="2233" y="378"/>
                    </a:lnTo>
                    <a:lnTo>
                      <a:pt x="2227" y="387"/>
                    </a:lnTo>
                    <a:lnTo>
                      <a:pt x="2227" y="387"/>
                    </a:lnTo>
                    <a:lnTo>
                      <a:pt x="2218" y="396"/>
                    </a:lnTo>
                    <a:lnTo>
                      <a:pt x="2207" y="403"/>
                    </a:lnTo>
                    <a:lnTo>
                      <a:pt x="2196" y="405"/>
                    </a:lnTo>
                    <a:lnTo>
                      <a:pt x="2183" y="405"/>
                    </a:lnTo>
                    <a:lnTo>
                      <a:pt x="2183" y="405"/>
                    </a:lnTo>
                    <a:lnTo>
                      <a:pt x="2150" y="400"/>
                    </a:lnTo>
                    <a:lnTo>
                      <a:pt x="2150" y="400"/>
                    </a:lnTo>
                    <a:lnTo>
                      <a:pt x="2148" y="416"/>
                    </a:lnTo>
                    <a:lnTo>
                      <a:pt x="2148" y="416"/>
                    </a:lnTo>
                    <a:lnTo>
                      <a:pt x="2146" y="427"/>
                    </a:lnTo>
                    <a:lnTo>
                      <a:pt x="2145" y="436"/>
                    </a:lnTo>
                    <a:lnTo>
                      <a:pt x="2141" y="445"/>
                    </a:lnTo>
                    <a:lnTo>
                      <a:pt x="2135" y="453"/>
                    </a:lnTo>
                    <a:lnTo>
                      <a:pt x="2130" y="460"/>
                    </a:lnTo>
                    <a:lnTo>
                      <a:pt x="2124" y="467"/>
                    </a:lnTo>
                    <a:lnTo>
                      <a:pt x="2110" y="478"/>
                    </a:lnTo>
                    <a:lnTo>
                      <a:pt x="2093" y="484"/>
                    </a:lnTo>
                    <a:lnTo>
                      <a:pt x="2084" y="486"/>
                    </a:lnTo>
                    <a:lnTo>
                      <a:pt x="2075" y="487"/>
                    </a:lnTo>
                    <a:lnTo>
                      <a:pt x="2066" y="487"/>
                    </a:lnTo>
                    <a:lnTo>
                      <a:pt x="2055" y="486"/>
                    </a:lnTo>
                    <a:lnTo>
                      <a:pt x="2046" y="484"/>
                    </a:lnTo>
                    <a:lnTo>
                      <a:pt x="2036" y="480"/>
                    </a:lnTo>
                    <a:lnTo>
                      <a:pt x="2036" y="480"/>
                    </a:lnTo>
                    <a:lnTo>
                      <a:pt x="2022" y="471"/>
                    </a:lnTo>
                    <a:lnTo>
                      <a:pt x="2009" y="462"/>
                    </a:lnTo>
                    <a:lnTo>
                      <a:pt x="1998" y="451"/>
                    </a:lnTo>
                    <a:lnTo>
                      <a:pt x="1987" y="440"/>
                    </a:lnTo>
                    <a:lnTo>
                      <a:pt x="1987" y="440"/>
                    </a:lnTo>
                    <a:lnTo>
                      <a:pt x="1980" y="431"/>
                    </a:lnTo>
                    <a:lnTo>
                      <a:pt x="1972" y="427"/>
                    </a:lnTo>
                    <a:lnTo>
                      <a:pt x="1963" y="425"/>
                    </a:lnTo>
                    <a:lnTo>
                      <a:pt x="1954" y="427"/>
                    </a:lnTo>
                    <a:lnTo>
                      <a:pt x="1954" y="427"/>
                    </a:lnTo>
                    <a:lnTo>
                      <a:pt x="1926" y="429"/>
                    </a:lnTo>
                    <a:lnTo>
                      <a:pt x="1926" y="429"/>
                    </a:lnTo>
                    <a:lnTo>
                      <a:pt x="1917" y="429"/>
                    </a:lnTo>
                    <a:lnTo>
                      <a:pt x="1917" y="429"/>
                    </a:lnTo>
                    <a:lnTo>
                      <a:pt x="1910" y="427"/>
                    </a:lnTo>
                    <a:lnTo>
                      <a:pt x="1904" y="423"/>
                    </a:lnTo>
                    <a:lnTo>
                      <a:pt x="1899" y="418"/>
                    </a:lnTo>
                    <a:lnTo>
                      <a:pt x="1897" y="412"/>
                    </a:lnTo>
                    <a:lnTo>
                      <a:pt x="1897" y="412"/>
                    </a:lnTo>
                    <a:lnTo>
                      <a:pt x="1899" y="405"/>
                    </a:lnTo>
                    <a:lnTo>
                      <a:pt x="1903" y="396"/>
                    </a:lnTo>
                    <a:lnTo>
                      <a:pt x="1910" y="390"/>
                    </a:lnTo>
                    <a:lnTo>
                      <a:pt x="1915" y="387"/>
                    </a:lnTo>
                    <a:lnTo>
                      <a:pt x="1915" y="387"/>
                    </a:lnTo>
                    <a:lnTo>
                      <a:pt x="1963" y="383"/>
                    </a:lnTo>
                    <a:lnTo>
                      <a:pt x="1963" y="383"/>
                    </a:lnTo>
                    <a:lnTo>
                      <a:pt x="1980" y="381"/>
                    </a:lnTo>
                    <a:lnTo>
                      <a:pt x="1987" y="379"/>
                    </a:lnTo>
                    <a:lnTo>
                      <a:pt x="1996" y="376"/>
                    </a:lnTo>
                    <a:lnTo>
                      <a:pt x="1996" y="376"/>
                    </a:lnTo>
                    <a:lnTo>
                      <a:pt x="2044" y="348"/>
                    </a:lnTo>
                    <a:lnTo>
                      <a:pt x="2044" y="348"/>
                    </a:lnTo>
                    <a:lnTo>
                      <a:pt x="2044" y="339"/>
                    </a:lnTo>
                    <a:lnTo>
                      <a:pt x="2042" y="328"/>
                    </a:lnTo>
                    <a:lnTo>
                      <a:pt x="2036" y="319"/>
                    </a:lnTo>
                    <a:lnTo>
                      <a:pt x="2031" y="312"/>
                    </a:lnTo>
                    <a:lnTo>
                      <a:pt x="2024" y="304"/>
                    </a:lnTo>
                    <a:lnTo>
                      <a:pt x="2016" y="299"/>
                    </a:lnTo>
                    <a:lnTo>
                      <a:pt x="2007" y="295"/>
                    </a:lnTo>
                    <a:lnTo>
                      <a:pt x="1996" y="293"/>
                    </a:lnTo>
                    <a:lnTo>
                      <a:pt x="1996" y="293"/>
                    </a:lnTo>
                    <a:lnTo>
                      <a:pt x="1981" y="291"/>
                    </a:lnTo>
                    <a:lnTo>
                      <a:pt x="1965" y="291"/>
                    </a:lnTo>
                    <a:lnTo>
                      <a:pt x="1965" y="291"/>
                    </a:lnTo>
                    <a:lnTo>
                      <a:pt x="1928" y="293"/>
                    </a:lnTo>
                    <a:lnTo>
                      <a:pt x="1928" y="293"/>
                    </a:lnTo>
                    <a:lnTo>
                      <a:pt x="1923" y="313"/>
                    </a:lnTo>
                    <a:lnTo>
                      <a:pt x="1914" y="332"/>
                    </a:lnTo>
                    <a:lnTo>
                      <a:pt x="1904" y="348"/>
                    </a:lnTo>
                    <a:lnTo>
                      <a:pt x="1897" y="356"/>
                    </a:lnTo>
                    <a:lnTo>
                      <a:pt x="1890" y="363"/>
                    </a:lnTo>
                    <a:lnTo>
                      <a:pt x="1890" y="363"/>
                    </a:lnTo>
                    <a:lnTo>
                      <a:pt x="1881" y="370"/>
                    </a:lnTo>
                    <a:lnTo>
                      <a:pt x="1871" y="374"/>
                    </a:lnTo>
                    <a:lnTo>
                      <a:pt x="1853" y="381"/>
                    </a:lnTo>
                    <a:lnTo>
                      <a:pt x="1833" y="385"/>
                    </a:lnTo>
                    <a:lnTo>
                      <a:pt x="1811" y="387"/>
                    </a:lnTo>
                    <a:lnTo>
                      <a:pt x="1811" y="387"/>
                    </a:lnTo>
                    <a:lnTo>
                      <a:pt x="1820" y="394"/>
                    </a:lnTo>
                    <a:lnTo>
                      <a:pt x="1827" y="400"/>
                    </a:lnTo>
                    <a:lnTo>
                      <a:pt x="1835" y="407"/>
                    </a:lnTo>
                    <a:lnTo>
                      <a:pt x="1837" y="411"/>
                    </a:lnTo>
                    <a:lnTo>
                      <a:pt x="1837" y="416"/>
                    </a:lnTo>
                    <a:lnTo>
                      <a:pt x="1837" y="416"/>
                    </a:lnTo>
                    <a:lnTo>
                      <a:pt x="1837" y="434"/>
                    </a:lnTo>
                    <a:lnTo>
                      <a:pt x="1833" y="453"/>
                    </a:lnTo>
                    <a:lnTo>
                      <a:pt x="1833" y="453"/>
                    </a:lnTo>
                    <a:lnTo>
                      <a:pt x="1816" y="447"/>
                    </a:lnTo>
                    <a:lnTo>
                      <a:pt x="1802" y="447"/>
                    </a:lnTo>
                    <a:lnTo>
                      <a:pt x="1785" y="447"/>
                    </a:lnTo>
                    <a:lnTo>
                      <a:pt x="1771" y="449"/>
                    </a:lnTo>
                    <a:lnTo>
                      <a:pt x="1771" y="449"/>
                    </a:lnTo>
                    <a:lnTo>
                      <a:pt x="1758" y="451"/>
                    </a:lnTo>
                    <a:lnTo>
                      <a:pt x="1745" y="449"/>
                    </a:lnTo>
                    <a:lnTo>
                      <a:pt x="1734" y="445"/>
                    </a:lnTo>
                    <a:lnTo>
                      <a:pt x="1723" y="438"/>
                    </a:lnTo>
                    <a:lnTo>
                      <a:pt x="1723" y="438"/>
                    </a:lnTo>
                    <a:lnTo>
                      <a:pt x="1716" y="434"/>
                    </a:lnTo>
                    <a:lnTo>
                      <a:pt x="1710" y="434"/>
                    </a:lnTo>
                    <a:lnTo>
                      <a:pt x="1710" y="434"/>
                    </a:lnTo>
                    <a:lnTo>
                      <a:pt x="1679" y="436"/>
                    </a:lnTo>
                    <a:lnTo>
                      <a:pt x="1650" y="444"/>
                    </a:lnTo>
                    <a:lnTo>
                      <a:pt x="1622" y="455"/>
                    </a:lnTo>
                    <a:lnTo>
                      <a:pt x="1595" y="469"/>
                    </a:lnTo>
                    <a:lnTo>
                      <a:pt x="1595" y="469"/>
                    </a:lnTo>
                    <a:lnTo>
                      <a:pt x="1514" y="520"/>
                    </a:lnTo>
                    <a:lnTo>
                      <a:pt x="1514" y="520"/>
                    </a:lnTo>
                    <a:lnTo>
                      <a:pt x="1505" y="528"/>
                    </a:lnTo>
                    <a:lnTo>
                      <a:pt x="1498" y="533"/>
                    </a:lnTo>
                    <a:lnTo>
                      <a:pt x="1498" y="533"/>
                    </a:lnTo>
                    <a:lnTo>
                      <a:pt x="1488" y="542"/>
                    </a:lnTo>
                    <a:lnTo>
                      <a:pt x="1485" y="550"/>
                    </a:lnTo>
                    <a:lnTo>
                      <a:pt x="1487" y="557"/>
                    </a:lnTo>
                    <a:lnTo>
                      <a:pt x="1490" y="566"/>
                    </a:lnTo>
                    <a:lnTo>
                      <a:pt x="1490" y="566"/>
                    </a:lnTo>
                    <a:lnTo>
                      <a:pt x="1498" y="577"/>
                    </a:lnTo>
                    <a:lnTo>
                      <a:pt x="1505" y="585"/>
                    </a:lnTo>
                    <a:lnTo>
                      <a:pt x="1516" y="592"/>
                    </a:lnTo>
                    <a:lnTo>
                      <a:pt x="1527" y="596"/>
                    </a:lnTo>
                    <a:lnTo>
                      <a:pt x="1527" y="596"/>
                    </a:lnTo>
                    <a:lnTo>
                      <a:pt x="1558" y="607"/>
                    </a:lnTo>
                    <a:lnTo>
                      <a:pt x="1587" y="619"/>
                    </a:lnTo>
                    <a:lnTo>
                      <a:pt x="1644" y="647"/>
                    </a:lnTo>
                    <a:lnTo>
                      <a:pt x="1644" y="647"/>
                    </a:lnTo>
                    <a:lnTo>
                      <a:pt x="1652" y="652"/>
                    </a:lnTo>
                    <a:lnTo>
                      <a:pt x="1652" y="652"/>
                    </a:lnTo>
                    <a:lnTo>
                      <a:pt x="1641" y="731"/>
                    </a:lnTo>
                    <a:lnTo>
                      <a:pt x="1641" y="731"/>
                    </a:lnTo>
                    <a:lnTo>
                      <a:pt x="1653" y="731"/>
                    </a:lnTo>
                    <a:lnTo>
                      <a:pt x="1664" y="728"/>
                    </a:lnTo>
                    <a:lnTo>
                      <a:pt x="1672" y="720"/>
                    </a:lnTo>
                    <a:lnTo>
                      <a:pt x="1677" y="709"/>
                    </a:lnTo>
                    <a:lnTo>
                      <a:pt x="1677" y="709"/>
                    </a:lnTo>
                    <a:lnTo>
                      <a:pt x="1683" y="693"/>
                    </a:lnTo>
                    <a:lnTo>
                      <a:pt x="1683" y="693"/>
                    </a:lnTo>
                    <a:lnTo>
                      <a:pt x="1690" y="676"/>
                    </a:lnTo>
                    <a:lnTo>
                      <a:pt x="1701" y="662"/>
                    </a:lnTo>
                    <a:lnTo>
                      <a:pt x="1714" y="651"/>
                    </a:lnTo>
                    <a:lnTo>
                      <a:pt x="1730" y="641"/>
                    </a:lnTo>
                    <a:lnTo>
                      <a:pt x="1730" y="641"/>
                    </a:lnTo>
                    <a:lnTo>
                      <a:pt x="1747" y="632"/>
                    </a:lnTo>
                    <a:lnTo>
                      <a:pt x="1747" y="632"/>
                    </a:lnTo>
                    <a:lnTo>
                      <a:pt x="1765" y="621"/>
                    </a:lnTo>
                    <a:lnTo>
                      <a:pt x="1772" y="614"/>
                    </a:lnTo>
                    <a:lnTo>
                      <a:pt x="1778" y="607"/>
                    </a:lnTo>
                    <a:lnTo>
                      <a:pt x="1783" y="597"/>
                    </a:lnTo>
                    <a:lnTo>
                      <a:pt x="1787" y="588"/>
                    </a:lnTo>
                    <a:lnTo>
                      <a:pt x="1789" y="579"/>
                    </a:lnTo>
                    <a:lnTo>
                      <a:pt x="1793" y="568"/>
                    </a:lnTo>
                    <a:lnTo>
                      <a:pt x="1793" y="568"/>
                    </a:lnTo>
                    <a:lnTo>
                      <a:pt x="1796" y="550"/>
                    </a:lnTo>
                    <a:lnTo>
                      <a:pt x="1802" y="533"/>
                    </a:lnTo>
                    <a:lnTo>
                      <a:pt x="1809" y="517"/>
                    </a:lnTo>
                    <a:lnTo>
                      <a:pt x="1820" y="504"/>
                    </a:lnTo>
                    <a:lnTo>
                      <a:pt x="1833" y="491"/>
                    </a:lnTo>
                    <a:lnTo>
                      <a:pt x="1846" y="480"/>
                    </a:lnTo>
                    <a:lnTo>
                      <a:pt x="1860" y="471"/>
                    </a:lnTo>
                    <a:lnTo>
                      <a:pt x="1877" y="464"/>
                    </a:lnTo>
                    <a:lnTo>
                      <a:pt x="1877" y="464"/>
                    </a:lnTo>
                    <a:lnTo>
                      <a:pt x="1890" y="460"/>
                    </a:lnTo>
                    <a:lnTo>
                      <a:pt x="1901" y="456"/>
                    </a:lnTo>
                    <a:lnTo>
                      <a:pt x="1914" y="456"/>
                    </a:lnTo>
                    <a:lnTo>
                      <a:pt x="1925" y="456"/>
                    </a:lnTo>
                    <a:lnTo>
                      <a:pt x="1937" y="458"/>
                    </a:lnTo>
                    <a:lnTo>
                      <a:pt x="1948" y="462"/>
                    </a:lnTo>
                    <a:lnTo>
                      <a:pt x="1961" y="465"/>
                    </a:lnTo>
                    <a:lnTo>
                      <a:pt x="1972" y="473"/>
                    </a:lnTo>
                    <a:lnTo>
                      <a:pt x="1972" y="473"/>
                    </a:lnTo>
                    <a:lnTo>
                      <a:pt x="1985" y="480"/>
                    </a:lnTo>
                    <a:lnTo>
                      <a:pt x="1994" y="491"/>
                    </a:lnTo>
                    <a:lnTo>
                      <a:pt x="2000" y="504"/>
                    </a:lnTo>
                    <a:lnTo>
                      <a:pt x="2005" y="519"/>
                    </a:lnTo>
                    <a:lnTo>
                      <a:pt x="2005" y="519"/>
                    </a:lnTo>
                    <a:lnTo>
                      <a:pt x="2016" y="557"/>
                    </a:lnTo>
                    <a:lnTo>
                      <a:pt x="2016" y="557"/>
                    </a:lnTo>
                    <a:lnTo>
                      <a:pt x="2031" y="546"/>
                    </a:lnTo>
                    <a:lnTo>
                      <a:pt x="2031" y="546"/>
                    </a:lnTo>
                    <a:lnTo>
                      <a:pt x="2053" y="533"/>
                    </a:lnTo>
                    <a:lnTo>
                      <a:pt x="2073" y="520"/>
                    </a:lnTo>
                    <a:lnTo>
                      <a:pt x="2073" y="520"/>
                    </a:lnTo>
                    <a:lnTo>
                      <a:pt x="2080" y="517"/>
                    </a:lnTo>
                    <a:lnTo>
                      <a:pt x="2090" y="515"/>
                    </a:lnTo>
                    <a:lnTo>
                      <a:pt x="2095" y="515"/>
                    </a:lnTo>
                    <a:lnTo>
                      <a:pt x="2102" y="517"/>
                    </a:lnTo>
                    <a:lnTo>
                      <a:pt x="2108" y="520"/>
                    </a:lnTo>
                    <a:lnTo>
                      <a:pt x="2112" y="526"/>
                    </a:lnTo>
                    <a:lnTo>
                      <a:pt x="2115" y="533"/>
                    </a:lnTo>
                    <a:lnTo>
                      <a:pt x="2117" y="541"/>
                    </a:lnTo>
                    <a:lnTo>
                      <a:pt x="2117" y="541"/>
                    </a:lnTo>
                    <a:lnTo>
                      <a:pt x="2121" y="557"/>
                    </a:lnTo>
                    <a:lnTo>
                      <a:pt x="2123" y="575"/>
                    </a:lnTo>
                    <a:lnTo>
                      <a:pt x="2123" y="575"/>
                    </a:lnTo>
                    <a:lnTo>
                      <a:pt x="2124" y="597"/>
                    </a:lnTo>
                    <a:lnTo>
                      <a:pt x="2130" y="621"/>
                    </a:lnTo>
                    <a:lnTo>
                      <a:pt x="2130" y="621"/>
                    </a:lnTo>
                    <a:lnTo>
                      <a:pt x="2132" y="630"/>
                    </a:lnTo>
                    <a:lnTo>
                      <a:pt x="2135" y="638"/>
                    </a:lnTo>
                    <a:lnTo>
                      <a:pt x="2139" y="643"/>
                    </a:lnTo>
                    <a:lnTo>
                      <a:pt x="2145" y="651"/>
                    </a:lnTo>
                    <a:lnTo>
                      <a:pt x="2150" y="654"/>
                    </a:lnTo>
                    <a:lnTo>
                      <a:pt x="2157" y="660"/>
                    </a:lnTo>
                    <a:lnTo>
                      <a:pt x="2172" y="665"/>
                    </a:lnTo>
                    <a:lnTo>
                      <a:pt x="2172" y="665"/>
                    </a:lnTo>
                    <a:lnTo>
                      <a:pt x="2183" y="667"/>
                    </a:lnTo>
                    <a:lnTo>
                      <a:pt x="2183" y="667"/>
                    </a:lnTo>
                    <a:lnTo>
                      <a:pt x="2192" y="674"/>
                    </a:lnTo>
                    <a:lnTo>
                      <a:pt x="2200" y="682"/>
                    </a:lnTo>
                    <a:lnTo>
                      <a:pt x="2201" y="687"/>
                    </a:lnTo>
                    <a:lnTo>
                      <a:pt x="2203" y="693"/>
                    </a:lnTo>
                    <a:lnTo>
                      <a:pt x="2201" y="698"/>
                    </a:lnTo>
                    <a:lnTo>
                      <a:pt x="2201" y="704"/>
                    </a:lnTo>
                    <a:lnTo>
                      <a:pt x="2201" y="704"/>
                    </a:lnTo>
                    <a:lnTo>
                      <a:pt x="2194" y="717"/>
                    </a:lnTo>
                    <a:lnTo>
                      <a:pt x="2187" y="729"/>
                    </a:lnTo>
                    <a:lnTo>
                      <a:pt x="2187" y="729"/>
                    </a:lnTo>
                    <a:lnTo>
                      <a:pt x="2178" y="746"/>
                    </a:lnTo>
                    <a:lnTo>
                      <a:pt x="2170" y="762"/>
                    </a:lnTo>
                    <a:lnTo>
                      <a:pt x="2170" y="762"/>
                    </a:lnTo>
                    <a:lnTo>
                      <a:pt x="2168" y="773"/>
                    </a:lnTo>
                    <a:lnTo>
                      <a:pt x="2170" y="783"/>
                    </a:lnTo>
                    <a:lnTo>
                      <a:pt x="2176" y="790"/>
                    </a:lnTo>
                    <a:lnTo>
                      <a:pt x="2185" y="795"/>
                    </a:lnTo>
                    <a:lnTo>
                      <a:pt x="2185" y="795"/>
                    </a:lnTo>
                    <a:lnTo>
                      <a:pt x="2201" y="806"/>
                    </a:lnTo>
                    <a:lnTo>
                      <a:pt x="2201" y="806"/>
                    </a:lnTo>
                    <a:lnTo>
                      <a:pt x="2207" y="812"/>
                    </a:lnTo>
                    <a:lnTo>
                      <a:pt x="2211" y="819"/>
                    </a:lnTo>
                    <a:lnTo>
                      <a:pt x="2212" y="828"/>
                    </a:lnTo>
                    <a:lnTo>
                      <a:pt x="2212" y="836"/>
                    </a:lnTo>
                    <a:lnTo>
                      <a:pt x="2212" y="836"/>
                    </a:lnTo>
                    <a:lnTo>
                      <a:pt x="2211" y="841"/>
                    </a:lnTo>
                    <a:lnTo>
                      <a:pt x="2209" y="845"/>
                    </a:lnTo>
                    <a:lnTo>
                      <a:pt x="2205" y="849"/>
                    </a:lnTo>
                    <a:lnTo>
                      <a:pt x="2201" y="850"/>
                    </a:lnTo>
                    <a:lnTo>
                      <a:pt x="2201" y="850"/>
                    </a:lnTo>
                    <a:lnTo>
                      <a:pt x="2181" y="858"/>
                    </a:lnTo>
                    <a:lnTo>
                      <a:pt x="2163" y="863"/>
                    </a:lnTo>
                    <a:lnTo>
                      <a:pt x="2145" y="865"/>
                    </a:lnTo>
                    <a:lnTo>
                      <a:pt x="2126" y="865"/>
                    </a:lnTo>
                    <a:lnTo>
                      <a:pt x="2108" y="863"/>
                    </a:lnTo>
                    <a:lnTo>
                      <a:pt x="2090" y="860"/>
                    </a:lnTo>
                    <a:lnTo>
                      <a:pt x="2071" y="852"/>
                    </a:lnTo>
                    <a:lnTo>
                      <a:pt x="2053" y="843"/>
                    </a:lnTo>
                    <a:lnTo>
                      <a:pt x="2053" y="843"/>
                    </a:lnTo>
                    <a:lnTo>
                      <a:pt x="2055" y="834"/>
                    </a:lnTo>
                    <a:lnTo>
                      <a:pt x="2060" y="825"/>
                    </a:lnTo>
                    <a:lnTo>
                      <a:pt x="2066" y="817"/>
                    </a:lnTo>
                    <a:lnTo>
                      <a:pt x="2073" y="810"/>
                    </a:lnTo>
                    <a:lnTo>
                      <a:pt x="2088" y="797"/>
                    </a:lnTo>
                    <a:lnTo>
                      <a:pt x="2093" y="792"/>
                    </a:lnTo>
                    <a:lnTo>
                      <a:pt x="2099" y="784"/>
                    </a:lnTo>
                    <a:lnTo>
                      <a:pt x="2099" y="784"/>
                    </a:lnTo>
                    <a:lnTo>
                      <a:pt x="1943" y="794"/>
                    </a:lnTo>
                    <a:lnTo>
                      <a:pt x="1943" y="794"/>
                    </a:lnTo>
                    <a:lnTo>
                      <a:pt x="1948" y="799"/>
                    </a:lnTo>
                    <a:lnTo>
                      <a:pt x="1948" y="799"/>
                    </a:lnTo>
                    <a:lnTo>
                      <a:pt x="1958" y="806"/>
                    </a:lnTo>
                    <a:lnTo>
                      <a:pt x="1961" y="816"/>
                    </a:lnTo>
                    <a:lnTo>
                      <a:pt x="1961" y="825"/>
                    </a:lnTo>
                    <a:lnTo>
                      <a:pt x="1958" y="836"/>
                    </a:lnTo>
                    <a:lnTo>
                      <a:pt x="1958" y="836"/>
                    </a:lnTo>
                    <a:lnTo>
                      <a:pt x="1947" y="863"/>
                    </a:lnTo>
                    <a:lnTo>
                      <a:pt x="1947" y="863"/>
                    </a:lnTo>
                    <a:lnTo>
                      <a:pt x="1945" y="871"/>
                    </a:lnTo>
                    <a:lnTo>
                      <a:pt x="1945" y="871"/>
                    </a:lnTo>
                    <a:lnTo>
                      <a:pt x="1952" y="876"/>
                    </a:lnTo>
                    <a:lnTo>
                      <a:pt x="1961" y="880"/>
                    </a:lnTo>
                    <a:lnTo>
                      <a:pt x="1978" y="885"/>
                    </a:lnTo>
                    <a:lnTo>
                      <a:pt x="1996" y="887"/>
                    </a:lnTo>
                    <a:lnTo>
                      <a:pt x="2013" y="889"/>
                    </a:lnTo>
                    <a:lnTo>
                      <a:pt x="2013" y="889"/>
                    </a:lnTo>
                    <a:lnTo>
                      <a:pt x="2014" y="900"/>
                    </a:lnTo>
                    <a:lnTo>
                      <a:pt x="2014" y="909"/>
                    </a:lnTo>
                    <a:lnTo>
                      <a:pt x="2011" y="915"/>
                    </a:lnTo>
                    <a:lnTo>
                      <a:pt x="2003" y="920"/>
                    </a:lnTo>
                    <a:lnTo>
                      <a:pt x="2003" y="920"/>
                    </a:lnTo>
                    <a:lnTo>
                      <a:pt x="1994" y="924"/>
                    </a:lnTo>
                    <a:lnTo>
                      <a:pt x="1985" y="929"/>
                    </a:lnTo>
                    <a:lnTo>
                      <a:pt x="1985" y="929"/>
                    </a:lnTo>
                    <a:lnTo>
                      <a:pt x="1903" y="962"/>
                    </a:lnTo>
                    <a:lnTo>
                      <a:pt x="1903" y="962"/>
                    </a:lnTo>
                    <a:lnTo>
                      <a:pt x="1890" y="966"/>
                    </a:lnTo>
                    <a:lnTo>
                      <a:pt x="1890" y="966"/>
                    </a:lnTo>
                    <a:lnTo>
                      <a:pt x="1881" y="966"/>
                    </a:lnTo>
                    <a:lnTo>
                      <a:pt x="1871" y="964"/>
                    </a:lnTo>
                    <a:lnTo>
                      <a:pt x="1866" y="958"/>
                    </a:lnTo>
                    <a:lnTo>
                      <a:pt x="1860" y="951"/>
                    </a:lnTo>
                    <a:lnTo>
                      <a:pt x="1860" y="951"/>
                    </a:lnTo>
                    <a:lnTo>
                      <a:pt x="1853" y="936"/>
                    </a:lnTo>
                    <a:lnTo>
                      <a:pt x="1853" y="936"/>
                    </a:lnTo>
                    <a:lnTo>
                      <a:pt x="1794" y="962"/>
                    </a:lnTo>
                    <a:lnTo>
                      <a:pt x="1794" y="962"/>
                    </a:lnTo>
                    <a:lnTo>
                      <a:pt x="1782" y="969"/>
                    </a:lnTo>
                    <a:lnTo>
                      <a:pt x="1769" y="979"/>
                    </a:lnTo>
                    <a:lnTo>
                      <a:pt x="1760" y="991"/>
                    </a:lnTo>
                    <a:lnTo>
                      <a:pt x="1752" y="1004"/>
                    </a:lnTo>
                    <a:lnTo>
                      <a:pt x="1752" y="1004"/>
                    </a:lnTo>
                    <a:lnTo>
                      <a:pt x="1749" y="1010"/>
                    </a:lnTo>
                    <a:lnTo>
                      <a:pt x="1743" y="1015"/>
                    </a:lnTo>
                    <a:lnTo>
                      <a:pt x="1738" y="1019"/>
                    </a:lnTo>
                    <a:lnTo>
                      <a:pt x="1730" y="1021"/>
                    </a:lnTo>
                    <a:lnTo>
                      <a:pt x="1730" y="1021"/>
                    </a:lnTo>
                    <a:lnTo>
                      <a:pt x="1712" y="1024"/>
                    </a:lnTo>
                    <a:lnTo>
                      <a:pt x="1696" y="1030"/>
                    </a:lnTo>
                    <a:lnTo>
                      <a:pt x="1681" y="1039"/>
                    </a:lnTo>
                    <a:lnTo>
                      <a:pt x="1664" y="1050"/>
                    </a:lnTo>
                    <a:lnTo>
                      <a:pt x="1664" y="1050"/>
                    </a:lnTo>
                    <a:lnTo>
                      <a:pt x="1609" y="1094"/>
                    </a:lnTo>
                    <a:lnTo>
                      <a:pt x="1609" y="1094"/>
                    </a:lnTo>
                    <a:lnTo>
                      <a:pt x="1595" y="1107"/>
                    </a:lnTo>
                    <a:lnTo>
                      <a:pt x="1584" y="1122"/>
                    </a:lnTo>
                    <a:lnTo>
                      <a:pt x="1575" y="1140"/>
                    </a:lnTo>
                    <a:lnTo>
                      <a:pt x="1569" y="1158"/>
                    </a:lnTo>
                    <a:lnTo>
                      <a:pt x="1569" y="1158"/>
                    </a:lnTo>
                    <a:lnTo>
                      <a:pt x="1564" y="1177"/>
                    </a:lnTo>
                    <a:lnTo>
                      <a:pt x="1556" y="1191"/>
                    </a:lnTo>
                    <a:lnTo>
                      <a:pt x="1543" y="1204"/>
                    </a:lnTo>
                    <a:lnTo>
                      <a:pt x="1531" y="1215"/>
                    </a:lnTo>
                    <a:lnTo>
                      <a:pt x="1531" y="1215"/>
                    </a:lnTo>
                    <a:lnTo>
                      <a:pt x="1512" y="1226"/>
                    </a:lnTo>
                    <a:lnTo>
                      <a:pt x="1496" y="1235"/>
                    </a:lnTo>
                    <a:lnTo>
                      <a:pt x="1496" y="1235"/>
                    </a:lnTo>
                    <a:lnTo>
                      <a:pt x="1474" y="1248"/>
                    </a:lnTo>
                    <a:lnTo>
                      <a:pt x="1454" y="1259"/>
                    </a:lnTo>
                    <a:lnTo>
                      <a:pt x="1435" y="1274"/>
                    </a:lnTo>
                    <a:lnTo>
                      <a:pt x="1417" y="1290"/>
                    </a:lnTo>
                    <a:lnTo>
                      <a:pt x="1417" y="1290"/>
                    </a:lnTo>
                    <a:lnTo>
                      <a:pt x="1406" y="1305"/>
                    </a:lnTo>
                    <a:lnTo>
                      <a:pt x="1400" y="1312"/>
                    </a:lnTo>
                    <a:lnTo>
                      <a:pt x="1397" y="1321"/>
                    </a:lnTo>
                    <a:lnTo>
                      <a:pt x="1395" y="1329"/>
                    </a:lnTo>
                    <a:lnTo>
                      <a:pt x="1395" y="1338"/>
                    </a:lnTo>
                    <a:lnTo>
                      <a:pt x="1395" y="1349"/>
                    </a:lnTo>
                    <a:lnTo>
                      <a:pt x="1397" y="1358"/>
                    </a:lnTo>
                    <a:lnTo>
                      <a:pt x="1397" y="1358"/>
                    </a:lnTo>
                    <a:lnTo>
                      <a:pt x="1400" y="1384"/>
                    </a:lnTo>
                    <a:lnTo>
                      <a:pt x="1402" y="1411"/>
                    </a:lnTo>
                    <a:lnTo>
                      <a:pt x="1402" y="1411"/>
                    </a:lnTo>
                    <a:lnTo>
                      <a:pt x="1402" y="1433"/>
                    </a:lnTo>
                    <a:lnTo>
                      <a:pt x="1402" y="1433"/>
                    </a:lnTo>
                    <a:lnTo>
                      <a:pt x="1406" y="1433"/>
                    </a:lnTo>
                    <a:lnTo>
                      <a:pt x="1406" y="1433"/>
                    </a:lnTo>
                    <a:lnTo>
                      <a:pt x="1413" y="1415"/>
                    </a:lnTo>
                    <a:lnTo>
                      <a:pt x="1413" y="1415"/>
                    </a:lnTo>
                    <a:lnTo>
                      <a:pt x="1419" y="1407"/>
                    </a:lnTo>
                    <a:lnTo>
                      <a:pt x="1421" y="1406"/>
                    </a:lnTo>
                    <a:lnTo>
                      <a:pt x="1422" y="1406"/>
                    </a:lnTo>
                    <a:lnTo>
                      <a:pt x="1422" y="1406"/>
                    </a:lnTo>
                    <a:lnTo>
                      <a:pt x="1443" y="1404"/>
                    </a:lnTo>
                    <a:lnTo>
                      <a:pt x="1463" y="1406"/>
                    </a:lnTo>
                    <a:lnTo>
                      <a:pt x="1463" y="1406"/>
                    </a:lnTo>
                    <a:lnTo>
                      <a:pt x="1472" y="1409"/>
                    </a:lnTo>
                    <a:lnTo>
                      <a:pt x="1476" y="1411"/>
                    </a:lnTo>
                    <a:lnTo>
                      <a:pt x="1477" y="1415"/>
                    </a:lnTo>
                    <a:lnTo>
                      <a:pt x="1479" y="1418"/>
                    </a:lnTo>
                    <a:lnTo>
                      <a:pt x="1479" y="1422"/>
                    </a:lnTo>
                    <a:lnTo>
                      <a:pt x="1476" y="1431"/>
                    </a:lnTo>
                    <a:lnTo>
                      <a:pt x="1476" y="1431"/>
                    </a:lnTo>
                    <a:lnTo>
                      <a:pt x="1457" y="1462"/>
                    </a:lnTo>
                    <a:lnTo>
                      <a:pt x="1437" y="1492"/>
                    </a:lnTo>
                    <a:lnTo>
                      <a:pt x="1437" y="1492"/>
                    </a:lnTo>
                    <a:lnTo>
                      <a:pt x="1433" y="1494"/>
                    </a:lnTo>
                    <a:lnTo>
                      <a:pt x="1428" y="1494"/>
                    </a:lnTo>
                    <a:lnTo>
                      <a:pt x="1428" y="1494"/>
                    </a:lnTo>
                    <a:lnTo>
                      <a:pt x="1419" y="1492"/>
                    </a:lnTo>
                    <a:lnTo>
                      <a:pt x="1411" y="1488"/>
                    </a:lnTo>
                    <a:lnTo>
                      <a:pt x="1404" y="1481"/>
                    </a:lnTo>
                    <a:lnTo>
                      <a:pt x="1402" y="1472"/>
                    </a:lnTo>
                    <a:lnTo>
                      <a:pt x="1402" y="1472"/>
                    </a:lnTo>
                    <a:lnTo>
                      <a:pt x="1399" y="1455"/>
                    </a:lnTo>
                    <a:lnTo>
                      <a:pt x="1399" y="1455"/>
                    </a:lnTo>
                    <a:lnTo>
                      <a:pt x="1382" y="1466"/>
                    </a:lnTo>
                    <a:lnTo>
                      <a:pt x="1382" y="1466"/>
                    </a:lnTo>
                    <a:lnTo>
                      <a:pt x="1371" y="1472"/>
                    </a:lnTo>
                    <a:lnTo>
                      <a:pt x="1367" y="1472"/>
                    </a:lnTo>
                    <a:lnTo>
                      <a:pt x="1362" y="1472"/>
                    </a:lnTo>
                    <a:lnTo>
                      <a:pt x="1358" y="1470"/>
                    </a:lnTo>
                    <a:lnTo>
                      <a:pt x="1355" y="1466"/>
                    </a:lnTo>
                    <a:lnTo>
                      <a:pt x="1347" y="1457"/>
                    </a:lnTo>
                    <a:lnTo>
                      <a:pt x="1347" y="1457"/>
                    </a:lnTo>
                    <a:lnTo>
                      <a:pt x="1340" y="1442"/>
                    </a:lnTo>
                    <a:lnTo>
                      <a:pt x="1336" y="1428"/>
                    </a:lnTo>
                    <a:lnTo>
                      <a:pt x="1333" y="1413"/>
                    </a:lnTo>
                    <a:lnTo>
                      <a:pt x="1331" y="1396"/>
                    </a:lnTo>
                    <a:lnTo>
                      <a:pt x="1331" y="1396"/>
                    </a:lnTo>
                    <a:lnTo>
                      <a:pt x="1329" y="1382"/>
                    </a:lnTo>
                    <a:lnTo>
                      <a:pt x="1327" y="1369"/>
                    </a:lnTo>
                    <a:lnTo>
                      <a:pt x="1327" y="1369"/>
                    </a:lnTo>
                    <a:lnTo>
                      <a:pt x="1323" y="1362"/>
                    </a:lnTo>
                    <a:lnTo>
                      <a:pt x="1318" y="1354"/>
                    </a:lnTo>
                    <a:lnTo>
                      <a:pt x="1312" y="1349"/>
                    </a:lnTo>
                    <a:lnTo>
                      <a:pt x="1305" y="1345"/>
                    </a:lnTo>
                    <a:lnTo>
                      <a:pt x="1305" y="1345"/>
                    </a:lnTo>
                    <a:lnTo>
                      <a:pt x="1268" y="1336"/>
                    </a:lnTo>
                    <a:lnTo>
                      <a:pt x="1250" y="1332"/>
                    </a:lnTo>
                    <a:lnTo>
                      <a:pt x="1230" y="1332"/>
                    </a:lnTo>
                    <a:lnTo>
                      <a:pt x="1230" y="1332"/>
                    </a:lnTo>
                    <a:lnTo>
                      <a:pt x="1223" y="1334"/>
                    </a:lnTo>
                    <a:lnTo>
                      <a:pt x="1213" y="1336"/>
                    </a:lnTo>
                    <a:lnTo>
                      <a:pt x="1206" y="1340"/>
                    </a:lnTo>
                    <a:lnTo>
                      <a:pt x="1199" y="1347"/>
                    </a:lnTo>
                    <a:lnTo>
                      <a:pt x="1199" y="1347"/>
                    </a:lnTo>
                    <a:lnTo>
                      <a:pt x="1193" y="1353"/>
                    </a:lnTo>
                    <a:lnTo>
                      <a:pt x="1188" y="1356"/>
                    </a:lnTo>
                    <a:lnTo>
                      <a:pt x="1182" y="1358"/>
                    </a:lnTo>
                    <a:lnTo>
                      <a:pt x="1175" y="1362"/>
                    </a:lnTo>
                    <a:lnTo>
                      <a:pt x="1160" y="1362"/>
                    </a:lnTo>
                    <a:lnTo>
                      <a:pt x="1146" y="1358"/>
                    </a:lnTo>
                    <a:lnTo>
                      <a:pt x="1146" y="1358"/>
                    </a:lnTo>
                    <a:lnTo>
                      <a:pt x="1124" y="1351"/>
                    </a:lnTo>
                    <a:lnTo>
                      <a:pt x="1124" y="1351"/>
                    </a:lnTo>
                    <a:lnTo>
                      <a:pt x="1113" y="1347"/>
                    </a:lnTo>
                    <a:lnTo>
                      <a:pt x="1102" y="1345"/>
                    </a:lnTo>
                    <a:lnTo>
                      <a:pt x="1091" y="1347"/>
                    </a:lnTo>
                    <a:lnTo>
                      <a:pt x="1078" y="1351"/>
                    </a:lnTo>
                    <a:lnTo>
                      <a:pt x="1078" y="1351"/>
                    </a:lnTo>
                    <a:lnTo>
                      <a:pt x="1058" y="1358"/>
                    </a:lnTo>
                    <a:lnTo>
                      <a:pt x="1039" y="1369"/>
                    </a:lnTo>
                    <a:lnTo>
                      <a:pt x="1021" y="1380"/>
                    </a:lnTo>
                    <a:lnTo>
                      <a:pt x="1004" y="1395"/>
                    </a:lnTo>
                    <a:lnTo>
                      <a:pt x="1004" y="1395"/>
                    </a:lnTo>
                    <a:lnTo>
                      <a:pt x="990" y="1411"/>
                    </a:lnTo>
                    <a:lnTo>
                      <a:pt x="979" y="1428"/>
                    </a:lnTo>
                    <a:lnTo>
                      <a:pt x="971" y="1446"/>
                    </a:lnTo>
                    <a:lnTo>
                      <a:pt x="966" y="1466"/>
                    </a:lnTo>
                    <a:lnTo>
                      <a:pt x="966" y="1466"/>
                    </a:lnTo>
                    <a:lnTo>
                      <a:pt x="960" y="1490"/>
                    </a:lnTo>
                    <a:lnTo>
                      <a:pt x="953" y="1514"/>
                    </a:lnTo>
                    <a:lnTo>
                      <a:pt x="953" y="1514"/>
                    </a:lnTo>
                    <a:lnTo>
                      <a:pt x="949" y="1532"/>
                    </a:lnTo>
                    <a:lnTo>
                      <a:pt x="948" y="1549"/>
                    </a:lnTo>
                    <a:lnTo>
                      <a:pt x="949" y="1565"/>
                    </a:lnTo>
                    <a:lnTo>
                      <a:pt x="957" y="1582"/>
                    </a:lnTo>
                    <a:lnTo>
                      <a:pt x="957" y="1582"/>
                    </a:lnTo>
                    <a:lnTo>
                      <a:pt x="966" y="1604"/>
                    </a:lnTo>
                    <a:lnTo>
                      <a:pt x="966" y="1604"/>
                    </a:lnTo>
                    <a:lnTo>
                      <a:pt x="973" y="1615"/>
                    </a:lnTo>
                    <a:lnTo>
                      <a:pt x="982" y="1626"/>
                    </a:lnTo>
                    <a:lnTo>
                      <a:pt x="993" y="1631"/>
                    </a:lnTo>
                    <a:lnTo>
                      <a:pt x="1006" y="1637"/>
                    </a:lnTo>
                    <a:lnTo>
                      <a:pt x="1017" y="1638"/>
                    </a:lnTo>
                    <a:lnTo>
                      <a:pt x="1030" y="1638"/>
                    </a:lnTo>
                    <a:lnTo>
                      <a:pt x="1043" y="1635"/>
                    </a:lnTo>
                    <a:lnTo>
                      <a:pt x="1056" y="1631"/>
                    </a:lnTo>
                    <a:lnTo>
                      <a:pt x="1056" y="1631"/>
                    </a:lnTo>
                    <a:lnTo>
                      <a:pt x="1067" y="1624"/>
                    </a:lnTo>
                    <a:lnTo>
                      <a:pt x="1076" y="1615"/>
                    </a:lnTo>
                    <a:lnTo>
                      <a:pt x="1083" y="1605"/>
                    </a:lnTo>
                    <a:lnTo>
                      <a:pt x="1091" y="1594"/>
                    </a:lnTo>
                    <a:lnTo>
                      <a:pt x="1091" y="1594"/>
                    </a:lnTo>
                    <a:lnTo>
                      <a:pt x="1096" y="1583"/>
                    </a:lnTo>
                    <a:lnTo>
                      <a:pt x="1103" y="1574"/>
                    </a:lnTo>
                    <a:lnTo>
                      <a:pt x="1113" y="1567"/>
                    </a:lnTo>
                    <a:lnTo>
                      <a:pt x="1122" y="1560"/>
                    </a:lnTo>
                    <a:lnTo>
                      <a:pt x="1133" y="1556"/>
                    </a:lnTo>
                    <a:lnTo>
                      <a:pt x="1144" y="1552"/>
                    </a:lnTo>
                    <a:lnTo>
                      <a:pt x="1155" y="1552"/>
                    </a:lnTo>
                    <a:lnTo>
                      <a:pt x="1168" y="1552"/>
                    </a:lnTo>
                    <a:lnTo>
                      <a:pt x="1168" y="1552"/>
                    </a:lnTo>
                    <a:lnTo>
                      <a:pt x="1177" y="1552"/>
                    </a:lnTo>
                    <a:lnTo>
                      <a:pt x="1186" y="1556"/>
                    </a:lnTo>
                    <a:lnTo>
                      <a:pt x="1191" y="1558"/>
                    </a:lnTo>
                    <a:lnTo>
                      <a:pt x="1197" y="1563"/>
                    </a:lnTo>
                    <a:lnTo>
                      <a:pt x="1201" y="1569"/>
                    </a:lnTo>
                    <a:lnTo>
                      <a:pt x="1201" y="1576"/>
                    </a:lnTo>
                    <a:lnTo>
                      <a:pt x="1201" y="1585"/>
                    </a:lnTo>
                    <a:lnTo>
                      <a:pt x="1199" y="1594"/>
                    </a:lnTo>
                    <a:lnTo>
                      <a:pt x="1199" y="1594"/>
                    </a:lnTo>
                    <a:lnTo>
                      <a:pt x="1188" y="1624"/>
                    </a:lnTo>
                    <a:lnTo>
                      <a:pt x="1175" y="1655"/>
                    </a:lnTo>
                    <a:lnTo>
                      <a:pt x="1175" y="1655"/>
                    </a:lnTo>
                    <a:lnTo>
                      <a:pt x="1164" y="1677"/>
                    </a:lnTo>
                    <a:lnTo>
                      <a:pt x="1160" y="1690"/>
                    </a:lnTo>
                    <a:lnTo>
                      <a:pt x="1158" y="1703"/>
                    </a:lnTo>
                    <a:lnTo>
                      <a:pt x="1158" y="1703"/>
                    </a:lnTo>
                    <a:lnTo>
                      <a:pt x="1186" y="1706"/>
                    </a:lnTo>
                    <a:lnTo>
                      <a:pt x="1213" y="1708"/>
                    </a:lnTo>
                    <a:lnTo>
                      <a:pt x="1241" y="1710"/>
                    </a:lnTo>
                    <a:lnTo>
                      <a:pt x="1270" y="1712"/>
                    </a:lnTo>
                    <a:lnTo>
                      <a:pt x="1270" y="1712"/>
                    </a:lnTo>
                    <a:lnTo>
                      <a:pt x="1268" y="1734"/>
                    </a:lnTo>
                    <a:lnTo>
                      <a:pt x="1268" y="1734"/>
                    </a:lnTo>
                    <a:lnTo>
                      <a:pt x="1257" y="1829"/>
                    </a:lnTo>
                    <a:lnTo>
                      <a:pt x="1257" y="1829"/>
                    </a:lnTo>
                    <a:lnTo>
                      <a:pt x="1257" y="1845"/>
                    </a:lnTo>
                    <a:lnTo>
                      <a:pt x="1261" y="1858"/>
                    </a:lnTo>
                    <a:lnTo>
                      <a:pt x="1267" y="1869"/>
                    </a:lnTo>
                    <a:lnTo>
                      <a:pt x="1274" y="1878"/>
                    </a:lnTo>
                    <a:lnTo>
                      <a:pt x="1283" y="1886"/>
                    </a:lnTo>
                    <a:lnTo>
                      <a:pt x="1296" y="1891"/>
                    </a:lnTo>
                    <a:lnTo>
                      <a:pt x="1309" y="1891"/>
                    </a:lnTo>
                    <a:lnTo>
                      <a:pt x="1323" y="1891"/>
                    </a:lnTo>
                    <a:lnTo>
                      <a:pt x="1323" y="1891"/>
                    </a:lnTo>
                    <a:lnTo>
                      <a:pt x="1345" y="1888"/>
                    </a:lnTo>
                    <a:lnTo>
                      <a:pt x="1358" y="1888"/>
                    </a:lnTo>
                    <a:lnTo>
                      <a:pt x="1367" y="1888"/>
                    </a:lnTo>
                    <a:lnTo>
                      <a:pt x="1378" y="1889"/>
                    </a:lnTo>
                    <a:lnTo>
                      <a:pt x="1389" y="1893"/>
                    </a:lnTo>
                    <a:lnTo>
                      <a:pt x="1400" y="1899"/>
                    </a:lnTo>
                    <a:lnTo>
                      <a:pt x="1411" y="1906"/>
                    </a:lnTo>
                    <a:lnTo>
                      <a:pt x="1411" y="1906"/>
                    </a:lnTo>
                    <a:lnTo>
                      <a:pt x="1435" y="1875"/>
                    </a:lnTo>
                    <a:lnTo>
                      <a:pt x="1435" y="1875"/>
                    </a:lnTo>
                    <a:lnTo>
                      <a:pt x="1448" y="1860"/>
                    </a:lnTo>
                    <a:lnTo>
                      <a:pt x="1463" y="1847"/>
                    </a:lnTo>
                    <a:lnTo>
                      <a:pt x="1477" y="1836"/>
                    </a:lnTo>
                    <a:lnTo>
                      <a:pt x="1492" y="1827"/>
                    </a:lnTo>
                    <a:lnTo>
                      <a:pt x="1509" y="1820"/>
                    </a:lnTo>
                    <a:lnTo>
                      <a:pt x="1527" y="1814"/>
                    </a:lnTo>
                    <a:lnTo>
                      <a:pt x="1545" y="1813"/>
                    </a:lnTo>
                    <a:lnTo>
                      <a:pt x="1565" y="1813"/>
                    </a:lnTo>
                    <a:lnTo>
                      <a:pt x="1565" y="1813"/>
                    </a:lnTo>
                    <a:lnTo>
                      <a:pt x="1587" y="1816"/>
                    </a:lnTo>
                    <a:lnTo>
                      <a:pt x="1606" y="1822"/>
                    </a:lnTo>
                    <a:lnTo>
                      <a:pt x="1626" y="1829"/>
                    </a:lnTo>
                    <a:lnTo>
                      <a:pt x="1642" y="1840"/>
                    </a:lnTo>
                    <a:lnTo>
                      <a:pt x="1642" y="1840"/>
                    </a:lnTo>
                    <a:lnTo>
                      <a:pt x="1666" y="1851"/>
                    </a:lnTo>
                    <a:lnTo>
                      <a:pt x="1688" y="1860"/>
                    </a:lnTo>
                    <a:lnTo>
                      <a:pt x="1714" y="1864"/>
                    </a:lnTo>
                    <a:lnTo>
                      <a:pt x="1738" y="1864"/>
                    </a:lnTo>
                    <a:lnTo>
                      <a:pt x="1738" y="1864"/>
                    </a:lnTo>
                    <a:lnTo>
                      <a:pt x="1754" y="1864"/>
                    </a:lnTo>
                    <a:lnTo>
                      <a:pt x="1769" y="1860"/>
                    </a:lnTo>
                    <a:lnTo>
                      <a:pt x="1782" y="1856"/>
                    </a:lnTo>
                    <a:lnTo>
                      <a:pt x="1796" y="1851"/>
                    </a:lnTo>
                    <a:lnTo>
                      <a:pt x="1796" y="1851"/>
                    </a:lnTo>
                    <a:lnTo>
                      <a:pt x="1796" y="1833"/>
                    </a:lnTo>
                    <a:lnTo>
                      <a:pt x="1796" y="1824"/>
                    </a:lnTo>
                    <a:lnTo>
                      <a:pt x="1798" y="1814"/>
                    </a:lnTo>
                    <a:lnTo>
                      <a:pt x="1798" y="1814"/>
                    </a:lnTo>
                    <a:lnTo>
                      <a:pt x="1800" y="1805"/>
                    </a:lnTo>
                    <a:lnTo>
                      <a:pt x="1804" y="1796"/>
                    </a:lnTo>
                    <a:lnTo>
                      <a:pt x="1813" y="1780"/>
                    </a:lnTo>
                    <a:lnTo>
                      <a:pt x="1813" y="1780"/>
                    </a:lnTo>
                    <a:lnTo>
                      <a:pt x="1822" y="1756"/>
                    </a:lnTo>
                    <a:lnTo>
                      <a:pt x="1822" y="1756"/>
                    </a:lnTo>
                    <a:lnTo>
                      <a:pt x="1826" y="1747"/>
                    </a:lnTo>
                    <a:lnTo>
                      <a:pt x="1824" y="1739"/>
                    </a:lnTo>
                    <a:lnTo>
                      <a:pt x="1820" y="1734"/>
                    </a:lnTo>
                    <a:lnTo>
                      <a:pt x="1813" y="1728"/>
                    </a:lnTo>
                    <a:lnTo>
                      <a:pt x="1813" y="1728"/>
                    </a:lnTo>
                    <a:lnTo>
                      <a:pt x="1794" y="1717"/>
                    </a:lnTo>
                    <a:lnTo>
                      <a:pt x="1794" y="1717"/>
                    </a:lnTo>
                    <a:lnTo>
                      <a:pt x="1783" y="1712"/>
                    </a:lnTo>
                    <a:lnTo>
                      <a:pt x="1774" y="1706"/>
                    </a:lnTo>
                    <a:lnTo>
                      <a:pt x="1767" y="1699"/>
                    </a:lnTo>
                    <a:lnTo>
                      <a:pt x="1761" y="1690"/>
                    </a:lnTo>
                    <a:lnTo>
                      <a:pt x="1758" y="1682"/>
                    </a:lnTo>
                    <a:lnTo>
                      <a:pt x="1754" y="1671"/>
                    </a:lnTo>
                    <a:lnTo>
                      <a:pt x="1752" y="1660"/>
                    </a:lnTo>
                    <a:lnTo>
                      <a:pt x="1751" y="1649"/>
                    </a:lnTo>
                    <a:lnTo>
                      <a:pt x="1751" y="1649"/>
                    </a:lnTo>
                    <a:lnTo>
                      <a:pt x="1751" y="1629"/>
                    </a:lnTo>
                    <a:lnTo>
                      <a:pt x="1751" y="1629"/>
                    </a:lnTo>
                    <a:lnTo>
                      <a:pt x="1772" y="1642"/>
                    </a:lnTo>
                    <a:lnTo>
                      <a:pt x="1793" y="1653"/>
                    </a:lnTo>
                    <a:lnTo>
                      <a:pt x="1802" y="1657"/>
                    </a:lnTo>
                    <a:lnTo>
                      <a:pt x="1813" y="1660"/>
                    </a:lnTo>
                    <a:lnTo>
                      <a:pt x="1824" y="1662"/>
                    </a:lnTo>
                    <a:lnTo>
                      <a:pt x="1835" y="1662"/>
                    </a:lnTo>
                    <a:lnTo>
                      <a:pt x="1835" y="1662"/>
                    </a:lnTo>
                    <a:lnTo>
                      <a:pt x="1837" y="1673"/>
                    </a:lnTo>
                    <a:lnTo>
                      <a:pt x="1837" y="1679"/>
                    </a:lnTo>
                    <a:lnTo>
                      <a:pt x="1835" y="1682"/>
                    </a:lnTo>
                    <a:lnTo>
                      <a:pt x="1833" y="1684"/>
                    </a:lnTo>
                    <a:lnTo>
                      <a:pt x="1827" y="1686"/>
                    </a:lnTo>
                    <a:lnTo>
                      <a:pt x="1813" y="1692"/>
                    </a:lnTo>
                    <a:lnTo>
                      <a:pt x="1813" y="1692"/>
                    </a:lnTo>
                    <a:lnTo>
                      <a:pt x="1826" y="1695"/>
                    </a:lnTo>
                    <a:lnTo>
                      <a:pt x="1826" y="1695"/>
                    </a:lnTo>
                    <a:lnTo>
                      <a:pt x="1833" y="1699"/>
                    </a:lnTo>
                    <a:lnTo>
                      <a:pt x="1838" y="1703"/>
                    </a:lnTo>
                    <a:lnTo>
                      <a:pt x="1844" y="1708"/>
                    </a:lnTo>
                    <a:lnTo>
                      <a:pt x="1848" y="1715"/>
                    </a:lnTo>
                    <a:lnTo>
                      <a:pt x="1848" y="1715"/>
                    </a:lnTo>
                    <a:lnTo>
                      <a:pt x="1857" y="1741"/>
                    </a:lnTo>
                    <a:lnTo>
                      <a:pt x="1857" y="1741"/>
                    </a:lnTo>
                    <a:lnTo>
                      <a:pt x="1859" y="1747"/>
                    </a:lnTo>
                    <a:lnTo>
                      <a:pt x="1859" y="1752"/>
                    </a:lnTo>
                    <a:lnTo>
                      <a:pt x="1857" y="1758"/>
                    </a:lnTo>
                    <a:lnTo>
                      <a:pt x="1855" y="1763"/>
                    </a:lnTo>
                    <a:lnTo>
                      <a:pt x="1855" y="1763"/>
                    </a:lnTo>
                    <a:lnTo>
                      <a:pt x="1829" y="1807"/>
                    </a:lnTo>
                    <a:lnTo>
                      <a:pt x="1829" y="1807"/>
                    </a:lnTo>
                    <a:lnTo>
                      <a:pt x="1827" y="1814"/>
                    </a:lnTo>
                    <a:lnTo>
                      <a:pt x="1826" y="1820"/>
                    </a:lnTo>
                    <a:lnTo>
                      <a:pt x="1827" y="1825"/>
                    </a:lnTo>
                    <a:lnTo>
                      <a:pt x="1833" y="1833"/>
                    </a:lnTo>
                    <a:lnTo>
                      <a:pt x="1833" y="1833"/>
                    </a:lnTo>
                    <a:lnTo>
                      <a:pt x="1837" y="1838"/>
                    </a:lnTo>
                    <a:lnTo>
                      <a:pt x="1838" y="1844"/>
                    </a:lnTo>
                    <a:lnTo>
                      <a:pt x="1837" y="1849"/>
                    </a:lnTo>
                    <a:lnTo>
                      <a:pt x="1833" y="1856"/>
                    </a:lnTo>
                    <a:lnTo>
                      <a:pt x="1833" y="1856"/>
                    </a:lnTo>
                    <a:lnTo>
                      <a:pt x="1818" y="1880"/>
                    </a:lnTo>
                    <a:lnTo>
                      <a:pt x="1818" y="1880"/>
                    </a:lnTo>
                    <a:lnTo>
                      <a:pt x="1848" y="1910"/>
                    </a:lnTo>
                    <a:lnTo>
                      <a:pt x="1873" y="1939"/>
                    </a:lnTo>
                    <a:lnTo>
                      <a:pt x="1873" y="1939"/>
                    </a:lnTo>
                    <a:lnTo>
                      <a:pt x="1882" y="1950"/>
                    </a:lnTo>
                    <a:lnTo>
                      <a:pt x="1895" y="1961"/>
                    </a:lnTo>
                    <a:lnTo>
                      <a:pt x="1906" y="1970"/>
                    </a:lnTo>
                    <a:lnTo>
                      <a:pt x="1919" y="1976"/>
                    </a:lnTo>
                    <a:lnTo>
                      <a:pt x="1934" y="1981"/>
                    </a:lnTo>
                    <a:lnTo>
                      <a:pt x="1948" y="1985"/>
                    </a:lnTo>
                    <a:lnTo>
                      <a:pt x="1963" y="1988"/>
                    </a:lnTo>
                    <a:lnTo>
                      <a:pt x="1980" y="1988"/>
                    </a:lnTo>
                    <a:lnTo>
                      <a:pt x="1980" y="1988"/>
                    </a:lnTo>
                    <a:lnTo>
                      <a:pt x="1996" y="1990"/>
                    </a:lnTo>
                    <a:lnTo>
                      <a:pt x="2009" y="1992"/>
                    </a:lnTo>
                    <a:lnTo>
                      <a:pt x="2024" y="1998"/>
                    </a:lnTo>
                    <a:lnTo>
                      <a:pt x="2035" y="2005"/>
                    </a:lnTo>
                    <a:lnTo>
                      <a:pt x="2046" y="2014"/>
                    </a:lnTo>
                    <a:lnTo>
                      <a:pt x="2055" y="2025"/>
                    </a:lnTo>
                    <a:lnTo>
                      <a:pt x="2062" y="2038"/>
                    </a:lnTo>
                    <a:lnTo>
                      <a:pt x="2069" y="2053"/>
                    </a:lnTo>
                    <a:lnTo>
                      <a:pt x="2069" y="2053"/>
                    </a:lnTo>
                    <a:lnTo>
                      <a:pt x="2080" y="2089"/>
                    </a:lnTo>
                    <a:lnTo>
                      <a:pt x="2091" y="2126"/>
                    </a:lnTo>
                    <a:lnTo>
                      <a:pt x="2091" y="2126"/>
                    </a:lnTo>
                    <a:lnTo>
                      <a:pt x="2093" y="2131"/>
                    </a:lnTo>
                    <a:lnTo>
                      <a:pt x="2095" y="2137"/>
                    </a:lnTo>
                    <a:lnTo>
                      <a:pt x="2099" y="2141"/>
                    </a:lnTo>
                    <a:lnTo>
                      <a:pt x="2104" y="2144"/>
                    </a:lnTo>
                    <a:lnTo>
                      <a:pt x="2104" y="2144"/>
                    </a:lnTo>
                    <a:lnTo>
                      <a:pt x="2121" y="2152"/>
                    </a:lnTo>
                    <a:lnTo>
                      <a:pt x="2135" y="2159"/>
                    </a:lnTo>
                    <a:lnTo>
                      <a:pt x="2135" y="2159"/>
                    </a:lnTo>
                    <a:lnTo>
                      <a:pt x="2145" y="2164"/>
                    </a:lnTo>
                    <a:lnTo>
                      <a:pt x="2156" y="2168"/>
                    </a:lnTo>
                    <a:lnTo>
                      <a:pt x="2167" y="2170"/>
                    </a:lnTo>
                    <a:lnTo>
                      <a:pt x="2179" y="2170"/>
                    </a:lnTo>
                    <a:lnTo>
                      <a:pt x="2179" y="2170"/>
                    </a:lnTo>
                    <a:lnTo>
                      <a:pt x="2189" y="2170"/>
                    </a:lnTo>
                    <a:lnTo>
                      <a:pt x="2196" y="2174"/>
                    </a:lnTo>
                    <a:lnTo>
                      <a:pt x="2203" y="2177"/>
                    </a:lnTo>
                    <a:lnTo>
                      <a:pt x="2211" y="2183"/>
                    </a:lnTo>
                    <a:lnTo>
                      <a:pt x="2211" y="2183"/>
                    </a:lnTo>
                    <a:lnTo>
                      <a:pt x="2220" y="2192"/>
                    </a:lnTo>
                    <a:lnTo>
                      <a:pt x="2229" y="2197"/>
                    </a:lnTo>
                    <a:lnTo>
                      <a:pt x="2238" y="2205"/>
                    </a:lnTo>
                    <a:lnTo>
                      <a:pt x="2249" y="2208"/>
                    </a:lnTo>
                    <a:lnTo>
                      <a:pt x="2271" y="2216"/>
                    </a:lnTo>
                    <a:lnTo>
                      <a:pt x="2293" y="2219"/>
                    </a:lnTo>
                    <a:lnTo>
                      <a:pt x="2293" y="2219"/>
                    </a:lnTo>
                    <a:lnTo>
                      <a:pt x="2328" y="2223"/>
                    </a:lnTo>
                    <a:lnTo>
                      <a:pt x="2328" y="2223"/>
                    </a:lnTo>
                    <a:lnTo>
                      <a:pt x="2344" y="2227"/>
                    </a:lnTo>
                    <a:lnTo>
                      <a:pt x="2359" y="2230"/>
                    </a:lnTo>
                    <a:lnTo>
                      <a:pt x="2372" y="2240"/>
                    </a:lnTo>
                    <a:lnTo>
                      <a:pt x="2385" y="2249"/>
                    </a:lnTo>
                    <a:lnTo>
                      <a:pt x="2385" y="2249"/>
                    </a:lnTo>
                    <a:lnTo>
                      <a:pt x="2396" y="2260"/>
                    </a:lnTo>
                    <a:lnTo>
                      <a:pt x="2407" y="2267"/>
                    </a:lnTo>
                    <a:lnTo>
                      <a:pt x="2431" y="2280"/>
                    </a:lnTo>
                    <a:lnTo>
                      <a:pt x="2431" y="2280"/>
                    </a:lnTo>
                    <a:lnTo>
                      <a:pt x="2447" y="2287"/>
                    </a:lnTo>
                    <a:lnTo>
                      <a:pt x="2460" y="2295"/>
                    </a:lnTo>
                    <a:lnTo>
                      <a:pt x="2460" y="2295"/>
                    </a:lnTo>
                    <a:lnTo>
                      <a:pt x="2469" y="2302"/>
                    </a:lnTo>
                    <a:lnTo>
                      <a:pt x="2476" y="2309"/>
                    </a:lnTo>
                    <a:lnTo>
                      <a:pt x="2482" y="2316"/>
                    </a:lnTo>
                    <a:lnTo>
                      <a:pt x="2486" y="2324"/>
                    </a:lnTo>
                    <a:lnTo>
                      <a:pt x="2487" y="2333"/>
                    </a:lnTo>
                    <a:lnTo>
                      <a:pt x="2489" y="2342"/>
                    </a:lnTo>
                    <a:lnTo>
                      <a:pt x="2489" y="2353"/>
                    </a:lnTo>
                    <a:lnTo>
                      <a:pt x="2489" y="2362"/>
                    </a:lnTo>
                    <a:lnTo>
                      <a:pt x="2489" y="2362"/>
                    </a:lnTo>
                    <a:lnTo>
                      <a:pt x="2484" y="2382"/>
                    </a:lnTo>
                    <a:lnTo>
                      <a:pt x="2478" y="2401"/>
                    </a:lnTo>
                    <a:lnTo>
                      <a:pt x="2469" y="2417"/>
                    </a:lnTo>
                    <a:lnTo>
                      <a:pt x="2458" y="2436"/>
                    </a:lnTo>
                    <a:lnTo>
                      <a:pt x="2458" y="2436"/>
                    </a:lnTo>
                    <a:lnTo>
                      <a:pt x="2438" y="2465"/>
                    </a:lnTo>
                    <a:lnTo>
                      <a:pt x="2416" y="2496"/>
                    </a:lnTo>
                    <a:lnTo>
                      <a:pt x="2416" y="2496"/>
                    </a:lnTo>
                    <a:lnTo>
                      <a:pt x="2405" y="2513"/>
                    </a:lnTo>
                    <a:lnTo>
                      <a:pt x="2398" y="2531"/>
                    </a:lnTo>
                    <a:lnTo>
                      <a:pt x="2394" y="2549"/>
                    </a:lnTo>
                    <a:lnTo>
                      <a:pt x="2392" y="2569"/>
                    </a:lnTo>
                    <a:lnTo>
                      <a:pt x="2392" y="2569"/>
                    </a:lnTo>
                    <a:lnTo>
                      <a:pt x="2392" y="2591"/>
                    </a:lnTo>
                    <a:lnTo>
                      <a:pt x="2390" y="2615"/>
                    </a:lnTo>
                    <a:lnTo>
                      <a:pt x="2383" y="2659"/>
                    </a:lnTo>
                    <a:lnTo>
                      <a:pt x="2372" y="2703"/>
                    </a:lnTo>
                    <a:lnTo>
                      <a:pt x="2359" y="2745"/>
                    </a:lnTo>
                    <a:lnTo>
                      <a:pt x="2359" y="2745"/>
                    </a:lnTo>
                    <a:lnTo>
                      <a:pt x="2354" y="2758"/>
                    </a:lnTo>
                    <a:lnTo>
                      <a:pt x="2348" y="2769"/>
                    </a:lnTo>
                    <a:lnTo>
                      <a:pt x="2341" y="2778"/>
                    </a:lnTo>
                    <a:lnTo>
                      <a:pt x="2332" y="2786"/>
                    </a:lnTo>
                    <a:lnTo>
                      <a:pt x="2322" y="2793"/>
                    </a:lnTo>
                    <a:lnTo>
                      <a:pt x="2311" y="2798"/>
                    </a:lnTo>
                    <a:lnTo>
                      <a:pt x="2300" y="2802"/>
                    </a:lnTo>
                    <a:lnTo>
                      <a:pt x="2288" y="2804"/>
                    </a:lnTo>
                    <a:lnTo>
                      <a:pt x="2288" y="2804"/>
                    </a:lnTo>
                    <a:lnTo>
                      <a:pt x="2267" y="2809"/>
                    </a:lnTo>
                    <a:lnTo>
                      <a:pt x="2251" y="2817"/>
                    </a:lnTo>
                    <a:lnTo>
                      <a:pt x="2251" y="2817"/>
                    </a:lnTo>
                    <a:lnTo>
                      <a:pt x="2216" y="2835"/>
                    </a:lnTo>
                    <a:lnTo>
                      <a:pt x="2183" y="2853"/>
                    </a:lnTo>
                    <a:lnTo>
                      <a:pt x="2183" y="2853"/>
                    </a:lnTo>
                    <a:lnTo>
                      <a:pt x="2181" y="2881"/>
                    </a:lnTo>
                    <a:lnTo>
                      <a:pt x="2179" y="2908"/>
                    </a:lnTo>
                    <a:lnTo>
                      <a:pt x="2179" y="2908"/>
                    </a:lnTo>
                    <a:lnTo>
                      <a:pt x="2178" y="2925"/>
                    </a:lnTo>
                    <a:lnTo>
                      <a:pt x="2176" y="2940"/>
                    </a:lnTo>
                    <a:lnTo>
                      <a:pt x="2167" y="2971"/>
                    </a:lnTo>
                    <a:lnTo>
                      <a:pt x="2154" y="3000"/>
                    </a:lnTo>
                    <a:lnTo>
                      <a:pt x="2139" y="3028"/>
                    </a:lnTo>
                    <a:lnTo>
                      <a:pt x="2139" y="3028"/>
                    </a:lnTo>
                    <a:lnTo>
                      <a:pt x="2117" y="3062"/>
                    </a:lnTo>
                    <a:lnTo>
                      <a:pt x="2097" y="3097"/>
                    </a:lnTo>
                    <a:lnTo>
                      <a:pt x="2097" y="3097"/>
                    </a:lnTo>
                    <a:lnTo>
                      <a:pt x="2088" y="3110"/>
                    </a:lnTo>
                    <a:lnTo>
                      <a:pt x="2080" y="3116"/>
                    </a:lnTo>
                    <a:lnTo>
                      <a:pt x="2075" y="3119"/>
                    </a:lnTo>
                    <a:lnTo>
                      <a:pt x="2060" y="3125"/>
                    </a:lnTo>
                    <a:lnTo>
                      <a:pt x="2046" y="3127"/>
                    </a:lnTo>
                    <a:lnTo>
                      <a:pt x="2046" y="3127"/>
                    </a:lnTo>
                    <a:lnTo>
                      <a:pt x="2018" y="3128"/>
                    </a:lnTo>
                    <a:lnTo>
                      <a:pt x="2018" y="3128"/>
                    </a:lnTo>
                    <a:lnTo>
                      <a:pt x="2025" y="3150"/>
                    </a:lnTo>
                    <a:lnTo>
                      <a:pt x="2025" y="3150"/>
                    </a:lnTo>
                    <a:lnTo>
                      <a:pt x="2029" y="3165"/>
                    </a:lnTo>
                    <a:lnTo>
                      <a:pt x="2033" y="3176"/>
                    </a:lnTo>
                    <a:lnTo>
                      <a:pt x="2033" y="3187"/>
                    </a:lnTo>
                    <a:lnTo>
                      <a:pt x="2029" y="3196"/>
                    </a:lnTo>
                    <a:lnTo>
                      <a:pt x="2025" y="3204"/>
                    </a:lnTo>
                    <a:lnTo>
                      <a:pt x="2018" y="3211"/>
                    </a:lnTo>
                    <a:lnTo>
                      <a:pt x="2007" y="3218"/>
                    </a:lnTo>
                    <a:lnTo>
                      <a:pt x="1994" y="3225"/>
                    </a:lnTo>
                    <a:lnTo>
                      <a:pt x="1994" y="3225"/>
                    </a:lnTo>
                    <a:lnTo>
                      <a:pt x="1974" y="3233"/>
                    </a:lnTo>
                    <a:lnTo>
                      <a:pt x="1954" y="3240"/>
                    </a:lnTo>
                    <a:lnTo>
                      <a:pt x="1954" y="3240"/>
                    </a:lnTo>
                    <a:lnTo>
                      <a:pt x="1947" y="3242"/>
                    </a:lnTo>
                    <a:lnTo>
                      <a:pt x="1941" y="3246"/>
                    </a:lnTo>
                    <a:lnTo>
                      <a:pt x="1937" y="3251"/>
                    </a:lnTo>
                    <a:lnTo>
                      <a:pt x="1936" y="3257"/>
                    </a:lnTo>
                    <a:lnTo>
                      <a:pt x="1936" y="3257"/>
                    </a:lnTo>
                    <a:lnTo>
                      <a:pt x="1934" y="3266"/>
                    </a:lnTo>
                    <a:lnTo>
                      <a:pt x="1934" y="3266"/>
                    </a:lnTo>
                    <a:lnTo>
                      <a:pt x="1930" y="3280"/>
                    </a:lnTo>
                    <a:lnTo>
                      <a:pt x="1926" y="3288"/>
                    </a:lnTo>
                    <a:lnTo>
                      <a:pt x="1923" y="3293"/>
                    </a:lnTo>
                    <a:lnTo>
                      <a:pt x="1919" y="3299"/>
                    </a:lnTo>
                    <a:lnTo>
                      <a:pt x="1912" y="3302"/>
                    </a:lnTo>
                    <a:lnTo>
                      <a:pt x="1904" y="3304"/>
                    </a:lnTo>
                    <a:lnTo>
                      <a:pt x="1895" y="3306"/>
                    </a:lnTo>
                    <a:lnTo>
                      <a:pt x="1895" y="3306"/>
                    </a:lnTo>
                    <a:lnTo>
                      <a:pt x="1903" y="3321"/>
                    </a:lnTo>
                    <a:lnTo>
                      <a:pt x="1904" y="3335"/>
                    </a:lnTo>
                    <a:lnTo>
                      <a:pt x="1904" y="3350"/>
                    </a:lnTo>
                    <a:lnTo>
                      <a:pt x="1901" y="3363"/>
                    </a:lnTo>
                    <a:lnTo>
                      <a:pt x="1897" y="3378"/>
                    </a:lnTo>
                    <a:lnTo>
                      <a:pt x="1892" y="3390"/>
                    </a:lnTo>
                    <a:lnTo>
                      <a:pt x="1879" y="3416"/>
                    </a:lnTo>
                    <a:lnTo>
                      <a:pt x="1879" y="3416"/>
                    </a:lnTo>
                    <a:lnTo>
                      <a:pt x="1897" y="3436"/>
                    </a:lnTo>
                    <a:lnTo>
                      <a:pt x="1897" y="3436"/>
                    </a:lnTo>
                    <a:lnTo>
                      <a:pt x="1904" y="3444"/>
                    </a:lnTo>
                    <a:lnTo>
                      <a:pt x="1908" y="3451"/>
                    </a:lnTo>
                    <a:lnTo>
                      <a:pt x="1912" y="3460"/>
                    </a:lnTo>
                    <a:lnTo>
                      <a:pt x="1915" y="3467"/>
                    </a:lnTo>
                    <a:lnTo>
                      <a:pt x="1915" y="3477"/>
                    </a:lnTo>
                    <a:lnTo>
                      <a:pt x="1915" y="3486"/>
                    </a:lnTo>
                    <a:lnTo>
                      <a:pt x="1912" y="3502"/>
                    </a:lnTo>
                    <a:lnTo>
                      <a:pt x="1912" y="3502"/>
                    </a:lnTo>
                    <a:lnTo>
                      <a:pt x="1901" y="3530"/>
                    </a:lnTo>
                    <a:lnTo>
                      <a:pt x="1901" y="3530"/>
                    </a:lnTo>
                    <a:lnTo>
                      <a:pt x="1897" y="3539"/>
                    </a:lnTo>
                    <a:lnTo>
                      <a:pt x="1895" y="3548"/>
                    </a:lnTo>
                    <a:lnTo>
                      <a:pt x="1895" y="3555"/>
                    </a:lnTo>
                    <a:lnTo>
                      <a:pt x="1897" y="3563"/>
                    </a:lnTo>
                    <a:lnTo>
                      <a:pt x="1901" y="3570"/>
                    </a:lnTo>
                    <a:lnTo>
                      <a:pt x="1904" y="3577"/>
                    </a:lnTo>
                    <a:lnTo>
                      <a:pt x="1912" y="3583"/>
                    </a:lnTo>
                    <a:lnTo>
                      <a:pt x="1919" y="3590"/>
                    </a:lnTo>
                    <a:lnTo>
                      <a:pt x="1919" y="3590"/>
                    </a:lnTo>
                    <a:lnTo>
                      <a:pt x="1937" y="3601"/>
                    </a:lnTo>
                    <a:lnTo>
                      <a:pt x="1956" y="3612"/>
                    </a:lnTo>
                    <a:lnTo>
                      <a:pt x="1956" y="3612"/>
                    </a:lnTo>
                    <a:lnTo>
                      <a:pt x="2024" y="3653"/>
                    </a:lnTo>
                    <a:lnTo>
                      <a:pt x="2024" y="3653"/>
                    </a:lnTo>
                    <a:lnTo>
                      <a:pt x="2025" y="3656"/>
                    </a:lnTo>
                    <a:lnTo>
                      <a:pt x="2025" y="3656"/>
                    </a:lnTo>
                    <a:lnTo>
                      <a:pt x="2024" y="3662"/>
                    </a:lnTo>
                    <a:lnTo>
                      <a:pt x="2020" y="3665"/>
                    </a:lnTo>
                    <a:lnTo>
                      <a:pt x="2011" y="3673"/>
                    </a:lnTo>
                    <a:lnTo>
                      <a:pt x="1992" y="3680"/>
                    </a:lnTo>
                    <a:lnTo>
                      <a:pt x="1992" y="3680"/>
                    </a:lnTo>
                    <a:lnTo>
                      <a:pt x="1974" y="3680"/>
                    </a:lnTo>
                    <a:lnTo>
                      <a:pt x="1974" y="36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1" name="Freeform 58"/>
              <p:cNvSpPr>
                <a:spLocks/>
              </p:cNvSpPr>
              <p:nvPr/>
            </p:nvSpPr>
            <p:spPr bwMode="auto">
              <a:xfrm>
                <a:off x="6176963" y="4141788"/>
                <a:ext cx="77788" cy="55563"/>
              </a:xfrm>
              <a:custGeom>
                <a:avLst/>
                <a:gdLst>
                  <a:gd name="T0" fmla="*/ 97 w 97"/>
                  <a:gd name="T1" fmla="*/ 16 h 70"/>
                  <a:gd name="T2" fmla="*/ 97 w 97"/>
                  <a:gd name="T3" fmla="*/ 16 h 70"/>
                  <a:gd name="T4" fmla="*/ 55 w 97"/>
                  <a:gd name="T5" fmla="*/ 53 h 70"/>
                  <a:gd name="T6" fmla="*/ 55 w 97"/>
                  <a:gd name="T7" fmla="*/ 53 h 70"/>
                  <a:gd name="T8" fmla="*/ 46 w 97"/>
                  <a:gd name="T9" fmla="*/ 60 h 70"/>
                  <a:gd name="T10" fmla="*/ 37 w 97"/>
                  <a:gd name="T11" fmla="*/ 66 h 70"/>
                  <a:gd name="T12" fmla="*/ 37 w 97"/>
                  <a:gd name="T13" fmla="*/ 66 h 70"/>
                  <a:gd name="T14" fmla="*/ 31 w 97"/>
                  <a:gd name="T15" fmla="*/ 70 h 70"/>
                  <a:gd name="T16" fmla="*/ 27 w 97"/>
                  <a:gd name="T17" fmla="*/ 70 h 70"/>
                  <a:gd name="T18" fmla="*/ 22 w 97"/>
                  <a:gd name="T19" fmla="*/ 70 h 70"/>
                  <a:gd name="T20" fmla="*/ 16 w 97"/>
                  <a:gd name="T21" fmla="*/ 68 h 70"/>
                  <a:gd name="T22" fmla="*/ 9 w 97"/>
                  <a:gd name="T23" fmla="*/ 62 h 70"/>
                  <a:gd name="T24" fmla="*/ 4 w 97"/>
                  <a:gd name="T25" fmla="*/ 53 h 70"/>
                  <a:gd name="T26" fmla="*/ 4 w 97"/>
                  <a:gd name="T27" fmla="*/ 53 h 70"/>
                  <a:gd name="T28" fmla="*/ 0 w 97"/>
                  <a:gd name="T29" fmla="*/ 42 h 70"/>
                  <a:gd name="T30" fmla="*/ 0 w 97"/>
                  <a:gd name="T31" fmla="*/ 33 h 70"/>
                  <a:gd name="T32" fmla="*/ 5 w 97"/>
                  <a:gd name="T33" fmla="*/ 26 h 70"/>
                  <a:gd name="T34" fmla="*/ 15 w 97"/>
                  <a:gd name="T35" fmla="*/ 20 h 70"/>
                  <a:gd name="T36" fmla="*/ 15 w 97"/>
                  <a:gd name="T37" fmla="*/ 20 h 70"/>
                  <a:gd name="T38" fmla="*/ 37 w 97"/>
                  <a:gd name="T39" fmla="*/ 9 h 70"/>
                  <a:gd name="T40" fmla="*/ 37 w 97"/>
                  <a:gd name="T41" fmla="*/ 9 h 70"/>
                  <a:gd name="T42" fmla="*/ 53 w 97"/>
                  <a:gd name="T43" fmla="*/ 2 h 70"/>
                  <a:gd name="T44" fmla="*/ 60 w 97"/>
                  <a:gd name="T45" fmla="*/ 0 h 70"/>
                  <a:gd name="T46" fmla="*/ 68 w 97"/>
                  <a:gd name="T47" fmla="*/ 0 h 70"/>
                  <a:gd name="T48" fmla="*/ 75 w 97"/>
                  <a:gd name="T49" fmla="*/ 0 h 70"/>
                  <a:gd name="T50" fmla="*/ 82 w 97"/>
                  <a:gd name="T51" fmla="*/ 4 h 70"/>
                  <a:gd name="T52" fmla="*/ 97 w 97"/>
                  <a:gd name="T53" fmla="*/ 13 h 70"/>
                  <a:gd name="T54" fmla="*/ 97 w 97"/>
                  <a:gd name="T55" fmla="*/ 13 h 70"/>
                  <a:gd name="T56" fmla="*/ 97 w 97"/>
                  <a:gd name="T57" fmla="*/ 16 h 70"/>
                  <a:gd name="T58" fmla="*/ 97 w 97"/>
                  <a:gd name="T59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7" h="70">
                    <a:moveTo>
                      <a:pt x="97" y="16"/>
                    </a:moveTo>
                    <a:lnTo>
                      <a:pt x="97" y="16"/>
                    </a:lnTo>
                    <a:lnTo>
                      <a:pt x="55" y="53"/>
                    </a:lnTo>
                    <a:lnTo>
                      <a:pt x="55" y="53"/>
                    </a:lnTo>
                    <a:lnTo>
                      <a:pt x="46" y="60"/>
                    </a:lnTo>
                    <a:lnTo>
                      <a:pt x="37" y="66"/>
                    </a:lnTo>
                    <a:lnTo>
                      <a:pt x="37" y="66"/>
                    </a:lnTo>
                    <a:lnTo>
                      <a:pt x="31" y="70"/>
                    </a:lnTo>
                    <a:lnTo>
                      <a:pt x="27" y="70"/>
                    </a:lnTo>
                    <a:lnTo>
                      <a:pt x="22" y="70"/>
                    </a:lnTo>
                    <a:lnTo>
                      <a:pt x="16" y="68"/>
                    </a:lnTo>
                    <a:lnTo>
                      <a:pt x="9" y="62"/>
                    </a:lnTo>
                    <a:lnTo>
                      <a:pt x="4" y="53"/>
                    </a:lnTo>
                    <a:lnTo>
                      <a:pt x="4" y="53"/>
                    </a:lnTo>
                    <a:lnTo>
                      <a:pt x="0" y="42"/>
                    </a:lnTo>
                    <a:lnTo>
                      <a:pt x="0" y="33"/>
                    </a:lnTo>
                    <a:lnTo>
                      <a:pt x="5" y="26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53" y="2"/>
                    </a:lnTo>
                    <a:lnTo>
                      <a:pt x="60" y="0"/>
                    </a:lnTo>
                    <a:lnTo>
                      <a:pt x="68" y="0"/>
                    </a:lnTo>
                    <a:lnTo>
                      <a:pt x="75" y="0"/>
                    </a:lnTo>
                    <a:lnTo>
                      <a:pt x="82" y="4"/>
                    </a:lnTo>
                    <a:lnTo>
                      <a:pt x="97" y="13"/>
                    </a:lnTo>
                    <a:lnTo>
                      <a:pt x="97" y="13"/>
                    </a:lnTo>
                    <a:lnTo>
                      <a:pt x="97" y="16"/>
                    </a:lnTo>
                    <a:lnTo>
                      <a:pt x="97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2" name="Freeform 59"/>
              <p:cNvSpPr>
                <a:spLocks noEditPoints="1"/>
              </p:cNvSpPr>
              <p:nvPr/>
            </p:nvSpPr>
            <p:spPr bwMode="auto">
              <a:xfrm>
                <a:off x="2316163" y="2157413"/>
                <a:ext cx="3275013" cy="2389188"/>
              </a:xfrm>
              <a:custGeom>
                <a:avLst/>
                <a:gdLst>
                  <a:gd name="T0" fmla="*/ 3796 w 4126"/>
                  <a:gd name="T1" fmla="*/ 1092 h 3009"/>
                  <a:gd name="T2" fmla="*/ 3578 w 4126"/>
                  <a:gd name="T3" fmla="*/ 1113 h 3009"/>
                  <a:gd name="T4" fmla="*/ 3677 w 4126"/>
                  <a:gd name="T5" fmla="*/ 799 h 3009"/>
                  <a:gd name="T6" fmla="*/ 3512 w 4126"/>
                  <a:gd name="T7" fmla="*/ 995 h 3009"/>
                  <a:gd name="T8" fmla="*/ 3378 w 4126"/>
                  <a:gd name="T9" fmla="*/ 975 h 3009"/>
                  <a:gd name="T10" fmla="*/ 3353 w 4126"/>
                  <a:gd name="T11" fmla="*/ 1118 h 3009"/>
                  <a:gd name="T12" fmla="*/ 3270 w 4126"/>
                  <a:gd name="T13" fmla="*/ 1450 h 3009"/>
                  <a:gd name="T14" fmla="*/ 3149 w 4126"/>
                  <a:gd name="T15" fmla="*/ 1475 h 3009"/>
                  <a:gd name="T16" fmla="*/ 3124 w 4126"/>
                  <a:gd name="T17" fmla="*/ 1809 h 3009"/>
                  <a:gd name="T18" fmla="*/ 3067 w 4126"/>
                  <a:gd name="T19" fmla="*/ 1919 h 3009"/>
                  <a:gd name="T20" fmla="*/ 3270 w 4126"/>
                  <a:gd name="T21" fmla="*/ 2229 h 3009"/>
                  <a:gd name="T22" fmla="*/ 3034 w 4126"/>
                  <a:gd name="T23" fmla="*/ 2185 h 3009"/>
                  <a:gd name="T24" fmla="*/ 2955 w 4126"/>
                  <a:gd name="T25" fmla="*/ 1869 h 3009"/>
                  <a:gd name="T26" fmla="*/ 2799 w 4126"/>
                  <a:gd name="T27" fmla="*/ 1596 h 3009"/>
                  <a:gd name="T28" fmla="*/ 2473 w 4126"/>
                  <a:gd name="T29" fmla="*/ 1640 h 3009"/>
                  <a:gd name="T30" fmla="*/ 2484 w 4126"/>
                  <a:gd name="T31" fmla="*/ 1888 h 3009"/>
                  <a:gd name="T32" fmla="*/ 2209 w 4126"/>
                  <a:gd name="T33" fmla="*/ 1488 h 3009"/>
                  <a:gd name="T34" fmla="*/ 1930 w 4126"/>
                  <a:gd name="T35" fmla="*/ 1420 h 3009"/>
                  <a:gd name="T36" fmla="*/ 1545 w 4126"/>
                  <a:gd name="T37" fmla="*/ 1717 h 3009"/>
                  <a:gd name="T38" fmla="*/ 1622 w 4126"/>
                  <a:gd name="T39" fmla="*/ 1987 h 3009"/>
                  <a:gd name="T40" fmla="*/ 1472 w 4126"/>
                  <a:gd name="T41" fmla="*/ 2476 h 3009"/>
                  <a:gd name="T42" fmla="*/ 1280 w 4126"/>
                  <a:gd name="T43" fmla="*/ 2756 h 3009"/>
                  <a:gd name="T44" fmla="*/ 918 w 4126"/>
                  <a:gd name="T45" fmla="*/ 3009 h 3009"/>
                  <a:gd name="T46" fmla="*/ 728 w 4126"/>
                  <a:gd name="T47" fmla="*/ 2535 h 3009"/>
                  <a:gd name="T48" fmla="*/ 664 w 4126"/>
                  <a:gd name="T49" fmla="*/ 2108 h 3009"/>
                  <a:gd name="T50" fmla="*/ 545 w 4126"/>
                  <a:gd name="T51" fmla="*/ 1888 h 3009"/>
                  <a:gd name="T52" fmla="*/ 123 w 4126"/>
                  <a:gd name="T53" fmla="*/ 1862 h 3009"/>
                  <a:gd name="T54" fmla="*/ 29 w 4126"/>
                  <a:gd name="T55" fmla="*/ 1518 h 3009"/>
                  <a:gd name="T56" fmla="*/ 231 w 4126"/>
                  <a:gd name="T57" fmla="*/ 1127 h 3009"/>
                  <a:gd name="T58" fmla="*/ 418 w 4126"/>
                  <a:gd name="T59" fmla="*/ 827 h 3009"/>
                  <a:gd name="T60" fmla="*/ 359 w 4126"/>
                  <a:gd name="T61" fmla="*/ 651 h 3009"/>
                  <a:gd name="T62" fmla="*/ 249 w 4126"/>
                  <a:gd name="T63" fmla="*/ 625 h 3009"/>
                  <a:gd name="T64" fmla="*/ 482 w 4126"/>
                  <a:gd name="T65" fmla="*/ 577 h 3009"/>
                  <a:gd name="T66" fmla="*/ 653 w 4126"/>
                  <a:gd name="T67" fmla="*/ 482 h 3009"/>
                  <a:gd name="T68" fmla="*/ 788 w 4126"/>
                  <a:gd name="T69" fmla="*/ 211 h 3009"/>
                  <a:gd name="T70" fmla="*/ 1331 w 4126"/>
                  <a:gd name="T71" fmla="*/ 207 h 3009"/>
                  <a:gd name="T72" fmla="*/ 1703 w 4126"/>
                  <a:gd name="T73" fmla="*/ 189 h 3009"/>
                  <a:gd name="T74" fmla="*/ 1958 w 4126"/>
                  <a:gd name="T75" fmla="*/ 84 h 3009"/>
                  <a:gd name="T76" fmla="*/ 2312 w 4126"/>
                  <a:gd name="T77" fmla="*/ 20 h 3009"/>
                  <a:gd name="T78" fmla="*/ 2812 w 4126"/>
                  <a:gd name="T79" fmla="*/ 117 h 3009"/>
                  <a:gd name="T80" fmla="*/ 3222 w 4126"/>
                  <a:gd name="T81" fmla="*/ 141 h 3009"/>
                  <a:gd name="T82" fmla="*/ 4002 w 4126"/>
                  <a:gd name="T83" fmla="*/ 238 h 3009"/>
                  <a:gd name="T84" fmla="*/ 4009 w 4126"/>
                  <a:gd name="T85" fmla="*/ 326 h 3009"/>
                  <a:gd name="T86" fmla="*/ 3835 w 4126"/>
                  <a:gd name="T87" fmla="*/ 440 h 3009"/>
                  <a:gd name="T88" fmla="*/ 3873 w 4126"/>
                  <a:gd name="T89" fmla="*/ 654 h 3009"/>
                  <a:gd name="T90" fmla="*/ 3675 w 4126"/>
                  <a:gd name="T91" fmla="*/ 396 h 3009"/>
                  <a:gd name="T92" fmla="*/ 3406 w 4126"/>
                  <a:gd name="T93" fmla="*/ 559 h 3009"/>
                  <a:gd name="T94" fmla="*/ 3677 w 4126"/>
                  <a:gd name="T95" fmla="*/ 722 h 3009"/>
                  <a:gd name="T96" fmla="*/ 970 w 4126"/>
                  <a:gd name="T97" fmla="*/ 1047 h 3009"/>
                  <a:gd name="T98" fmla="*/ 781 w 4126"/>
                  <a:gd name="T99" fmla="*/ 1069 h 3009"/>
                  <a:gd name="T100" fmla="*/ 686 w 4126"/>
                  <a:gd name="T101" fmla="*/ 962 h 3009"/>
                  <a:gd name="T102" fmla="*/ 457 w 4126"/>
                  <a:gd name="T103" fmla="*/ 1004 h 3009"/>
                  <a:gd name="T104" fmla="*/ 665 w 4126"/>
                  <a:gd name="T105" fmla="*/ 1015 h 3009"/>
                  <a:gd name="T106" fmla="*/ 849 w 4126"/>
                  <a:gd name="T107" fmla="*/ 1179 h 3009"/>
                  <a:gd name="T108" fmla="*/ 1280 w 4126"/>
                  <a:gd name="T109" fmla="*/ 1160 h 3009"/>
                  <a:gd name="T110" fmla="*/ 1140 w 4126"/>
                  <a:gd name="T111" fmla="*/ 1063 h 3009"/>
                  <a:gd name="T112" fmla="*/ 1236 w 4126"/>
                  <a:gd name="T113" fmla="*/ 882 h 3009"/>
                  <a:gd name="T114" fmla="*/ 1283 w 4126"/>
                  <a:gd name="T115" fmla="*/ 785 h 3009"/>
                  <a:gd name="T116" fmla="*/ 1595 w 4126"/>
                  <a:gd name="T117" fmla="*/ 786 h 3009"/>
                  <a:gd name="T118" fmla="*/ 1712 w 4126"/>
                  <a:gd name="T119" fmla="*/ 1010 h 3009"/>
                  <a:gd name="T120" fmla="*/ 1646 w 4126"/>
                  <a:gd name="T121" fmla="*/ 781 h 3009"/>
                  <a:gd name="T122" fmla="*/ 1390 w 4126"/>
                  <a:gd name="T123" fmla="*/ 1499 h 3009"/>
                  <a:gd name="T124" fmla="*/ 1795 w 4126"/>
                  <a:gd name="T125" fmla="*/ 1345 h 3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26" h="3009">
                    <a:moveTo>
                      <a:pt x="3811" y="856"/>
                    </a:moveTo>
                    <a:lnTo>
                      <a:pt x="3811" y="856"/>
                    </a:lnTo>
                    <a:lnTo>
                      <a:pt x="3805" y="867"/>
                    </a:lnTo>
                    <a:lnTo>
                      <a:pt x="3800" y="876"/>
                    </a:lnTo>
                    <a:lnTo>
                      <a:pt x="3793" y="883"/>
                    </a:lnTo>
                    <a:lnTo>
                      <a:pt x="3785" y="891"/>
                    </a:lnTo>
                    <a:lnTo>
                      <a:pt x="3776" y="896"/>
                    </a:lnTo>
                    <a:lnTo>
                      <a:pt x="3767" y="900"/>
                    </a:lnTo>
                    <a:lnTo>
                      <a:pt x="3754" y="902"/>
                    </a:lnTo>
                    <a:lnTo>
                      <a:pt x="3741" y="902"/>
                    </a:lnTo>
                    <a:lnTo>
                      <a:pt x="3741" y="902"/>
                    </a:lnTo>
                    <a:lnTo>
                      <a:pt x="3756" y="913"/>
                    </a:lnTo>
                    <a:lnTo>
                      <a:pt x="3756" y="913"/>
                    </a:lnTo>
                    <a:lnTo>
                      <a:pt x="3767" y="920"/>
                    </a:lnTo>
                    <a:lnTo>
                      <a:pt x="3776" y="927"/>
                    </a:lnTo>
                    <a:lnTo>
                      <a:pt x="3785" y="937"/>
                    </a:lnTo>
                    <a:lnTo>
                      <a:pt x="3791" y="948"/>
                    </a:lnTo>
                    <a:lnTo>
                      <a:pt x="3796" y="959"/>
                    </a:lnTo>
                    <a:lnTo>
                      <a:pt x="3800" y="970"/>
                    </a:lnTo>
                    <a:lnTo>
                      <a:pt x="3804" y="982"/>
                    </a:lnTo>
                    <a:lnTo>
                      <a:pt x="3804" y="995"/>
                    </a:lnTo>
                    <a:lnTo>
                      <a:pt x="3804" y="995"/>
                    </a:lnTo>
                    <a:lnTo>
                      <a:pt x="3805" y="1014"/>
                    </a:lnTo>
                    <a:lnTo>
                      <a:pt x="3809" y="1032"/>
                    </a:lnTo>
                    <a:lnTo>
                      <a:pt x="3809" y="1032"/>
                    </a:lnTo>
                    <a:lnTo>
                      <a:pt x="3811" y="1052"/>
                    </a:lnTo>
                    <a:lnTo>
                      <a:pt x="3811" y="1070"/>
                    </a:lnTo>
                    <a:lnTo>
                      <a:pt x="3811" y="1070"/>
                    </a:lnTo>
                    <a:lnTo>
                      <a:pt x="3809" y="1080"/>
                    </a:lnTo>
                    <a:lnTo>
                      <a:pt x="3804" y="1087"/>
                    </a:lnTo>
                    <a:lnTo>
                      <a:pt x="3796" y="1092"/>
                    </a:lnTo>
                    <a:lnTo>
                      <a:pt x="3785" y="1096"/>
                    </a:lnTo>
                    <a:lnTo>
                      <a:pt x="3785" y="1096"/>
                    </a:lnTo>
                    <a:lnTo>
                      <a:pt x="3776" y="1096"/>
                    </a:lnTo>
                    <a:lnTo>
                      <a:pt x="3776" y="1096"/>
                    </a:lnTo>
                    <a:lnTo>
                      <a:pt x="3758" y="1102"/>
                    </a:lnTo>
                    <a:lnTo>
                      <a:pt x="3749" y="1103"/>
                    </a:lnTo>
                    <a:lnTo>
                      <a:pt x="3741" y="1109"/>
                    </a:lnTo>
                    <a:lnTo>
                      <a:pt x="3734" y="1114"/>
                    </a:lnTo>
                    <a:lnTo>
                      <a:pt x="3728" y="1122"/>
                    </a:lnTo>
                    <a:lnTo>
                      <a:pt x="3725" y="1131"/>
                    </a:lnTo>
                    <a:lnTo>
                      <a:pt x="3721" y="1142"/>
                    </a:lnTo>
                    <a:lnTo>
                      <a:pt x="3721" y="1142"/>
                    </a:lnTo>
                    <a:lnTo>
                      <a:pt x="3695" y="1131"/>
                    </a:lnTo>
                    <a:lnTo>
                      <a:pt x="3695" y="1131"/>
                    </a:lnTo>
                    <a:lnTo>
                      <a:pt x="3681" y="1144"/>
                    </a:lnTo>
                    <a:lnTo>
                      <a:pt x="3666" y="1155"/>
                    </a:lnTo>
                    <a:lnTo>
                      <a:pt x="3666" y="1155"/>
                    </a:lnTo>
                    <a:lnTo>
                      <a:pt x="3655" y="1162"/>
                    </a:lnTo>
                    <a:lnTo>
                      <a:pt x="3644" y="1171"/>
                    </a:lnTo>
                    <a:lnTo>
                      <a:pt x="3637" y="1184"/>
                    </a:lnTo>
                    <a:lnTo>
                      <a:pt x="3633" y="1197"/>
                    </a:lnTo>
                    <a:lnTo>
                      <a:pt x="3633" y="1197"/>
                    </a:lnTo>
                    <a:lnTo>
                      <a:pt x="3615" y="1190"/>
                    </a:lnTo>
                    <a:lnTo>
                      <a:pt x="3600" y="1179"/>
                    </a:lnTo>
                    <a:lnTo>
                      <a:pt x="3589" y="1166"/>
                    </a:lnTo>
                    <a:lnTo>
                      <a:pt x="3578" y="1151"/>
                    </a:lnTo>
                    <a:lnTo>
                      <a:pt x="3578" y="1151"/>
                    </a:lnTo>
                    <a:lnTo>
                      <a:pt x="3574" y="1142"/>
                    </a:lnTo>
                    <a:lnTo>
                      <a:pt x="3574" y="1133"/>
                    </a:lnTo>
                    <a:lnTo>
                      <a:pt x="3574" y="1122"/>
                    </a:lnTo>
                    <a:lnTo>
                      <a:pt x="3578" y="1113"/>
                    </a:lnTo>
                    <a:lnTo>
                      <a:pt x="3578" y="1113"/>
                    </a:lnTo>
                    <a:lnTo>
                      <a:pt x="3584" y="1102"/>
                    </a:lnTo>
                    <a:lnTo>
                      <a:pt x="3591" y="1092"/>
                    </a:lnTo>
                    <a:lnTo>
                      <a:pt x="3598" y="1083"/>
                    </a:lnTo>
                    <a:lnTo>
                      <a:pt x="3606" y="1076"/>
                    </a:lnTo>
                    <a:lnTo>
                      <a:pt x="3615" y="1069"/>
                    </a:lnTo>
                    <a:lnTo>
                      <a:pt x="3626" y="1063"/>
                    </a:lnTo>
                    <a:lnTo>
                      <a:pt x="3637" y="1059"/>
                    </a:lnTo>
                    <a:lnTo>
                      <a:pt x="3648" y="1056"/>
                    </a:lnTo>
                    <a:lnTo>
                      <a:pt x="3648" y="1056"/>
                    </a:lnTo>
                    <a:lnTo>
                      <a:pt x="3666" y="1052"/>
                    </a:lnTo>
                    <a:lnTo>
                      <a:pt x="3683" y="1045"/>
                    </a:lnTo>
                    <a:lnTo>
                      <a:pt x="3699" y="1036"/>
                    </a:lnTo>
                    <a:lnTo>
                      <a:pt x="3712" y="1023"/>
                    </a:lnTo>
                    <a:lnTo>
                      <a:pt x="3712" y="1023"/>
                    </a:lnTo>
                    <a:lnTo>
                      <a:pt x="3721" y="1012"/>
                    </a:lnTo>
                    <a:lnTo>
                      <a:pt x="3727" y="1001"/>
                    </a:lnTo>
                    <a:lnTo>
                      <a:pt x="3728" y="988"/>
                    </a:lnTo>
                    <a:lnTo>
                      <a:pt x="3727" y="975"/>
                    </a:lnTo>
                    <a:lnTo>
                      <a:pt x="3727" y="975"/>
                    </a:lnTo>
                    <a:lnTo>
                      <a:pt x="3721" y="960"/>
                    </a:lnTo>
                    <a:lnTo>
                      <a:pt x="3716" y="946"/>
                    </a:lnTo>
                    <a:lnTo>
                      <a:pt x="3716" y="946"/>
                    </a:lnTo>
                    <a:lnTo>
                      <a:pt x="3699" y="911"/>
                    </a:lnTo>
                    <a:lnTo>
                      <a:pt x="3694" y="893"/>
                    </a:lnTo>
                    <a:lnTo>
                      <a:pt x="3688" y="874"/>
                    </a:lnTo>
                    <a:lnTo>
                      <a:pt x="3684" y="856"/>
                    </a:lnTo>
                    <a:lnTo>
                      <a:pt x="3681" y="838"/>
                    </a:lnTo>
                    <a:lnTo>
                      <a:pt x="3679" y="819"/>
                    </a:lnTo>
                    <a:lnTo>
                      <a:pt x="3677" y="799"/>
                    </a:lnTo>
                    <a:lnTo>
                      <a:pt x="3677" y="799"/>
                    </a:lnTo>
                    <a:lnTo>
                      <a:pt x="3668" y="796"/>
                    </a:lnTo>
                    <a:lnTo>
                      <a:pt x="3659" y="790"/>
                    </a:lnTo>
                    <a:lnTo>
                      <a:pt x="3651" y="785"/>
                    </a:lnTo>
                    <a:lnTo>
                      <a:pt x="3644" y="777"/>
                    </a:lnTo>
                    <a:lnTo>
                      <a:pt x="3635" y="761"/>
                    </a:lnTo>
                    <a:lnTo>
                      <a:pt x="3624" y="742"/>
                    </a:lnTo>
                    <a:lnTo>
                      <a:pt x="3624" y="742"/>
                    </a:lnTo>
                    <a:lnTo>
                      <a:pt x="3604" y="708"/>
                    </a:lnTo>
                    <a:lnTo>
                      <a:pt x="3604" y="708"/>
                    </a:lnTo>
                    <a:lnTo>
                      <a:pt x="3600" y="708"/>
                    </a:lnTo>
                    <a:lnTo>
                      <a:pt x="3600" y="708"/>
                    </a:lnTo>
                    <a:lnTo>
                      <a:pt x="3593" y="759"/>
                    </a:lnTo>
                    <a:lnTo>
                      <a:pt x="3593" y="759"/>
                    </a:lnTo>
                    <a:lnTo>
                      <a:pt x="3589" y="792"/>
                    </a:lnTo>
                    <a:lnTo>
                      <a:pt x="3582" y="825"/>
                    </a:lnTo>
                    <a:lnTo>
                      <a:pt x="3582" y="825"/>
                    </a:lnTo>
                    <a:lnTo>
                      <a:pt x="3578" y="841"/>
                    </a:lnTo>
                    <a:lnTo>
                      <a:pt x="3571" y="856"/>
                    </a:lnTo>
                    <a:lnTo>
                      <a:pt x="3571" y="856"/>
                    </a:lnTo>
                    <a:lnTo>
                      <a:pt x="3565" y="867"/>
                    </a:lnTo>
                    <a:lnTo>
                      <a:pt x="3556" y="874"/>
                    </a:lnTo>
                    <a:lnTo>
                      <a:pt x="3547" y="878"/>
                    </a:lnTo>
                    <a:lnTo>
                      <a:pt x="3536" y="880"/>
                    </a:lnTo>
                    <a:lnTo>
                      <a:pt x="3536" y="880"/>
                    </a:lnTo>
                    <a:lnTo>
                      <a:pt x="3501" y="880"/>
                    </a:lnTo>
                    <a:lnTo>
                      <a:pt x="3501" y="880"/>
                    </a:lnTo>
                    <a:lnTo>
                      <a:pt x="3474" y="970"/>
                    </a:lnTo>
                    <a:lnTo>
                      <a:pt x="3474" y="970"/>
                    </a:lnTo>
                    <a:lnTo>
                      <a:pt x="3496" y="982"/>
                    </a:lnTo>
                    <a:lnTo>
                      <a:pt x="3496" y="982"/>
                    </a:lnTo>
                    <a:lnTo>
                      <a:pt x="3512" y="995"/>
                    </a:lnTo>
                    <a:lnTo>
                      <a:pt x="3527" y="1008"/>
                    </a:lnTo>
                    <a:lnTo>
                      <a:pt x="3540" y="1025"/>
                    </a:lnTo>
                    <a:lnTo>
                      <a:pt x="3549" y="1041"/>
                    </a:lnTo>
                    <a:lnTo>
                      <a:pt x="3549" y="1041"/>
                    </a:lnTo>
                    <a:lnTo>
                      <a:pt x="3554" y="1052"/>
                    </a:lnTo>
                    <a:lnTo>
                      <a:pt x="3556" y="1061"/>
                    </a:lnTo>
                    <a:lnTo>
                      <a:pt x="3556" y="1069"/>
                    </a:lnTo>
                    <a:lnTo>
                      <a:pt x="3556" y="1076"/>
                    </a:lnTo>
                    <a:lnTo>
                      <a:pt x="3552" y="1083"/>
                    </a:lnTo>
                    <a:lnTo>
                      <a:pt x="3547" y="1091"/>
                    </a:lnTo>
                    <a:lnTo>
                      <a:pt x="3540" y="1096"/>
                    </a:lnTo>
                    <a:lnTo>
                      <a:pt x="3530" y="1102"/>
                    </a:lnTo>
                    <a:lnTo>
                      <a:pt x="3530" y="1102"/>
                    </a:lnTo>
                    <a:lnTo>
                      <a:pt x="3510" y="1111"/>
                    </a:lnTo>
                    <a:lnTo>
                      <a:pt x="3486" y="1118"/>
                    </a:lnTo>
                    <a:lnTo>
                      <a:pt x="3486" y="1118"/>
                    </a:lnTo>
                    <a:lnTo>
                      <a:pt x="3474" y="1096"/>
                    </a:lnTo>
                    <a:lnTo>
                      <a:pt x="3474" y="1096"/>
                    </a:lnTo>
                    <a:lnTo>
                      <a:pt x="3459" y="1063"/>
                    </a:lnTo>
                    <a:lnTo>
                      <a:pt x="3459" y="1063"/>
                    </a:lnTo>
                    <a:lnTo>
                      <a:pt x="3448" y="1047"/>
                    </a:lnTo>
                    <a:lnTo>
                      <a:pt x="3437" y="1034"/>
                    </a:lnTo>
                    <a:lnTo>
                      <a:pt x="3422" y="1023"/>
                    </a:lnTo>
                    <a:lnTo>
                      <a:pt x="3406" y="1014"/>
                    </a:lnTo>
                    <a:lnTo>
                      <a:pt x="3406" y="1014"/>
                    </a:lnTo>
                    <a:lnTo>
                      <a:pt x="3400" y="1012"/>
                    </a:lnTo>
                    <a:lnTo>
                      <a:pt x="3397" y="1008"/>
                    </a:lnTo>
                    <a:lnTo>
                      <a:pt x="3389" y="999"/>
                    </a:lnTo>
                    <a:lnTo>
                      <a:pt x="3389" y="999"/>
                    </a:lnTo>
                    <a:lnTo>
                      <a:pt x="3378" y="975"/>
                    </a:lnTo>
                    <a:lnTo>
                      <a:pt x="3378" y="975"/>
                    </a:lnTo>
                    <a:lnTo>
                      <a:pt x="3347" y="979"/>
                    </a:lnTo>
                    <a:lnTo>
                      <a:pt x="3347" y="979"/>
                    </a:lnTo>
                    <a:lnTo>
                      <a:pt x="3314" y="986"/>
                    </a:lnTo>
                    <a:lnTo>
                      <a:pt x="3314" y="986"/>
                    </a:lnTo>
                    <a:lnTo>
                      <a:pt x="3290" y="944"/>
                    </a:lnTo>
                    <a:lnTo>
                      <a:pt x="3290" y="944"/>
                    </a:lnTo>
                    <a:lnTo>
                      <a:pt x="3248" y="990"/>
                    </a:lnTo>
                    <a:lnTo>
                      <a:pt x="3248" y="990"/>
                    </a:lnTo>
                    <a:lnTo>
                      <a:pt x="3285" y="999"/>
                    </a:lnTo>
                    <a:lnTo>
                      <a:pt x="3303" y="1003"/>
                    </a:lnTo>
                    <a:lnTo>
                      <a:pt x="3321" y="1004"/>
                    </a:lnTo>
                    <a:lnTo>
                      <a:pt x="3321" y="1004"/>
                    </a:lnTo>
                    <a:lnTo>
                      <a:pt x="3334" y="1004"/>
                    </a:lnTo>
                    <a:lnTo>
                      <a:pt x="3347" y="1006"/>
                    </a:lnTo>
                    <a:lnTo>
                      <a:pt x="3347" y="1006"/>
                    </a:lnTo>
                    <a:lnTo>
                      <a:pt x="3353" y="1010"/>
                    </a:lnTo>
                    <a:lnTo>
                      <a:pt x="3360" y="1014"/>
                    </a:lnTo>
                    <a:lnTo>
                      <a:pt x="3364" y="1017"/>
                    </a:lnTo>
                    <a:lnTo>
                      <a:pt x="3365" y="1023"/>
                    </a:lnTo>
                    <a:lnTo>
                      <a:pt x="3365" y="1028"/>
                    </a:lnTo>
                    <a:lnTo>
                      <a:pt x="3365" y="1036"/>
                    </a:lnTo>
                    <a:lnTo>
                      <a:pt x="3362" y="1041"/>
                    </a:lnTo>
                    <a:lnTo>
                      <a:pt x="3358" y="1047"/>
                    </a:lnTo>
                    <a:lnTo>
                      <a:pt x="3358" y="1047"/>
                    </a:lnTo>
                    <a:lnTo>
                      <a:pt x="3347" y="1058"/>
                    </a:lnTo>
                    <a:lnTo>
                      <a:pt x="3336" y="1067"/>
                    </a:lnTo>
                    <a:lnTo>
                      <a:pt x="3336" y="1067"/>
                    </a:lnTo>
                    <a:lnTo>
                      <a:pt x="3318" y="1081"/>
                    </a:lnTo>
                    <a:lnTo>
                      <a:pt x="3318" y="1081"/>
                    </a:lnTo>
                    <a:lnTo>
                      <a:pt x="3353" y="1118"/>
                    </a:lnTo>
                    <a:lnTo>
                      <a:pt x="3353" y="1118"/>
                    </a:lnTo>
                    <a:lnTo>
                      <a:pt x="3371" y="1136"/>
                    </a:lnTo>
                    <a:lnTo>
                      <a:pt x="3387" y="1157"/>
                    </a:lnTo>
                    <a:lnTo>
                      <a:pt x="3402" y="1179"/>
                    </a:lnTo>
                    <a:lnTo>
                      <a:pt x="3415" y="1201"/>
                    </a:lnTo>
                    <a:lnTo>
                      <a:pt x="3415" y="1201"/>
                    </a:lnTo>
                    <a:lnTo>
                      <a:pt x="3420" y="1212"/>
                    </a:lnTo>
                    <a:lnTo>
                      <a:pt x="3424" y="1221"/>
                    </a:lnTo>
                    <a:lnTo>
                      <a:pt x="3426" y="1232"/>
                    </a:lnTo>
                    <a:lnTo>
                      <a:pt x="3428" y="1243"/>
                    </a:lnTo>
                    <a:lnTo>
                      <a:pt x="3428" y="1254"/>
                    </a:lnTo>
                    <a:lnTo>
                      <a:pt x="3428" y="1263"/>
                    </a:lnTo>
                    <a:lnTo>
                      <a:pt x="3424" y="1274"/>
                    </a:lnTo>
                    <a:lnTo>
                      <a:pt x="3420" y="1287"/>
                    </a:lnTo>
                    <a:lnTo>
                      <a:pt x="3420" y="1287"/>
                    </a:lnTo>
                    <a:lnTo>
                      <a:pt x="3415" y="1298"/>
                    </a:lnTo>
                    <a:lnTo>
                      <a:pt x="3413" y="1309"/>
                    </a:lnTo>
                    <a:lnTo>
                      <a:pt x="3408" y="1332"/>
                    </a:lnTo>
                    <a:lnTo>
                      <a:pt x="3408" y="1332"/>
                    </a:lnTo>
                    <a:lnTo>
                      <a:pt x="3402" y="1351"/>
                    </a:lnTo>
                    <a:lnTo>
                      <a:pt x="3397" y="1369"/>
                    </a:lnTo>
                    <a:lnTo>
                      <a:pt x="3397" y="1369"/>
                    </a:lnTo>
                    <a:lnTo>
                      <a:pt x="3391" y="1380"/>
                    </a:lnTo>
                    <a:lnTo>
                      <a:pt x="3386" y="1391"/>
                    </a:lnTo>
                    <a:lnTo>
                      <a:pt x="3378" y="1400"/>
                    </a:lnTo>
                    <a:lnTo>
                      <a:pt x="3369" y="1409"/>
                    </a:lnTo>
                    <a:lnTo>
                      <a:pt x="3360" y="1417"/>
                    </a:lnTo>
                    <a:lnTo>
                      <a:pt x="3351" y="1424"/>
                    </a:lnTo>
                    <a:lnTo>
                      <a:pt x="3340" y="1430"/>
                    </a:lnTo>
                    <a:lnTo>
                      <a:pt x="3327" y="1433"/>
                    </a:lnTo>
                    <a:lnTo>
                      <a:pt x="3327" y="1433"/>
                    </a:lnTo>
                    <a:lnTo>
                      <a:pt x="3270" y="1450"/>
                    </a:lnTo>
                    <a:lnTo>
                      <a:pt x="3270" y="1450"/>
                    </a:lnTo>
                    <a:lnTo>
                      <a:pt x="3252" y="1457"/>
                    </a:lnTo>
                    <a:lnTo>
                      <a:pt x="3235" y="1464"/>
                    </a:lnTo>
                    <a:lnTo>
                      <a:pt x="3219" y="1474"/>
                    </a:lnTo>
                    <a:lnTo>
                      <a:pt x="3202" y="1483"/>
                    </a:lnTo>
                    <a:lnTo>
                      <a:pt x="3202" y="1483"/>
                    </a:lnTo>
                    <a:lnTo>
                      <a:pt x="3208" y="1508"/>
                    </a:lnTo>
                    <a:lnTo>
                      <a:pt x="3208" y="1508"/>
                    </a:lnTo>
                    <a:lnTo>
                      <a:pt x="3210" y="1518"/>
                    </a:lnTo>
                    <a:lnTo>
                      <a:pt x="3208" y="1525"/>
                    </a:lnTo>
                    <a:lnTo>
                      <a:pt x="3206" y="1532"/>
                    </a:lnTo>
                    <a:lnTo>
                      <a:pt x="3204" y="1540"/>
                    </a:lnTo>
                    <a:lnTo>
                      <a:pt x="3201" y="1545"/>
                    </a:lnTo>
                    <a:lnTo>
                      <a:pt x="3195" y="1549"/>
                    </a:lnTo>
                    <a:lnTo>
                      <a:pt x="3190" y="1554"/>
                    </a:lnTo>
                    <a:lnTo>
                      <a:pt x="3184" y="1556"/>
                    </a:lnTo>
                    <a:lnTo>
                      <a:pt x="3184" y="1556"/>
                    </a:lnTo>
                    <a:lnTo>
                      <a:pt x="3177" y="1558"/>
                    </a:lnTo>
                    <a:lnTo>
                      <a:pt x="3168" y="1558"/>
                    </a:lnTo>
                    <a:lnTo>
                      <a:pt x="3162" y="1556"/>
                    </a:lnTo>
                    <a:lnTo>
                      <a:pt x="3155" y="1552"/>
                    </a:lnTo>
                    <a:lnTo>
                      <a:pt x="3151" y="1547"/>
                    </a:lnTo>
                    <a:lnTo>
                      <a:pt x="3147" y="1541"/>
                    </a:lnTo>
                    <a:lnTo>
                      <a:pt x="3147" y="1534"/>
                    </a:lnTo>
                    <a:lnTo>
                      <a:pt x="3147" y="1525"/>
                    </a:lnTo>
                    <a:lnTo>
                      <a:pt x="3147" y="1525"/>
                    </a:lnTo>
                    <a:lnTo>
                      <a:pt x="3153" y="1505"/>
                    </a:lnTo>
                    <a:lnTo>
                      <a:pt x="3160" y="1485"/>
                    </a:lnTo>
                    <a:lnTo>
                      <a:pt x="3160" y="1485"/>
                    </a:lnTo>
                    <a:lnTo>
                      <a:pt x="3149" y="1475"/>
                    </a:lnTo>
                    <a:lnTo>
                      <a:pt x="3149" y="1475"/>
                    </a:lnTo>
                    <a:lnTo>
                      <a:pt x="3142" y="1472"/>
                    </a:lnTo>
                    <a:lnTo>
                      <a:pt x="3135" y="1470"/>
                    </a:lnTo>
                    <a:lnTo>
                      <a:pt x="3129" y="1472"/>
                    </a:lnTo>
                    <a:lnTo>
                      <a:pt x="3122" y="1479"/>
                    </a:lnTo>
                    <a:lnTo>
                      <a:pt x="3122" y="1479"/>
                    </a:lnTo>
                    <a:lnTo>
                      <a:pt x="3107" y="1496"/>
                    </a:lnTo>
                    <a:lnTo>
                      <a:pt x="3092" y="1514"/>
                    </a:lnTo>
                    <a:lnTo>
                      <a:pt x="3092" y="1514"/>
                    </a:lnTo>
                    <a:lnTo>
                      <a:pt x="3113" y="1540"/>
                    </a:lnTo>
                    <a:lnTo>
                      <a:pt x="3122" y="1552"/>
                    </a:lnTo>
                    <a:lnTo>
                      <a:pt x="3135" y="1562"/>
                    </a:lnTo>
                    <a:lnTo>
                      <a:pt x="3135" y="1562"/>
                    </a:lnTo>
                    <a:lnTo>
                      <a:pt x="3146" y="1571"/>
                    </a:lnTo>
                    <a:lnTo>
                      <a:pt x="3155" y="1580"/>
                    </a:lnTo>
                    <a:lnTo>
                      <a:pt x="3164" y="1589"/>
                    </a:lnTo>
                    <a:lnTo>
                      <a:pt x="3171" y="1600"/>
                    </a:lnTo>
                    <a:lnTo>
                      <a:pt x="3179" y="1611"/>
                    </a:lnTo>
                    <a:lnTo>
                      <a:pt x="3184" y="1624"/>
                    </a:lnTo>
                    <a:lnTo>
                      <a:pt x="3193" y="1650"/>
                    </a:lnTo>
                    <a:lnTo>
                      <a:pt x="3193" y="1650"/>
                    </a:lnTo>
                    <a:lnTo>
                      <a:pt x="3199" y="1675"/>
                    </a:lnTo>
                    <a:lnTo>
                      <a:pt x="3204" y="1703"/>
                    </a:lnTo>
                    <a:lnTo>
                      <a:pt x="3204" y="1703"/>
                    </a:lnTo>
                    <a:lnTo>
                      <a:pt x="3204" y="1717"/>
                    </a:lnTo>
                    <a:lnTo>
                      <a:pt x="3202" y="1732"/>
                    </a:lnTo>
                    <a:lnTo>
                      <a:pt x="3195" y="1743"/>
                    </a:lnTo>
                    <a:lnTo>
                      <a:pt x="3186" y="1756"/>
                    </a:lnTo>
                    <a:lnTo>
                      <a:pt x="3186" y="1756"/>
                    </a:lnTo>
                    <a:lnTo>
                      <a:pt x="3155" y="1781"/>
                    </a:lnTo>
                    <a:lnTo>
                      <a:pt x="3124" y="1809"/>
                    </a:lnTo>
                    <a:lnTo>
                      <a:pt x="3124" y="1809"/>
                    </a:lnTo>
                    <a:lnTo>
                      <a:pt x="3116" y="1813"/>
                    </a:lnTo>
                    <a:lnTo>
                      <a:pt x="3111" y="1816"/>
                    </a:lnTo>
                    <a:lnTo>
                      <a:pt x="3103" y="1818"/>
                    </a:lnTo>
                    <a:lnTo>
                      <a:pt x="3098" y="1818"/>
                    </a:lnTo>
                    <a:lnTo>
                      <a:pt x="3094" y="1816"/>
                    </a:lnTo>
                    <a:lnTo>
                      <a:pt x="3089" y="1813"/>
                    </a:lnTo>
                    <a:lnTo>
                      <a:pt x="3078" y="1802"/>
                    </a:lnTo>
                    <a:lnTo>
                      <a:pt x="3078" y="1802"/>
                    </a:lnTo>
                    <a:lnTo>
                      <a:pt x="3061" y="1780"/>
                    </a:lnTo>
                    <a:lnTo>
                      <a:pt x="3043" y="1759"/>
                    </a:lnTo>
                    <a:lnTo>
                      <a:pt x="3025" y="1741"/>
                    </a:lnTo>
                    <a:lnTo>
                      <a:pt x="3003" y="1725"/>
                    </a:lnTo>
                    <a:lnTo>
                      <a:pt x="3003" y="1725"/>
                    </a:lnTo>
                    <a:lnTo>
                      <a:pt x="2979" y="1708"/>
                    </a:lnTo>
                    <a:lnTo>
                      <a:pt x="2979" y="1708"/>
                    </a:lnTo>
                    <a:lnTo>
                      <a:pt x="2971" y="1732"/>
                    </a:lnTo>
                    <a:lnTo>
                      <a:pt x="2966" y="1752"/>
                    </a:lnTo>
                    <a:lnTo>
                      <a:pt x="2966" y="1770"/>
                    </a:lnTo>
                    <a:lnTo>
                      <a:pt x="2968" y="1789"/>
                    </a:lnTo>
                    <a:lnTo>
                      <a:pt x="2973" y="1805"/>
                    </a:lnTo>
                    <a:lnTo>
                      <a:pt x="2982" y="1820"/>
                    </a:lnTo>
                    <a:lnTo>
                      <a:pt x="2993" y="1833"/>
                    </a:lnTo>
                    <a:lnTo>
                      <a:pt x="3006" y="1846"/>
                    </a:lnTo>
                    <a:lnTo>
                      <a:pt x="3006" y="1846"/>
                    </a:lnTo>
                    <a:lnTo>
                      <a:pt x="3019" y="1855"/>
                    </a:lnTo>
                    <a:lnTo>
                      <a:pt x="3019" y="1855"/>
                    </a:lnTo>
                    <a:lnTo>
                      <a:pt x="3034" y="1869"/>
                    </a:lnTo>
                    <a:lnTo>
                      <a:pt x="3048" y="1884"/>
                    </a:lnTo>
                    <a:lnTo>
                      <a:pt x="3058" y="1901"/>
                    </a:lnTo>
                    <a:lnTo>
                      <a:pt x="3067" y="1919"/>
                    </a:lnTo>
                    <a:lnTo>
                      <a:pt x="3067" y="1919"/>
                    </a:lnTo>
                    <a:lnTo>
                      <a:pt x="3076" y="1952"/>
                    </a:lnTo>
                    <a:lnTo>
                      <a:pt x="3087" y="1985"/>
                    </a:lnTo>
                    <a:lnTo>
                      <a:pt x="3087" y="1985"/>
                    </a:lnTo>
                    <a:lnTo>
                      <a:pt x="3087" y="1992"/>
                    </a:lnTo>
                    <a:lnTo>
                      <a:pt x="3087" y="1998"/>
                    </a:lnTo>
                    <a:lnTo>
                      <a:pt x="3085" y="2003"/>
                    </a:lnTo>
                    <a:lnTo>
                      <a:pt x="3081" y="2011"/>
                    </a:lnTo>
                    <a:lnTo>
                      <a:pt x="3081" y="2011"/>
                    </a:lnTo>
                    <a:lnTo>
                      <a:pt x="3065" y="2036"/>
                    </a:lnTo>
                    <a:lnTo>
                      <a:pt x="3065" y="2036"/>
                    </a:lnTo>
                    <a:lnTo>
                      <a:pt x="3085" y="2069"/>
                    </a:lnTo>
                    <a:lnTo>
                      <a:pt x="3096" y="2084"/>
                    </a:lnTo>
                    <a:lnTo>
                      <a:pt x="3107" y="2100"/>
                    </a:lnTo>
                    <a:lnTo>
                      <a:pt x="3107" y="2100"/>
                    </a:lnTo>
                    <a:lnTo>
                      <a:pt x="3116" y="2111"/>
                    </a:lnTo>
                    <a:lnTo>
                      <a:pt x="3124" y="2124"/>
                    </a:lnTo>
                    <a:lnTo>
                      <a:pt x="3129" y="2135"/>
                    </a:lnTo>
                    <a:lnTo>
                      <a:pt x="3135" y="2148"/>
                    </a:lnTo>
                    <a:lnTo>
                      <a:pt x="3136" y="2161"/>
                    </a:lnTo>
                    <a:lnTo>
                      <a:pt x="3136" y="2174"/>
                    </a:lnTo>
                    <a:lnTo>
                      <a:pt x="3136" y="2188"/>
                    </a:lnTo>
                    <a:lnTo>
                      <a:pt x="3133" y="2203"/>
                    </a:lnTo>
                    <a:lnTo>
                      <a:pt x="3133" y="2203"/>
                    </a:lnTo>
                    <a:lnTo>
                      <a:pt x="3133" y="2208"/>
                    </a:lnTo>
                    <a:lnTo>
                      <a:pt x="3133" y="2208"/>
                    </a:lnTo>
                    <a:lnTo>
                      <a:pt x="3177" y="2214"/>
                    </a:lnTo>
                    <a:lnTo>
                      <a:pt x="3177" y="2214"/>
                    </a:lnTo>
                    <a:lnTo>
                      <a:pt x="3239" y="2221"/>
                    </a:lnTo>
                    <a:lnTo>
                      <a:pt x="3239" y="2221"/>
                    </a:lnTo>
                    <a:lnTo>
                      <a:pt x="3255" y="2225"/>
                    </a:lnTo>
                    <a:lnTo>
                      <a:pt x="3270" y="2229"/>
                    </a:lnTo>
                    <a:lnTo>
                      <a:pt x="3299" y="2238"/>
                    </a:lnTo>
                    <a:lnTo>
                      <a:pt x="3327" y="2251"/>
                    </a:lnTo>
                    <a:lnTo>
                      <a:pt x="3354" y="2265"/>
                    </a:lnTo>
                    <a:lnTo>
                      <a:pt x="3354" y="2265"/>
                    </a:lnTo>
                    <a:lnTo>
                      <a:pt x="3360" y="2271"/>
                    </a:lnTo>
                    <a:lnTo>
                      <a:pt x="3362" y="2276"/>
                    </a:lnTo>
                    <a:lnTo>
                      <a:pt x="3365" y="2291"/>
                    </a:lnTo>
                    <a:lnTo>
                      <a:pt x="3365" y="2291"/>
                    </a:lnTo>
                    <a:lnTo>
                      <a:pt x="3353" y="2296"/>
                    </a:lnTo>
                    <a:lnTo>
                      <a:pt x="3342" y="2298"/>
                    </a:lnTo>
                    <a:lnTo>
                      <a:pt x="3329" y="2298"/>
                    </a:lnTo>
                    <a:lnTo>
                      <a:pt x="3318" y="2298"/>
                    </a:lnTo>
                    <a:lnTo>
                      <a:pt x="3318" y="2298"/>
                    </a:lnTo>
                    <a:lnTo>
                      <a:pt x="3151" y="2273"/>
                    </a:lnTo>
                    <a:lnTo>
                      <a:pt x="3151" y="2273"/>
                    </a:lnTo>
                    <a:lnTo>
                      <a:pt x="3131" y="2269"/>
                    </a:lnTo>
                    <a:lnTo>
                      <a:pt x="3131" y="2269"/>
                    </a:lnTo>
                    <a:lnTo>
                      <a:pt x="3122" y="2263"/>
                    </a:lnTo>
                    <a:lnTo>
                      <a:pt x="3113" y="2258"/>
                    </a:lnTo>
                    <a:lnTo>
                      <a:pt x="3105" y="2251"/>
                    </a:lnTo>
                    <a:lnTo>
                      <a:pt x="3102" y="2240"/>
                    </a:lnTo>
                    <a:lnTo>
                      <a:pt x="3102" y="2240"/>
                    </a:lnTo>
                    <a:lnTo>
                      <a:pt x="3100" y="2234"/>
                    </a:lnTo>
                    <a:lnTo>
                      <a:pt x="3096" y="2229"/>
                    </a:lnTo>
                    <a:lnTo>
                      <a:pt x="3092" y="2225"/>
                    </a:lnTo>
                    <a:lnTo>
                      <a:pt x="3087" y="2223"/>
                    </a:lnTo>
                    <a:lnTo>
                      <a:pt x="3087" y="2223"/>
                    </a:lnTo>
                    <a:lnTo>
                      <a:pt x="3072" y="2216"/>
                    </a:lnTo>
                    <a:lnTo>
                      <a:pt x="3058" y="2207"/>
                    </a:lnTo>
                    <a:lnTo>
                      <a:pt x="3045" y="2196"/>
                    </a:lnTo>
                    <a:lnTo>
                      <a:pt x="3034" y="2185"/>
                    </a:lnTo>
                    <a:lnTo>
                      <a:pt x="3023" y="2172"/>
                    </a:lnTo>
                    <a:lnTo>
                      <a:pt x="3014" y="2159"/>
                    </a:lnTo>
                    <a:lnTo>
                      <a:pt x="2995" y="2132"/>
                    </a:lnTo>
                    <a:lnTo>
                      <a:pt x="2995" y="2132"/>
                    </a:lnTo>
                    <a:lnTo>
                      <a:pt x="2970" y="2084"/>
                    </a:lnTo>
                    <a:lnTo>
                      <a:pt x="2942" y="2040"/>
                    </a:lnTo>
                    <a:lnTo>
                      <a:pt x="2911" y="1996"/>
                    </a:lnTo>
                    <a:lnTo>
                      <a:pt x="2876" y="1956"/>
                    </a:lnTo>
                    <a:lnTo>
                      <a:pt x="2876" y="1956"/>
                    </a:lnTo>
                    <a:lnTo>
                      <a:pt x="2867" y="1945"/>
                    </a:lnTo>
                    <a:lnTo>
                      <a:pt x="2858" y="1932"/>
                    </a:lnTo>
                    <a:lnTo>
                      <a:pt x="2841" y="1906"/>
                    </a:lnTo>
                    <a:lnTo>
                      <a:pt x="2841" y="1906"/>
                    </a:lnTo>
                    <a:lnTo>
                      <a:pt x="2863" y="1899"/>
                    </a:lnTo>
                    <a:lnTo>
                      <a:pt x="2874" y="1897"/>
                    </a:lnTo>
                    <a:lnTo>
                      <a:pt x="2883" y="1895"/>
                    </a:lnTo>
                    <a:lnTo>
                      <a:pt x="2894" y="1897"/>
                    </a:lnTo>
                    <a:lnTo>
                      <a:pt x="2904" y="1899"/>
                    </a:lnTo>
                    <a:lnTo>
                      <a:pt x="2913" y="1902"/>
                    </a:lnTo>
                    <a:lnTo>
                      <a:pt x="2922" y="1908"/>
                    </a:lnTo>
                    <a:lnTo>
                      <a:pt x="2922" y="1908"/>
                    </a:lnTo>
                    <a:lnTo>
                      <a:pt x="2935" y="1917"/>
                    </a:lnTo>
                    <a:lnTo>
                      <a:pt x="2948" y="1928"/>
                    </a:lnTo>
                    <a:lnTo>
                      <a:pt x="2973" y="1950"/>
                    </a:lnTo>
                    <a:lnTo>
                      <a:pt x="2973" y="1950"/>
                    </a:lnTo>
                    <a:lnTo>
                      <a:pt x="2979" y="1956"/>
                    </a:lnTo>
                    <a:lnTo>
                      <a:pt x="2984" y="1961"/>
                    </a:lnTo>
                    <a:lnTo>
                      <a:pt x="2984" y="1961"/>
                    </a:lnTo>
                    <a:lnTo>
                      <a:pt x="2973" y="1913"/>
                    </a:lnTo>
                    <a:lnTo>
                      <a:pt x="2966" y="1891"/>
                    </a:lnTo>
                    <a:lnTo>
                      <a:pt x="2955" y="1869"/>
                    </a:lnTo>
                    <a:lnTo>
                      <a:pt x="2955" y="1869"/>
                    </a:lnTo>
                    <a:lnTo>
                      <a:pt x="2942" y="1853"/>
                    </a:lnTo>
                    <a:lnTo>
                      <a:pt x="2935" y="1846"/>
                    </a:lnTo>
                    <a:lnTo>
                      <a:pt x="2927" y="1840"/>
                    </a:lnTo>
                    <a:lnTo>
                      <a:pt x="2927" y="1840"/>
                    </a:lnTo>
                    <a:lnTo>
                      <a:pt x="2918" y="1831"/>
                    </a:lnTo>
                    <a:lnTo>
                      <a:pt x="2913" y="1822"/>
                    </a:lnTo>
                    <a:lnTo>
                      <a:pt x="2909" y="1811"/>
                    </a:lnTo>
                    <a:lnTo>
                      <a:pt x="2911" y="1798"/>
                    </a:lnTo>
                    <a:lnTo>
                      <a:pt x="2911" y="1798"/>
                    </a:lnTo>
                    <a:lnTo>
                      <a:pt x="2915" y="1767"/>
                    </a:lnTo>
                    <a:lnTo>
                      <a:pt x="2915" y="1767"/>
                    </a:lnTo>
                    <a:lnTo>
                      <a:pt x="2915" y="1747"/>
                    </a:lnTo>
                    <a:lnTo>
                      <a:pt x="2913" y="1728"/>
                    </a:lnTo>
                    <a:lnTo>
                      <a:pt x="2909" y="1710"/>
                    </a:lnTo>
                    <a:lnTo>
                      <a:pt x="2904" y="1692"/>
                    </a:lnTo>
                    <a:lnTo>
                      <a:pt x="2904" y="1692"/>
                    </a:lnTo>
                    <a:lnTo>
                      <a:pt x="2874" y="1609"/>
                    </a:lnTo>
                    <a:lnTo>
                      <a:pt x="2874" y="1609"/>
                    </a:lnTo>
                    <a:lnTo>
                      <a:pt x="2860" y="1617"/>
                    </a:lnTo>
                    <a:lnTo>
                      <a:pt x="2860" y="1617"/>
                    </a:lnTo>
                    <a:lnTo>
                      <a:pt x="2850" y="1620"/>
                    </a:lnTo>
                    <a:lnTo>
                      <a:pt x="2839" y="1624"/>
                    </a:lnTo>
                    <a:lnTo>
                      <a:pt x="2839" y="1624"/>
                    </a:lnTo>
                    <a:lnTo>
                      <a:pt x="2830" y="1626"/>
                    </a:lnTo>
                    <a:lnTo>
                      <a:pt x="2825" y="1624"/>
                    </a:lnTo>
                    <a:lnTo>
                      <a:pt x="2817" y="1622"/>
                    </a:lnTo>
                    <a:lnTo>
                      <a:pt x="2812" y="1620"/>
                    </a:lnTo>
                    <a:lnTo>
                      <a:pt x="2808" y="1617"/>
                    </a:lnTo>
                    <a:lnTo>
                      <a:pt x="2805" y="1611"/>
                    </a:lnTo>
                    <a:lnTo>
                      <a:pt x="2799" y="1596"/>
                    </a:lnTo>
                    <a:lnTo>
                      <a:pt x="2799" y="1596"/>
                    </a:lnTo>
                    <a:lnTo>
                      <a:pt x="2795" y="1580"/>
                    </a:lnTo>
                    <a:lnTo>
                      <a:pt x="2790" y="1562"/>
                    </a:lnTo>
                    <a:lnTo>
                      <a:pt x="2790" y="1562"/>
                    </a:lnTo>
                    <a:lnTo>
                      <a:pt x="2784" y="1545"/>
                    </a:lnTo>
                    <a:lnTo>
                      <a:pt x="2775" y="1530"/>
                    </a:lnTo>
                    <a:lnTo>
                      <a:pt x="2764" y="1516"/>
                    </a:lnTo>
                    <a:lnTo>
                      <a:pt x="2750" y="1505"/>
                    </a:lnTo>
                    <a:lnTo>
                      <a:pt x="2750" y="1505"/>
                    </a:lnTo>
                    <a:lnTo>
                      <a:pt x="2739" y="1496"/>
                    </a:lnTo>
                    <a:lnTo>
                      <a:pt x="2728" y="1485"/>
                    </a:lnTo>
                    <a:lnTo>
                      <a:pt x="2718" y="1474"/>
                    </a:lnTo>
                    <a:lnTo>
                      <a:pt x="2711" y="1461"/>
                    </a:lnTo>
                    <a:lnTo>
                      <a:pt x="2711" y="1461"/>
                    </a:lnTo>
                    <a:lnTo>
                      <a:pt x="2702" y="1446"/>
                    </a:lnTo>
                    <a:lnTo>
                      <a:pt x="2702" y="1446"/>
                    </a:lnTo>
                    <a:lnTo>
                      <a:pt x="2643" y="1459"/>
                    </a:lnTo>
                    <a:lnTo>
                      <a:pt x="2643" y="1459"/>
                    </a:lnTo>
                    <a:lnTo>
                      <a:pt x="2640" y="1461"/>
                    </a:lnTo>
                    <a:lnTo>
                      <a:pt x="2636" y="1463"/>
                    </a:lnTo>
                    <a:lnTo>
                      <a:pt x="2636" y="1463"/>
                    </a:lnTo>
                    <a:lnTo>
                      <a:pt x="2632" y="1472"/>
                    </a:lnTo>
                    <a:lnTo>
                      <a:pt x="2627" y="1479"/>
                    </a:lnTo>
                    <a:lnTo>
                      <a:pt x="2612" y="1494"/>
                    </a:lnTo>
                    <a:lnTo>
                      <a:pt x="2599" y="1507"/>
                    </a:lnTo>
                    <a:lnTo>
                      <a:pt x="2585" y="1521"/>
                    </a:lnTo>
                    <a:lnTo>
                      <a:pt x="2585" y="1521"/>
                    </a:lnTo>
                    <a:lnTo>
                      <a:pt x="2531" y="1576"/>
                    </a:lnTo>
                    <a:lnTo>
                      <a:pt x="2478" y="1633"/>
                    </a:lnTo>
                    <a:lnTo>
                      <a:pt x="2478" y="1633"/>
                    </a:lnTo>
                    <a:lnTo>
                      <a:pt x="2473" y="1640"/>
                    </a:lnTo>
                    <a:lnTo>
                      <a:pt x="2471" y="1644"/>
                    </a:lnTo>
                    <a:lnTo>
                      <a:pt x="2471" y="1648"/>
                    </a:lnTo>
                    <a:lnTo>
                      <a:pt x="2471" y="1648"/>
                    </a:lnTo>
                    <a:lnTo>
                      <a:pt x="2471" y="1664"/>
                    </a:lnTo>
                    <a:lnTo>
                      <a:pt x="2471" y="1681"/>
                    </a:lnTo>
                    <a:lnTo>
                      <a:pt x="2467" y="1714"/>
                    </a:lnTo>
                    <a:lnTo>
                      <a:pt x="2462" y="1747"/>
                    </a:lnTo>
                    <a:lnTo>
                      <a:pt x="2454" y="1780"/>
                    </a:lnTo>
                    <a:lnTo>
                      <a:pt x="2454" y="1780"/>
                    </a:lnTo>
                    <a:lnTo>
                      <a:pt x="2453" y="1789"/>
                    </a:lnTo>
                    <a:lnTo>
                      <a:pt x="2453" y="1789"/>
                    </a:lnTo>
                    <a:lnTo>
                      <a:pt x="2465" y="1783"/>
                    </a:lnTo>
                    <a:lnTo>
                      <a:pt x="2465" y="1783"/>
                    </a:lnTo>
                    <a:lnTo>
                      <a:pt x="2473" y="1781"/>
                    </a:lnTo>
                    <a:lnTo>
                      <a:pt x="2478" y="1781"/>
                    </a:lnTo>
                    <a:lnTo>
                      <a:pt x="2486" y="1785"/>
                    </a:lnTo>
                    <a:lnTo>
                      <a:pt x="2489" y="1789"/>
                    </a:lnTo>
                    <a:lnTo>
                      <a:pt x="2489" y="1789"/>
                    </a:lnTo>
                    <a:lnTo>
                      <a:pt x="2500" y="1802"/>
                    </a:lnTo>
                    <a:lnTo>
                      <a:pt x="2508" y="1814"/>
                    </a:lnTo>
                    <a:lnTo>
                      <a:pt x="2515" y="1829"/>
                    </a:lnTo>
                    <a:lnTo>
                      <a:pt x="2519" y="1844"/>
                    </a:lnTo>
                    <a:lnTo>
                      <a:pt x="2519" y="1844"/>
                    </a:lnTo>
                    <a:lnTo>
                      <a:pt x="2520" y="1858"/>
                    </a:lnTo>
                    <a:lnTo>
                      <a:pt x="2520" y="1864"/>
                    </a:lnTo>
                    <a:lnTo>
                      <a:pt x="2519" y="1869"/>
                    </a:lnTo>
                    <a:lnTo>
                      <a:pt x="2515" y="1873"/>
                    </a:lnTo>
                    <a:lnTo>
                      <a:pt x="2511" y="1877"/>
                    </a:lnTo>
                    <a:lnTo>
                      <a:pt x="2498" y="1884"/>
                    </a:lnTo>
                    <a:lnTo>
                      <a:pt x="2498" y="1884"/>
                    </a:lnTo>
                    <a:lnTo>
                      <a:pt x="2484" y="1888"/>
                    </a:lnTo>
                    <a:lnTo>
                      <a:pt x="2469" y="1891"/>
                    </a:lnTo>
                    <a:lnTo>
                      <a:pt x="2469" y="1891"/>
                    </a:lnTo>
                    <a:lnTo>
                      <a:pt x="2462" y="1880"/>
                    </a:lnTo>
                    <a:lnTo>
                      <a:pt x="2456" y="1869"/>
                    </a:lnTo>
                    <a:lnTo>
                      <a:pt x="2453" y="1858"/>
                    </a:lnTo>
                    <a:lnTo>
                      <a:pt x="2451" y="1846"/>
                    </a:lnTo>
                    <a:lnTo>
                      <a:pt x="2449" y="1820"/>
                    </a:lnTo>
                    <a:lnTo>
                      <a:pt x="2449" y="1794"/>
                    </a:lnTo>
                    <a:lnTo>
                      <a:pt x="2449" y="1794"/>
                    </a:lnTo>
                    <a:lnTo>
                      <a:pt x="2429" y="1813"/>
                    </a:lnTo>
                    <a:lnTo>
                      <a:pt x="2429" y="1813"/>
                    </a:lnTo>
                    <a:lnTo>
                      <a:pt x="2420" y="1822"/>
                    </a:lnTo>
                    <a:lnTo>
                      <a:pt x="2409" y="1827"/>
                    </a:lnTo>
                    <a:lnTo>
                      <a:pt x="2399" y="1829"/>
                    </a:lnTo>
                    <a:lnTo>
                      <a:pt x="2390" y="1829"/>
                    </a:lnTo>
                    <a:lnTo>
                      <a:pt x="2381" y="1827"/>
                    </a:lnTo>
                    <a:lnTo>
                      <a:pt x="2372" y="1822"/>
                    </a:lnTo>
                    <a:lnTo>
                      <a:pt x="2365" y="1813"/>
                    </a:lnTo>
                    <a:lnTo>
                      <a:pt x="2359" y="1802"/>
                    </a:lnTo>
                    <a:lnTo>
                      <a:pt x="2359" y="1802"/>
                    </a:lnTo>
                    <a:lnTo>
                      <a:pt x="2308" y="1690"/>
                    </a:lnTo>
                    <a:lnTo>
                      <a:pt x="2284" y="1633"/>
                    </a:lnTo>
                    <a:lnTo>
                      <a:pt x="2262" y="1576"/>
                    </a:lnTo>
                    <a:lnTo>
                      <a:pt x="2262" y="1576"/>
                    </a:lnTo>
                    <a:lnTo>
                      <a:pt x="2249" y="1536"/>
                    </a:lnTo>
                    <a:lnTo>
                      <a:pt x="2238" y="1496"/>
                    </a:lnTo>
                    <a:lnTo>
                      <a:pt x="2238" y="1496"/>
                    </a:lnTo>
                    <a:lnTo>
                      <a:pt x="2236" y="1488"/>
                    </a:lnTo>
                    <a:lnTo>
                      <a:pt x="2236" y="1488"/>
                    </a:lnTo>
                    <a:lnTo>
                      <a:pt x="2209" y="1488"/>
                    </a:lnTo>
                    <a:lnTo>
                      <a:pt x="2209" y="1488"/>
                    </a:lnTo>
                    <a:lnTo>
                      <a:pt x="2200" y="1486"/>
                    </a:lnTo>
                    <a:lnTo>
                      <a:pt x="2192" y="1486"/>
                    </a:lnTo>
                    <a:lnTo>
                      <a:pt x="2185" y="1483"/>
                    </a:lnTo>
                    <a:lnTo>
                      <a:pt x="2178" y="1479"/>
                    </a:lnTo>
                    <a:lnTo>
                      <a:pt x="2167" y="1470"/>
                    </a:lnTo>
                    <a:lnTo>
                      <a:pt x="2156" y="1455"/>
                    </a:lnTo>
                    <a:lnTo>
                      <a:pt x="2156" y="1455"/>
                    </a:lnTo>
                    <a:lnTo>
                      <a:pt x="2136" y="1426"/>
                    </a:lnTo>
                    <a:lnTo>
                      <a:pt x="2114" y="1398"/>
                    </a:lnTo>
                    <a:lnTo>
                      <a:pt x="2114" y="1398"/>
                    </a:lnTo>
                    <a:lnTo>
                      <a:pt x="2106" y="1389"/>
                    </a:lnTo>
                    <a:lnTo>
                      <a:pt x="2097" y="1384"/>
                    </a:lnTo>
                    <a:lnTo>
                      <a:pt x="2088" y="1378"/>
                    </a:lnTo>
                    <a:lnTo>
                      <a:pt x="2079" y="1375"/>
                    </a:lnTo>
                    <a:lnTo>
                      <a:pt x="2059" y="1369"/>
                    </a:lnTo>
                    <a:lnTo>
                      <a:pt x="2038" y="1365"/>
                    </a:lnTo>
                    <a:lnTo>
                      <a:pt x="2038" y="1365"/>
                    </a:lnTo>
                    <a:lnTo>
                      <a:pt x="2015" y="1367"/>
                    </a:lnTo>
                    <a:lnTo>
                      <a:pt x="1991" y="1367"/>
                    </a:lnTo>
                    <a:lnTo>
                      <a:pt x="1991" y="1367"/>
                    </a:lnTo>
                    <a:lnTo>
                      <a:pt x="1872" y="1364"/>
                    </a:lnTo>
                    <a:lnTo>
                      <a:pt x="1872" y="1364"/>
                    </a:lnTo>
                    <a:lnTo>
                      <a:pt x="1861" y="1364"/>
                    </a:lnTo>
                    <a:lnTo>
                      <a:pt x="1861" y="1364"/>
                    </a:lnTo>
                    <a:lnTo>
                      <a:pt x="1877" y="1376"/>
                    </a:lnTo>
                    <a:lnTo>
                      <a:pt x="1877" y="1376"/>
                    </a:lnTo>
                    <a:lnTo>
                      <a:pt x="1897" y="1391"/>
                    </a:lnTo>
                    <a:lnTo>
                      <a:pt x="1917" y="1406"/>
                    </a:lnTo>
                    <a:lnTo>
                      <a:pt x="1917" y="1406"/>
                    </a:lnTo>
                    <a:lnTo>
                      <a:pt x="1925" y="1413"/>
                    </a:lnTo>
                    <a:lnTo>
                      <a:pt x="1930" y="1420"/>
                    </a:lnTo>
                    <a:lnTo>
                      <a:pt x="1936" y="1428"/>
                    </a:lnTo>
                    <a:lnTo>
                      <a:pt x="1938" y="1435"/>
                    </a:lnTo>
                    <a:lnTo>
                      <a:pt x="1938" y="1442"/>
                    </a:lnTo>
                    <a:lnTo>
                      <a:pt x="1936" y="1450"/>
                    </a:lnTo>
                    <a:lnTo>
                      <a:pt x="1932" y="1459"/>
                    </a:lnTo>
                    <a:lnTo>
                      <a:pt x="1927" y="1468"/>
                    </a:lnTo>
                    <a:lnTo>
                      <a:pt x="1927" y="1468"/>
                    </a:lnTo>
                    <a:lnTo>
                      <a:pt x="1899" y="1508"/>
                    </a:lnTo>
                    <a:lnTo>
                      <a:pt x="1870" y="1549"/>
                    </a:lnTo>
                    <a:lnTo>
                      <a:pt x="1870" y="1549"/>
                    </a:lnTo>
                    <a:lnTo>
                      <a:pt x="1855" y="1565"/>
                    </a:lnTo>
                    <a:lnTo>
                      <a:pt x="1840" y="1578"/>
                    </a:lnTo>
                    <a:lnTo>
                      <a:pt x="1831" y="1584"/>
                    </a:lnTo>
                    <a:lnTo>
                      <a:pt x="1820" y="1587"/>
                    </a:lnTo>
                    <a:lnTo>
                      <a:pt x="1811" y="1591"/>
                    </a:lnTo>
                    <a:lnTo>
                      <a:pt x="1800" y="1593"/>
                    </a:lnTo>
                    <a:lnTo>
                      <a:pt x="1800" y="1593"/>
                    </a:lnTo>
                    <a:lnTo>
                      <a:pt x="1793" y="1595"/>
                    </a:lnTo>
                    <a:lnTo>
                      <a:pt x="1785" y="1598"/>
                    </a:lnTo>
                    <a:lnTo>
                      <a:pt x="1778" y="1602"/>
                    </a:lnTo>
                    <a:lnTo>
                      <a:pt x="1773" y="1607"/>
                    </a:lnTo>
                    <a:lnTo>
                      <a:pt x="1773" y="1607"/>
                    </a:lnTo>
                    <a:lnTo>
                      <a:pt x="1754" y="1624"/>
                    </a:lnTo>
                    <a:lnTo>
                      <a:pt x="1736" y="1639"/>
                    </a:lnTo>
                    <a:lnTo>
                      <a:pt x="1714" y="1653"/>
                    </a:lnTo>
                    <a:lnTo>
                      <a:pt x="1694" y="1664"/>
                    </a:lnTo>
                    <a:lnTo>
                      <a:pt x="1672" y="1675"/>
                    </a:lnTo>
                    <a:lnTo>
                      <a:pt x="1650" y="1684"/>
                    </a:lnTo>
                    <a:lnTo>
                      <a:pt x="1602" y="1701"/>
                    </a:lnTo>
                    <a:lnTo>
                      <a:pt x="1602" y="1701"/>
                    </a:lnTo>
                    <a:lnTo>
                      <a:pt x="1545" y="1717"/>
                    </a:lnTo>
                    <a:lnTo>
                      <a:pt x="1545" y="1717"/>
                    </a:lnTo>
                    <a:lnTo>
                      <a:pt x="1547" y="1728"/>
                    </a:lnTo>
                    <a:lnTo>
                      <a:pt x="1551" y="1734"/>
                    </a:lnTo>
                    <a:lnTo>
                      <a:pt x="1553" y="1737"/>
                    </a:lnTo>
                    <a:lnTo>
                      <a:pt x="1556" y="1741"/>
                    </a:lnTo>
                    <a:lnTo>
                      <a:pt x="1562" y="1745"/>
                    </a:lnTo>
                    <a:lnTo>
                      <a:pt x="1573" y="1747"/>
                    </a:lnTo>
                    <a:lnTo>
                      <a:pt x="1573" y="1747"/>
                    </a:lnTo>
                    <a:lnTo>
                      <a:pt x="1593" y="1745"/>
                    </a:lnTo>
                    <a:lnTo>
                      <a:pt x="1613" y="1741"/>
                    </a:lnTo>
                    <a:lnTo>
                      <a:pt x="1613" y="1741"/>
                    </a:lnTo>
                    <a:lnTo>
                      <a:pt x="1668" y="1728"/>
                    </a:lnTo>
                    <a:lnTo>
                      <a:pt x="1694" y="1721"/>
                    </a:lnTo>
                    <a:lnTo>
                      <a:pt x="1719" y="1712"/>
                    </a:lnTo>
                    <a:lnTo>
                      <a:pt x="1719" y="1712"/>
                    </a:lnTo>
                    <a:lnTo>
                      <a:pt x="1729" y="1721"/>
                    </a:lnTo>
                    <a:lnTo>
                      <a:pt x="1736" y="1732"/>
                    </a:lnTo>
                    <a:lnTo>
                      <a:pt x="1740" y="1743"/>
                    </a:lnTo>
                    <a:lnTo>
                      <a:pt x="1743" y="1754"/>
                    </a:lnTo>
                    <a:lnTo>
                      <a:pt x="1743" y="1767"/>
                    </a:lnTo>
                    <a:lnTo>
                      <a:pt x="1741" y="1778"/>
                    </a:lnTo>
                    <a:lnTo>
                      <a:pt x="1740" y="1789"/>
                    </a:lnTo>
                    <a:lnTo>
                      <a:pt x="1734" y="1798"/>
                    </a:lnTo>
                    <a:lnTo>
                      <a:pt x="1734" y="1798"/>
                    </a:lnTo>
                    <a:lnTo>
                      <a:pt x="1677" y="1910"/>
                    </a:lnTo>
                    <a:lnTo>
                      <a:pt x="1677" y="1910"/>
                    </a:lnTo>
                    <a:lnTo>
                      <a:pt x="1674" y="1917"/>
                    </a:lnTo>
                    <a:lnTo>
                      <a:pt x="1674" y="1917"/>
                    </a:lnTo>
                    <a:lnTo>
                      <a:pt x="1659" y="1943"/>
                    </a:lnTo>
                    <a:lnTo>
                      <a:pt x="1642" y="1965"/>
                    </a:lnTo>
                    <a:lnTo>
                      <a:pt x="1622" y="1987"/>
                    </a:lnTo>
                    <a:lnTo>
                      <a:pt x="1600" y="2005"/>
                    </a:lnTo>
                    <a:lnTo>
                      <a:pt x="1600" y="2005"/>
                    </a:lnTo>
                    <a:lnTo>
                      <a:pt x="1582" y="2020"/>
                    </a:lnTo>
                    <a:lnTo>
                      <a:pt x="1564" y="2034"/>
                    </a:lnTo>
                    <a:lnTo>
                      <a:pt x="1531" y="2069"/>
                    </a:lnTo>
                    <a:lnTo>
                      <a:pt x="1531" y="2069"/>
                    </a:lnTo>
                    <a:lnTo>
                      <a:pt x="1494" y="2113"/>
                    </a:lnTo>
                    <a:lnTo>
                      <a:pt x="1457" y="2159"/>
                    </a:lnTo>
                    <a:lnTo>
                      <a:pt x="1457" y="2159"/>
                    </a:lnTo>
                    <a:lnTo>
                      <a:pt x="1448" y="2170"/>
                    </a:lnTo>
                    <a:lnTo>
                      <a:pt x="1443" y="2181"/>
                    </a:lnTo>
                    <a:lnTo>
                      <a:pt x="1437" y="2194"/>
                    </a:lnTo>
                    <a:lnTo>
                      <a:pt x="1434" y="2207"/>
                    </a:lnTo>
                    <a:lnTo>
                      <a:pt x="1434" y="2219"/>
                    </a:lnTo>
                    <a:lnTo>
                      <a:pt x="1434" y="2232"/>
                    </a:lnTo>
                    <a:lnTo>
                      <a:pt x="1435" y="2245"/>
                    </a:lnTo>
                    <a:lnTo>
                      <a:pt x="1437" y="2258"/>
                    </a:lnTo>
                    <a:lnTo>
                      <a:pt x="1437" y="2258"/>
                    </a:lnTo>
                    <a:lnTo>
                      <a:pt x="1443" y="2271"/>
                    </a:lnTo>
                    <a:lnTo>
                      <a:pt x="1448" y="2282"/>
                    </a:lnTo>
                    <a:lnTo>
                      <a:pt x="1448" y="2282"/>
                    </a:lnTo>
                    <a:lnTo>
                      <a:pt x="1454" y="2295"/>
                    </a:lnTo>
                    <a:lnTo>
                      <a:pt x="1459" y="2307"/>
                    </a:lnTo>
                    <a:lnTo>
                      <a:pt x="1466" y="2331"/>
                    </a:lnTo>
                    <a:lnTo>
                      <a:pt x="1472" y="2357"/>
                    </a:lnTo>
                    <a:lnTo>
                      <a:pt x="1474" y="2384"/>
                    </a:lnTo>
                    <a:lnTo>
                      <a:pt x="1474" y="2384"/>
                    </a:lnTo>
                    <a:lnTo>
                      <a:pt x="1476" y="2454"/>
                    </a:lnTo>
                    <a:lnTo>
                      <a:pt x="1476" y="2454"/>
                    </a:lnTo>
                    <a:lnTo>
                      <a:pt x="1474" y="2465"/>
                    </a:lnTo>
                    <a:lnTo>
                      <a:pt x="1472" y="2476"/>
                    </a:lnTo>
                    <a:lnTo>
                      <a:pt x="1468" y="2485"/>
                    </a:lnTo>
                    <a:lnTo>
                      <a:pt x="1463" y="2494"/>
                    </a:lnTo>
                    <a:lnTo>
                      <a:pt x="1457" y="2502"/>
                    </a:lnTo>
                    <a:lnTo>
                      <a:pt x="1448" y="2509"/>
                    </a:lnTo>
                    <a:lnTo>
                      <a:pt x="1439" y="2515"/>
                    </a:lnTo>
                    <a:lnTo>
                      <a:pt x="1428" y="2520"/>
                    </a:lnTo>
                    <a:lnTo>
                      <a:pt x="1428" y="2520"/>
                    </a:lnTo>
                    <a:lnTo>
                      <a:pt x="1413" y="2526"/>
                    </a:lnTo>
                    <a:lnTo>
                      <a:pt x="1401" y="2533"/>
                    </a:lnTo>
                    <a:lnTo>
                      <a:pt x="1388" y="2544"/>
                    </a:lnTo>
                    <a:lnTo>
                      <a:pt x="1377" y="2555"/>
                    </a:lnTo>
                    <a:lnTo>
                      <a:pt x="1377" y="2555"/>
                    </a:lnTo>
                    <a:lnTo>
                      <a:pt x="1327" y="2612"/>
                    </a:lnTo>
                    <a:lnTo>
                      <a:pt x="1327" y="2612"/>
                    </a:lnTo>
                    <a:lnTo>
                      <a:pt x="1324" y="2615"/>
                    </a:lnTo>
                    <a:lnTo>
                      <a:pt x="1324" y="2619"/>
                    </a:lnTo>
                    <a:lnTo>
                      <a:pt x="1325" y="2626"/>
                    </a:lnTo>
                    <a:lnTo>
                      <a:pt x="1325" y="2626"/>
                    </a:lnTo>
                    <a:lnTo>
                      <a:pt x="1333" y="2647"/>
                    </a:lnTo>
                    <a:lnTo>
                      <a:pt x="1338" y="2667"/>
                    </a:lnTo>
                    <a:lnTo>
                      <a:pt x="1338" y="2667"/>
                    </a:lnTo>
                    <a:lnTo>
                      <a:pt x="1340" y="2678"/>
                    </a:lnTo>
                    <a:lnTo>
                      <a:pt x="1340" y="2689"/>
                    </a:lnTo>
                    <a:lnTo>
                      <a:pt x="1338" y="2700"/>
                    </a:lnTo>
                    <a:lnTo>
                      <a:pt x="1335" y="2709"/>
                    </a:lnTo>
                    <a:lnTo>
                      <a:pt x="1329" y="2718"/>
                    </a:lnTo>
                    <a:lnTo>
                      <a:pt x="1322" y="2727"/>
                    </a:lnTo>
                    <a:lnTo>
                      <a:pt x="1314" y="2734"/>
                    </a:lnTo>
                    <a:lnTo>
                      <a:pt x="1305" y="2742"/>
                    </a:lnTo>
                    <a:lnTo>
                      <a:pt x="1305" y="2742"/>
                    </a:lnTo>
                    <a:lnTo>
                      <a:pt x="1280" y="2756"/>
                    </a:lnTo>
                    <a:lnTo>
                      <a:pt x="1280" y="2756"/>
                    </a:lnTo>
                    <a:lnTo>
                      <a:pt x="1270" y="2764"/>
                    </a:lnTo>
                    <a:lnTo>
                      <a:pt x="1265" y="2773"/>
                    </a:lnTo>
                    <a:lnTo>
                      <a:pt x="1261" y="2784"/>
                    </a:lnTo>
                    <a:lnTo>
                      <a:pt x="1261" y="2795"/>
                    </a:lnTo>
                    <a:lnTo>
                      <a:pt x="1261" y="2795"/>
                    </a:lnTo>
                    <a:lnTo>
                      <a:pt x="1263" y="2810"/>
                    </a:lnTo>
                    <a:lnTo>
                      <a:pt x="1259" y="2824"/>
                    </a:lnTo>
                    <a:lnTo>
                      <a:pt x="1252" y="2837"/>
                    </a:lnTo>
                    <a:lnTo>
                      <a:pt x="1243" y="2848"/>
                    </a:lnTo>
                    <a:lnTo>
                      <a:pt x="1243" y="2848"/>
                    </a:lnTo>
                    <a:lnTo>
                      <a:pt x="1186" y="2912"/>
                    </a:lnTo>
                    <a:lnTo>
                      <a:pt x="1157" y="2943"/>
                    </a:lnTo>
                    <a:lnTo>
                      <a:pt x="1127" y="2973"/>
                    </a:lnTo>
                    <a:lnTo>
                      <a:pt x="1127" y="2973"/>
                    </a:lnTo>
                    <a:lnTo>
                      <a:pt x="1115" y="2984"/>
                    </a:lnTo>
                    <a:lnTo>
                      <a:pt x="1102" y="2993"/>
                    </a:lnTo>
                    <a:lnTo>
                      <a:pt x="1102" y="2993"/>
                    </a:lnTo>
                    <a:lnTo>
                      <a:pt x="1083" y="3000"/>
                    </a:lnTo>
                    <a:lnTo>
                      <a:pt x="1067" y="3006"/>
                    </a:lnTo>
                    <a:lnTo>
                      <a:pt x="1049" y="3006"/>
                    </a:lnTo>
                    <a:lnTo>
                      <a:pt x="1028" y="3002"/>
                    </a:lnTo>
                    <a:lnTo>
                      <a:pt x="1028" y="3002"/>
                    </a:lnTo>
                    <a:lnTo>
                      <a:pt x="1019" y="3000"/>
                    </a:lnTo>
                    <a:lnTo>
                      <a:pt x="1008" y="2998"/>
                    </a:lnTo>
                    <a:lnTo>
                      <a:pt x="990" y="3002"/>
                    </a:lnTo>
                    <a:lnTo>
                      <a:pt x="990" y="3002"/>
                    </a:lnTo>
                    <a:lnTo>
                      <a:pt x="961" y="3006"/>
                    </a:lnTo>
                    <a:lnTo>
                      <a:pt x="933" y="3009"/>
                    </a:lnTo>
                    <a:lnTo>
                      <a:pt x="933" y="3009"/>
                    </a:lnTo>
                    <a:lnTo>
                      <a:pt x="918" y="3009"/>
                    </a:lnTo>
                    <a:lnTo>
                      <a:pt x="913" y="3008"/>
                    </a:lnTo>
                    <a:lnTo>
                      <a:pt x="907" y="3004"/>
                    </a:lnTo>
                    <a:lnTo>
                      <a:pt x="902" y="3000"/>
                    </a:lnTo>
                    <a:lnTo>
                      <a:pt x="898" y="2995"/>
                    </a:lnTo>
                    <a:lnTo>
                      <a:pt x="891" y="2980"/>
                    </a:lnTo>
                    <a:lnTo>
                      <a:pt x="891" y="2980"/>
                    </a:lnTo>
                    <a:lnTo>
                      <a:pt x="887" y="2967"/>
                    </a:lnTo>
                    <a:lnTo>
                      <a:pt x="887" y="2967"/>
                    </a:lnTo>
                    <a:lnTo>
                      <a:pt x="880" y="2938"/>
                    </a:lnTo>
                    <a:lnTo>
                      <a:pt x="869" y="2909"/>
                    </a:lnTo>
                    <a:lnTo>
                      <a:pt x="854" y="2881"/>
                    </a:lnTo>
                    <a:lnTo>
                      <a:pt x="838" y="2855"/>
                    </a:lnTo>
                    <a:lnTo>
                      <a:pt x="838" y="2855"/>
                    </a:lnTo>
                    <a:lnTo>
                      <a:pt x="825" y="2833"/>
                    </a:lnTo>
                    <a:lnTo>
                      <a:pt x="814" y="2808"/>
                    </a:lnTo>
                    <a:lnTo>
                      <a:pt x="808" y="2784"/>
                    </a:lnTo>
                    <a:lnTo>
                      <a:pt x="805" y="2756"/>
                    </a:lnTo>
                    <a:lnTo>
                      <a:pt x="805" y="2756"/>
                    </a:lnTo>
                    <a:lnTo>
                      <a:pt x="803" y="2736"/>
                    </a:lnTo>
                    <a:lnTo>
                      <a:pt x="801" y="2716"/>
                    </a:lnTo>
                    <a:lnTo>
                      <a:pt x="797" y="2698"/>
                    </a:lnTo>
                    <a:lnTo>
                      <a:pt x="792" y="2679"/>
                    </a:lnTo>
                    <a:lnTo>
                      <a:pt x="786" y="2661"/>
                    </a:lnTo>
                    <a:lnTo>
                      <a:pt x="777" y="2643"/>
                    </a:lnTo>
                    <a:lnTo>
                      <a:pt x="768" y="2625"/>
                    </a:lnTo>
                    <a:lnTo>
                      <a:pt x="757" y="2608"/>
                    </a:lnTo>
                    <a:lnTo>
                      <a:pt x="757" y="2608"/>
                    </a:lnTo>
                    <a:lnTo>
                      <a:pt x="746" y="2590"/>
                    </a:lnTo>
                    <a:lnTo>
                      <a:pt x="739" y="2571"/>
                    </a:lnTo>
                    <a:lnTo>
                      <a:pt x="731" y="2553"/>
                    </a:lnTo>
                    <a:lnTo>
                      <a:pt x="728" y="2535"/>
                    </a:lnTo>
                    <a:lnTo>
                      <a:pt x="726" y="2515"/>
                    </a:lnTo>
                    <a:lnTo>
                      <a:pt x="728" y="2494"/>
                    </a:lnTo>
                    <a:lnTo>
                      <a:pt x="730" y="2476"/>
                    </a:lnTo>
                    <a:lnTo>
                      <a:pt x="733" y="2456"/>
                    </a:lnTo>
                    <a:lnTo>
                      <a:pt x="733" y="2456"/>
                    </a:lnTo>
                    <a:lnTo>
                      <a:pt x="742" y="2427"/>
                    </a:lnTo>
                    <a:lnTo>
                      <a:pt x="753" y="2401"/>
                    </a:lnTo>
                    <a:lnTo>
                      <a:pt x="753" y="2401"/>
                    </a:lnTo>
                    <a:lnTo>
                      <a:pt x="759" y="2388"/>
                    </a:lnTo>
                    <a:lnTo>
                      <a:pt x="763" y="2375"/>
                    </a:lnTo>
                    <a:lnTo>
                      <a:pt x="764" y="2364"/>
                    </a:lnTo>
                    <a:lnTo>
                      <a:pt x="766" y="2351"/>
                    </a:lnTo>
                    <a:lnTo>
                      <a:pt x="766" y="2339"/>
                    </a:lnTo>
                    <a:lnTo>
                      <a:pt x="764" y="2326"/>
                    </a:lnTo>
                    <a:lnTo>
                      <a:pt x="761" y="2313"/>
                    </a:lnTo>
                    <a:lnTo>
                      <a:pt x="755" y="2300"/>
                    </a:lnTo>
                    <a:lnTo>
                      <a:pt x="755" y="2300"/>
                    </a:lnTo>
                    <a:lnTo>
                      <a:pt x="750" y="2282"/>
                    </a:lnTo>
                    <a:lnTo>
                      <a:pt x="744" y="2263"/>
                    </a:lnTo>
                    <a:lnTo>
                      <a:pt x="735" y="2227"/>
                    </a:lnTo>
                    <a:lnTo>
                      <a:pt x="735" y="2227"/>
                    </a:lnTo>
                    <a:lnTo>
                      <a:pt x="728" y="2201"/>
                    </a:lnTo>
                    <a:lnTo>
                      <a:pt x="719" y="2177"/>
                    </a:lnTo>
                    <a:lnTo>
                      <a:pt x="704" y="2157"/>
                    </a:lnTo>
                    <a:lnTo>
                      <a:pt x="695" y="2146"/>
                    </a:lnTo>
                    <a:lnTo>
                      <a:pt x="686" y="2137"/>
                    </a:lnTo>
                    <a:lnTo>
                      <a:pt x="686" y="2137"/>
                    </a:lnTo>
                    <a:lnTo>
                      <a:pt x="678" y="2130"/>
                    </a:lnTo>
                    <a:lnTo>
                      <a:pt x="673" y="2122"/>
                    </a:lnTo>
                    <a:lnTo>
                      <a:pt x="667" y="2115"/>
                    </a:lnTo>
                    <a:lnTo>
                      <a:pt x="664" y="2108"/>
                    </a:lnTo>
                    <a:lnTo>
                      <a:pt x="662" y="2099"/>
                    </a:lnTo>
                    <a:lnTo>
                      <a:pt x="660" y="2089"/>
                    </a:lnTo>
                    <a:lnTo>
                      <a:pt x="660" y="2071"/>
                    </a:lnTo>
                    <a:lnTo>
                      <a:pt x="660" y="2071"/>
                    </a:lnTo>
                    <a:lnTo>
                      <a:pt x="664" y="2040"/>
                    </a:lnTo>
                    <a:lnTo>
                      <a:pt x="671" y="2007"/>
                    </a:lnTo>
                    <a:lnTo>
                      <a:pt x="671" y="2007"/>
                    </a:lnTo>
                    <a:lnTo>
                      <a:pt x="673" y="2000"/>
                    </a:lnTo>
                    <a:lnTo>
                      <a:pt x="671" y="1992"/>
                    </a:lnTo>
                    <a:lnTo>
                      <a:pt x="669" y="1985"/>
                    </a:lnTo>
                    <a:lnTo>
                      <a:pt x="664" y="1978"/>
                    </a:lnTo>
                    <a:lnTo>
                      <a:pt x="664" y="1978"/>
                    </a:lnTo>
                    <a:lnTo>
                      <a:pt x="647" y="1961"/>
                    </a:lnTo>
                    <a:lnTo>
                      <a:pt x="632" y="1943"/>
                    </a:lnTo>
                    <a:lnTo>
                      <a:pt x="632" y="1943"/>
                    </a:lnTo>
                    <a:lnTo>
                      <a:pt x="629" y="1939"/>
                    </a:lnTo>
                    <a:lnTo>
                      <a:pt x="625" y="1937"/>
                    </a:lnTo>
                    <a:lnTo>
                      <a:pt x="620" y="1935"/>
                    </a:lnTo>
                    <a:lnTo>
                      <a:pt x="614" y="1935"/>
                    </a:lnTo>
                    <a:lnTo>
                      <a:pt x="614" y="1935"/>
                    </a:lnTo>
                    <a:lnTo>
                      <a:pt x="607" y="1937"/>
                    </a:lnTo>
                    <a:lnTo>
                      <a:pt x="599" y="1935"/>
                    </a:lnTo>
                    <a:lnTo>
                      <a:pt x="592" y="1935"/>
                    </a:lnTo>
                    <a:lnTo>
                      <a:pt x="587" y="1932"/>
                    </a:lnTo>
                    <a:lnTo>
                      <a:pt x="581" y="1928"/>
                    </a:lnTo>
                    <a:lnTo>
                      <a:pt x="576" y="1923"/>
                    </a:lnTo>
                    <a:lnTo>
                      <a:pt x="565" y="1910"/>
                    </a:lnTo>
                    <a:lnTo>
                      <a:pt x="565" y="1910"/>
                    </a:lnTo>
                    <a:lnTo>
                      <a:pt x="559" y="1901"/>
                    </a:lnTo>
                    <a:lnTo>
                      <a:pt x="552" y="1893"/>
                    </a:lnTo>
                    <a:lnTo>
                      <a:pt x="545" y="1888"/>
                    </a:lnTo>
                    <a:lnTo>
                      <a:pt x="535" y="1884"/>
                    </a:lnTo>
                    <a:lnTo>
                      <a:pt x="528" y="1882"/>
                    </a:lnTo>
                    <a:lnTo>
                      <a:pt x="517" y="1882"/>
                    </a:lnTo>
                    <a:lnTo>
                      <a:pt x="508" y="1884"/>
                    </a:lnTo>
                    <a:lnTo>
                      <a:pt x="495" y="1888"/>
                    </a:lnTo>
                    <a:lnTo>
                      <a:pt x="495" y="1888"/>
                    </a:lnTo>
                    <a:lnTo>
                      <a:pt x="468" y="1897"/>
                    </a:lnTo>
                    <a:lnTo>
                      <a:pt x="438" y="1908"/>
                    </a:lnTo>
                    <a:lnTo>
                      <a:pt x="438" y="1908"/>
                    </a:lnTo>
                    <a:lnTo>
                      <a:pt x="413" y="1915"/>
                    </a:lnTo>
                    <a:lnTo>
                      <a:pt x="389" y="1921"/>
                    </a:lnTo>
                    <a:lnTo>
                      <a:pt x="363" y="1923"/>
                    </a:lnTo>
                    <a:lnTo>
                      <a:pt x="337" y="1919"/>
                    </a:lnTo>
                    <a:lnTo>
                      <a:pt x="337" y="1919"/>
                    </a:lnTo>
                    <a:lnTo>
                      <a:pt x="326" y="1919"/>
                    </a:lnTo>
                    <a:lnTo>
                      <a:pt x="317" y="1921"/>
                    </a:lnTo>
                    <a:lnTo>
                      <a:pt x="295" y="1926"/>
                    </a:lnTo>
                    <a:lnTo>
                      <a:pt x="295" y="1926"/>
                    </a:lnTo>
                    <a:lnTo>
                      <a:pt x="279" y="1932"/>
                    </a:lnTo>
                    <a:lnTo>
                      <a:pt x="262" y="1934"/>
                    </a:lnTo>
                    <a:lnTo>
                      <a:pt x="246" y="1935"/>
                    </a:lnTo>
                    <a:lnTo>
                      <a:pt x="229" y="1934"/>
                    </a:lnTo>
                    <a:lnTo>
                      <a:pt x="229" y="1934"/>
                    </a:lnTo>
                    <a:lnTo>
                      <a:pt x="216" y="1930"/>
                    </a:lnTo>
                    <a:lnTo>
                      <a:pt x="205" y="1926"/>
                    </a:lnTo>
                    <a:lnTo>
                      <a:pt x="193" y="1921"/>
                    </a:lnTo>
                    <a:lnTo>
                      <a:pt x="183" y="1913"/>
                    </a:lnTo>
                    <a:lnTo>
                      <a:pt x="183" y="1913"/>
                    </a:lnTo>
                    <a:lnTo>
                      <a:pt x="152" y="1890"/>
                    </a:lnTo>
                    <a:lnTo>
                      <a:pt x="123" y="1862"/>
                    </a:lnTo>
                    <a:lnTo>
                      <a:pt x="123" y="1862"/>
                    </a:lnTo>
                    <a:lnTo>
                      <a:pt x="112" y="1851"/>
                    </a:lnTo>
                    <a:lnTo>
                      <a:pt x="103" y="1838"/>
                    </a:lnTo>
                    <a:lnTo>
                      <a:pt x="97" y="1825"/>
                    </a:lnTo>
                    <a:lnTo>
                      <a:pt x="92" y="1811"/>
                    </a:lnTo>
                    <a:lnTo>
                      <a:pt x="92" y="1811"/>
                    </a:lnTo>
                    <a:lnTo>
                      <a:pt x="83" y="1791"/>
                    </a:lnTo>
                    <a:lnTo>
                      <a:pt x="72" y="1772"/>
                    </a:lnTo>
                    <a:lnTo>
                      <a:pt x="66" y="1765"/>
                    </a:lnTo>
                    <a:lnTo>
                      <a:pt x="59" y="1758"/>
                    </a:lnTo>
                    <a:lnTo>
                      <a:pt x="50" y="1750"/>
                    </a:lnTo>
                    <a:lnTo>
                      <a:pt x="40" y="1745"/>
                    </a:lnTo>
                    <a:lnTo>
                      <a:pt x="40" y="1745"/>
                    </a:lnTo>
                    <a:lnTo>
                      <a:pt x="29" y="1736"/>
                    </a:lnTo>
                    <a:lnTo>
                      <a:pt x="20" y="1725"/>
                    </a:lnTo>
                    <a:lnTo>
                      <a:pt x="15" y="1712"/>
                    </a:lnTo>
                    <a:lnTo>
                      <a:pt x="11" y="1697"/>
                    </a:lnTo>
                    <a:lnTo>
                      <a:pt x="11" y="1697"/>
                    </a:lnTo>
                    <a:lnTo>
                      <a:pt x="6" y="1666"/>
                    </a:lnTo>
                    <a:lnTo>
                      <a:pt x="0" y="1635"/>
                    </a:lnTo>
                    <a:lnTo>
                      <a:pt x="0" y="1635"/>
                    </a:lnTo>
                    <a:lnTo>
                      <a:pt x="2" y="1626"/>
                    </a:lnTo>
                    <a:lnTo>
                      <a:pt x="6" y="1615"/>
                    </a:lnTo>
                    <a:lnTo>
                      <a:pt x="6" y="1615"/>
                    </a:lnTo>
                    <a:lnTo>
                      <a:pt x="22" y="1584"/>
                    </a:lnTo>
                    <a:lnTo>
                      <a:pt x="22" y="1584"/>
                    </a:lnTo>
                    <a:lnTo>
                      <a:pt x="26" y="1573"/>
                    </a:lnTo>
                    <a:lnTo>
                      <a:pt x="29" y="1562"/>
                    </a:lnTo>
                    <a:lnTo>
                      <a:pt x="31" y="1551"/>
                    </a:lnTo>
                    <a:lnTo>
                      <a:pt x="31" y="1540"/>
                    </a:lnTo>
                    <a:lnTo>
                      <a:pt x="31" y="1529"/>
                    </a:lnTo>
                    <a:lnTo>
                      <a:pt x="29" y="1518"/>
                    </a:lnTo>
                    <a:lnTo>
                      <a:pt x="26" y="1507"/>
                    </a:lnTo>
                    <a:lnTo>
                      <a:pt x="20" y="1496"/>
                    </a:lnTo>
                    <a:lnTo>
                      <a:pt x="20" y="1496"/>
                    </a:lnTo>
                    <a:lnTo>
                      <a:pt x="13" y="1481"/>
                    </a:lnTo>
                    <a:lnTo>
                      <a:pt x="11" y="1466"/>
                    </a:lnTo>
                    <a:lnTo>
                      <a:pt x="13" y="1452"/>
                    </a:lnTo>
                    <a:lnTo>
                      <a:pt x="17" y="1437"/>
                    </a:lnTo>
                    <a:lnTo>
                      <a:pt x="17" y="1437"/>
                    </a:lnTo>
                    <a:lnTo>
                      <a:pt x="29" y="1411"/>
                    </a:lnTo>
                    <a:lnTo>
                      <a:pt x="42" y="1386"/>
                    </a:lnTo>
                    <a:lnTo>
                      <a:pt x="57" y="1360"/>
                    </a:lnTo>
                    <a:lnTo>
                      <a:pt x="73" y="1336"/>
                    </a:lnTo>
                    <a:lnTo>
                      <a:pt x="90" y="1312"/>
                    </a:lnTo>
                    <a:lnTo>
                      <a:pt x="110" y="1292"/>
                    </a:lnTo>
                    <a:lnTo>
                      <a:pt x="130" y="1270"/>
                    </a:lnTo>
                    <a:lnTo>
                      <a:pt x="152" y="1252"/>
                    </a:lnTo>
                    <a:lnTo>
                      <a:pt x="152" y="1252"/>
                    </a:lnTo>
                    <a:lnTo>
                      <a:pt x="167" y="1241"/>
                    </a:lnTo>
                    <a:lnTo>
                      <a:pt x="180" y="1228"/>
                    </a:lnTo>
                    <a:lnTo>
                      <a:pt x="180" y="1228"/>
                    </a:lnTo>
                    <a:lnTo>
                      <a:pt x="189" y="1217"/>
                    </a:lnTo>
                    <a:lnTo>
                      <a:pt x="196" y="1206"/>
                    </a:lnTo>
                    <a:lnTo>
                      <a:pt x="202" y="1195"/>
                    </a:lnTo>
                    <a:lnTo>
                      <a:pt x="204" y="1182"/>
                    </a:lnTo>
                    <a:lnTo>
                      <a:pt x="204" y="1182"/>
                    </a:lnTo>
                    <a:lnTo>
                      <a:pt x="205" y="1171"/>
                    </a:lnTo>
                    <a:lnTo>
                      <a:pt x="209" y="1160"/>
                    </a:lnTo>
                    <a:lnTo>
                      <a:pt x="213" y="1151"/>
                    </a:lnTo>
                    <a:lnTo>
                      <a:pt x="218" y="1142"/>
                    </a:lnTo>
                    <a:lnTo>
                      <a:pt x="226" y="1135"/>
                    </a:lnTo>
                    <a:lnTo>
                      <a:pt x="231" y="1127"/>
                    </a:lnTo>
                    <a:lnTo>
                      <a:pt x="249" y="1114"/>
                    </a:lnTo>
                    <a:lnTo>
                      <a:pt x="249" y="1114"/>
                    </a:lnTo>
                    <a:lnTo>
                      <a:pt x="266" y="1102"/>
                    </a:lnTo>
                    <a:lnTo>
                      <a:pt x="281" y="1089"/>
                    </a:lnTo>
                    <a:lnTo>
                      <a:pt x="308" y="1059"/>
                    </a:lnTo>
                    <a:lnTo>
                      <a:pt x="308" y="1059"/>
                    </a:lnTo>
                    <a:lnTo>
                      <a:pt x="231" y="1025"/>
                    </a:lnTo>
                    <a:lnTo>
                      <a:pt x="231" y="1025"/>
                    </a:lnTo>
                    <a:lnTo>
                      <a:pt x="235" y="988"/>
                    </a:lnTo>
                    <a:lnTo>
                      <a:pt x="235" y="988"/>
                    </a:lnTo>
                    <a:lnTo>
                      <a:pt x="246" y="872"/>
                    </a:lnTo>
                    <a:lnTo>
                      <a:pt x="246" y="872"/>
                    </a:lnTo>
                    <a:lnTo>
                      <a:pt x="248" y="861"/>
                    </a:lnTo>
                    <a:lnTo>
                      <a:pt x="249" y="854"/>
                    </a:lnTo>
                    <a:lnTo>
                      <a:pt x="253" y="847"/>
                    </a:lnTo>
                    <a:lnTo>
                      <a:pt x="259" y="841"/>
                    </a:lnTo>
                    <a:lnTo>
                      <a:pt x="264" y="838"/>
                    </a:lnTo>
                    <a:lnTo>
                      <a:pt x="271" y="836"/>
                    </a:lnTo>
                    <a:lnTo>
                      <a:pt x="281" y="836"/>
                    </a:lnTo>
                    <a:lnTo>
                      <a:pt x="292" y="836"/>
                    </a:lnTo>
                    <a:lnTo>
                      <a:pt x="292" y="836"/>
                    </a:lnTo>
                    <a:lnTo>
                      <a:pt x="376" y="847"/>
                    </a:lnTo>
                    <a:lnTo>
                      <a:pt x="376" y="847"/>
                    </a:lnTo>
                    <a:lnTo>
                      <a:pt x="385" y="847"/>
                    </a:lnTo>
                    <a:lnTo>
                      <a:pt x="394" y="845"/>
                    </a:lnTo>
                    <a:lnTo>
                      <a:pt x="394" y="845"/>
                    </a:lnTo>
                    <a:lnTo>
                      <a:pt x="403" y="843"/>
                    </a:lnTo>
                    <a:lnTo>
                      <a:pt x="409" y="839"/>
                    </a:lnTo>
                    <a:lnTo>
                      <a:pt x="414" y="834"/>
                    </a:lnTo>
                    <a:lnTo>
                      <a:pt x="418" y="827"/>
                    </a:lnTo>
                    <a:lnTo>
                      <a:pt x="418" y="827"/>
                    </a:lnTo>
                    <a:lnTo>
                      <a:pt x="422" y="817"/>
                    </a:lnTo>
                    <a:lnTo>
                      <a:pt x="424" y="808"/>
                    </a:lnTo>
                    <a:lnTo>
                      <a:pt x="424" y="799"/>
                    </a:lnTo>
                    <a:lnTo>
                      <a:pt x="424" y="792"/>
                    </a:lnTo>
                    <a:lnTo>
                      <a:pt x="420" y="783"/>
                    </a:lnTo>
                    <a:lnTo>
                      <a:pt x="416" y="775"/>
                    </a:lnTo>
                    <a:lnTo>
                      <a:pt x="409" y="768"/>
                    </a:lnTo>
                    <a:lnTo>
                      <a:pt x="402" y="763"/>
                    </a:lnTo>
                    <a:lnTo>
                      <a:pt x="402" y="763"/>
                    </a:lnTo>
                    <a:lnTo>
                      <a:pt x="389" y="753"/>
                    </a:lnTo>
                    <a:lnTo>
                      <a:pt x="376" y="746"/>
                    </a:lnTo>
                    <a:lnTo>
                      <a:pt x="376" y="746"/>
                    </a:lnTo>
                    <a:lnTo>
                      <a:pt x="367" y="739"/>
                    </a:lnTo>
                    <a:lnTo>
                      <a:pt x="363" y="731"/>
                    </a:lnTo>
                    <a:lnTo>
                      <a:pt x="361" y="722"/>
                    </a:lnTo>
                    <a:lnTo>
                      <a:pt x="365" y="709"/>
                    </a:lnTo>
                    <a:lnTo>
                      <a:pt x="365" y="709"/>
                    </a:lnTo>
                    <a:lnTo>
                      <a:pt x="422" y="693"/>
                    </a:lnTo>
                    <a:lnTo>
                      <a:pt x="422" y="693"/>
                    </a:lnTo>
                    <a:lnTo>
                      <a:pt x="477" y="676"/>
                    </a:lnTo>
                    <a:lnTo>
                      <a:pt x="477" y="676"/>
                    </a:lnTo>
                    <a:lnTo>
                      <a:pt x="477" y="671"/>
                    </a:lnTo>
                    <a:lnTo>
                      <a:pt x="475" y="667"/>
                    </a:lnTo>
                    <a:lnTo>
                      <a:pt x="471" y="667"/>
                    </a:lnTo>
                    <a:lnTo>
                      <a:pt x="466" y="667"/>
                    </a:lnTo>
                    <a:lnTo>
                      <a:pt x="466" y="667"/>
                    </a:lnTo>
                    <a:lnTo>
                      <a:pt x="389" y="678"/>
                    </a:lnTo>
                    <a:lnTo>
                      <a:pt x="389" y="678"/>
                    </a:lnTo>
                    <a:lnTo>
                      <a:pt x="354" y="682"/>
                    </a:lnTo>
                    <a:lnTo>
                      <a:pt x="354" y="682"/>
                    </a:lnTo>
                    <a:lnTo>
                      <a:pt x="359" y="651"/>
                    </a:lnTo>
                    <a:lnTo>
                      <a:pt x="361" y="636"/>
                    </a:lnTo>
                    <a:lnTo>
                      <a:pt x="365" y="620"/>
                    </a:lnTo>
                    <a:lnTo>
                      <a:pt x="370" y="605"/>
                    </a:lnTo>
                    <a:lnTo>
                      <a:pt x="378" y="592"/>
                    </a:lnTo>
                    <a:lnTo>
                      <a:pt x="387" y="579"/>
                    </a:lnTo>
                    <a:lnTo>
                      <a:pt x="400" y="566"/>
                    </a:lnTo>
                    <a:lnTo>
                      <a:pt x="400" y="566"/>
                    </a:lnTo>
                    <a:lnTo>
                      <a:pt x="385" y="565"/>
                    </a:lnTo>
                    <a:lnTo>
                      <a:pt x="374" y="566"/>
                    </a:lnTo>
                    <a:lnTo>
                      <a:pt x="370" y="568"/>
                    </a:lnTo>
                    <a:lnTo>
                      <a:pt x="369" y="570"/>
                    </a:lnTo>
                    <a:lnTo>
                      <a:pt x="361" y="581"/>
                    </a:lnTo>
                    <a:lnTo>
                      <a:pt x="361" y="581"/>
                    </a:lnTo>
                    <a:lnTo>
                      <a:pt x="356" y="594"/>
                    </a:lnTo>
                    <a:lnTo>
                      <a:pt x="352" y="605"/>
                    </a:lnTo>
                    <a:lnTo>
                      <a:pt x="352" y="605"/>
                    </a:lnTo>
                    <a:lnTo>
                      <a:pt x="348" y="616"/>
                    </a:lnTo>
                    <a:lnTo>
                      <a:pt x="341" y="625"/>
                    </a:lnTo>
                    <a:lnTo>
                      <a:pt x="334" y="631"/>
                    </a:lnTo>
                    <a:lnTo>
                      <a:pt x="323" y="636"/>
                    </a:lnTo>
                    <a:lnTo>
                      <a:pt x="323" y="636"/>
                    </a:lnTo>
                    <a:lnTo>
                      <a:pt x="299" y="645"/>
                    </a:lnTo>
                    <a:lnTo>
                      <a:pt x="299" y="645"/>
                    </a:lnTo>
                    <a:lnTo>
                      <a:pt x="288" y="647"/>
                    </a:lnTo>
                    <a:lnTo>
                      <a:pt x="279" y="649"/>
                    </a:lnTo>
                    <a:lnTo>
                      <a:pt x="279" y="649"/>
                    </a:lnTo>
                    <a:lnTo>
                      <a:pt x="268" y="649"/>
                    </a:lnTo>
                    <a:lnTo>
                      <a:pt x="259" y="643"/>
                    </a:lnTo>
                    <a:lnTo>
                      <a:pt x="251" y="636"/>
                    </a:lnTo>
                    <a:lnTo>
                      <a:pt x="249" y="625"/>
                    </a:lnTo>
                    <a:lnTo>
                      <a:pt x="249" y="625"/>
                    </a:lnTo>
                    <a:lnTo>
                      <a:pt x="248" y="612"/>
                    </a:lnTo>
                    <a:lnTo>
                      <a:pt x="249" y="599"/>
                    </a:lnTo>
                    <a:lnTo>
                      <a:pt x="253" y="587"/>
                    </a:lnTo>
                    <a:lnTo>
                      <a:pt x="259" y="576"/>
                    </a:lnTo>
                    <a:lnTo>
                      <a:pt x="266" y="565"/>
                    </a:lnTo>
                    <a:lnTo>
                      <a:pt x="275" y="555"/>
                    </a:lnTo>
                    <a:lnTo>
                      <a:pt x="286" y="548"/>
                    </a:lnTo>
                    <a:lnTo>
                      <a:pt x="297" y="543"/>
                    </a:lnTo>
                    <a:lnTo>
                      <a:pt x="297" y="543"/>
                    </a:lnTo>
                    <a:lnTo>
                      <a:pt x="354" y="522"/>
                    </a:lnTo>
                    <a:lnTo>
                      <a:pt x="354" y="522"/>
                    </a:lnTo>
                    <a:lnTo>
                      <a:pt x="358" y="508"/>
                    </a:lnTo>
                    <a:lnTo>
                      <a:pt x="358" y="508"/>
                    </a:lnTo>
                    <a:lnTo>
                      <a:pt x="361" y="495"/>
                    </a:lnTo>
                    <a:lnTo>
                      <a:pt x="367" y="482"/>
                    </a:lnTo>
                    <a:lnTo>
                      <a:pt x="367" y="482"/>
                    </a:lnTo>
                    <a:lnTo>
                      <a:pt x="372" y="471"/>
                    </a:lnTo>
                    <a:lnTo>
                      <a:pt x="378" y="467"/>
                    </a:lnTo>
                    <a:lnTo>
                      <a:pt x="381" y="466"/>
                    </a:lnTo>
                    <a:lnTo>
                      <a:pt x="387" y="464"/>
                    </a:lnTo>
                    <a:lnTo>
                      <a:pt x="392" y="464"/>
                    </a:lnTo>
                    <a:lnTo>
                      <a:pt x="405" y="467"/>
                    </a:lnTo>
                    <a:lnTo>
                      <a:pt x="405" y="467"/>
                    </a:lnTo>
                    <a:lnTo>
                      <a:pt x="416" y="473"/>
                    </a:lnTo>
                    <a:lnTo>
                      <a:pt x="427" y="480"/>
                    </a:lnTo>
                    <a:lnTo>
                      <a:pt x="436" y="488"/>
                    </a:lnTo>
                    <a:lnTo>
                      <a:pt x="444" y="499"/>
                    </a:lnTo>
                    <a:lnTo>
                      <a:pt x="444" y="499"/>
                    </a:lnTo>
                    <a:lnTo>
                      <a:pt x="468" y="548"/>
                    </a:lnTo>
                    <a:lnTo>
                      <a:pt x="468" y="548"/>
                    </a:lnTo>
                    <a:lnTo>
                      <a:pt x="482" y="577"/>
                    </a:lnTo>
                    <a:lnTo>
                      <a:pt x="482" y="577"/>
                    </a:lnTo>
                    <a:lnTo>
                      <a:pt x="486" y="583"/>
                    </a:lnTo>
                    <a:lnTo>
                      <a:pt x="491" y="588"/>
                    </a:lnTo>
                    <a:lnTo>
                      <a:pt x="497" y="592"/>
                    </a:lnTo>
                    <a:lnTo>
                      <a:pt x="504" y="594"/>
                    </a:lnTo>
                    <a:lnTo>
                      <a:pt x="504" y="594"/>
                    </a:lnTo>
                    <a:lnTo>
                      <a:pt x="510" y="596"/>
                    </a:lnTo>
                    <a:lnTo>
                      <a:pt x="515" y="599"/>
                    </a:lnTo>
                    <a:lnTo>
                      <a:pt x="519" y="603"/>
                    </a:lnTo>
                    <a:lnTo>
                      <a:pt x="521" y="610"/>
                    </a:lnTo>
                    <a:lnTo>
                      <a:pt x="521" y="610"/>
                    </a:lnTo>
                    <a:lnTo>
                      <a:pt x="528" y="632"/>
                    </a:lnTo>
                    <a:lnTo>
                      <a:pt x="528" y="632"/>
                    </a:lnTo>
                    <a:lnTo>
                      <a:pt x="543" y="620"/>
                    </a:lnTo>
                    <a:lnTo>
                      <a:pt x="543" y="620"/>
                    </a:lnTo>
                    <a:lnTo>
                      <a:pt x="561" y="605"/>
                    </a:lnTo>
                    <a:lnTo>
                      <a:pt x="579" y="594"/>
                    </a:lnTo>
                    <a:lnTo>
                      <a:pt x="599" y="583"/>
                    </a:lnTo>
                    <a:lnTo>
                      <a:pt x="621" y="574"/>
                    </a:lnTo>
                    <a:lnTo>
                      <a:pt x="621" y="574"/>
                    </a:lnTo>
                    <a:lnTo>
                      <a:pt x="638" y="568"/>
                    </a:lnTo>
                    <a:lnTo>
                      <a:pt x="642" y="566"/>
                    </a:lnTo>
                    <a:lnTo>
                      <a:pt x="643" y="565"/>
                    </a:lnTo>
                    <a:lnTo>
                      <a:pt x="645" y="561"/>
                    </a:lnTo>
                    <a:lnTo>
                      <a:pt x="647" y="557"/>
                    </a:lnTo>
                    <a:lnTo>
                      <a:pt x="647" y="541"/>
                    </a:lnTo>
                    <a:lnTo>
                      <a:pt x="647" y="541"/>
                    </a:lnTo>
                    <a:lnTo>
                      <a:pt x="653" y="491"/>
                    </a:lnTo>
                    <a:lnTo>
                      <a:pt x="653" y="491"/>
                    </a:lnTo>
                    <a:lnTo>
                      <a:pt x="653" y="482"/>
                    </a:lnTo>
                    <a:lnTo>
                      <a:pt x="653" y="482"/>
                    </a:lnTo>
                    <a:lnTo>
                      <a:pt x="647" y="480"/>
                    </a:lnTo>
                    <a:lnTo>
                      <a:pt x="647" y="480"/>
                    </a:lnTo>
                    <a:lnTo>
                      <a:pt x="636" y="478"/>
                    </a:lnTo>
                    <a:lnTo>
                      <a:pt x="627" y="477"/>
                    </a:lnTo>
                    <a:lnTo>
                      <a:pt x="618" y="473"/>
                    </a:lnTo>
                    <a:lnTo>
                      <a:pt x="610" y="467"/>
                    </a:lnTo>
                    <a:lnTo>
                      <a:pt x="605" y="460"/>
                    </a:lnTo>
                    <a:lnTo>
                      <a:pt x="599" y="453"/>
                    </a:lnTo>
                    <a:lnTo>
                      <a:pt x="596" y="444"/>
                    </a:lnTo>
                    <a:lnTo>
                      <a:pt x="594" y="434"/>
                    </a:lnTo>
                    <a:lnTo>
                      <a:pt x="594" y="434"/>
                    </a:lnTo>
                    <a:lnTo>
                      <a:pt x="588" y="409"/>
                    </a:lnTo>
                    <a:lnTo>
                      <a:pt x="587" y="385"/>
                    </a:lnTo>
                    <a:lnTo>
                      <a:pt x="587" y="385"/>
                    </a:lnTo>
                    <a:lnTo>
                      <a:pt x="588" y="374"/>
                    </a:lnTo>
                    <a:lnTo>
                      <a:pt x="592" y="365"/>
                    </a:lnTo>
                    <a:lnTo>
                      <a:pt x="599" y="356"/>
                    </a:lnTo>
                    <a:lnTo>
                      <a:pt x="609" y="350"/>
                    </a:lnTo>
                    <a:lnTo>
                      <a:pt x="609" y="350"/>
                    </a:lnTo>
                    <a:lnTo>
                      <a:pt x="618" y="345"/>
                    </a:lnTo>
                    <a:lnTo>
                      <a:pt x="618" y="345"/>
                    </a:lnTo>
                    <a:lnTo>
                      <a:pt x="638" y="339"/>
                    </a:lnTo>
                    <a:lnTo>
                      <a:pt x="654" y="330"/>
                    </a:lnTo>
                    <a:lnTo>
                      <a:pt x="671" y="321"/>
                    </a:lnTo>
                    <a:lnTo>
                      <a:pt x="687" y="310"/>
                    </a:lnTo>
                    <a:lnTo>
                      <a:pt x="702" y="299"/>
                    </a:lnTo>
                    <a:lnTo>
                      <a:pt x="717" y="286"/>
                    </a:lnTo>
                    <a:lnTo>
                      <a:pt x="742" y="257"/>
                    </a:lnTo>
                    <a:lnTo>
                      <a:pt x="742" y="257"/>
                    </a:lnTo>
                    <a:lnTo>
                      <a:pt x="764" y="233"/>
                    </a:lnTo>
                    <a:lnTo>
                      <a:pt x="788" y="211"/>
                    </a:lnTo>
                    <a:lnTo>
                      <a:pt x="814" y="193"/>
                    </a:lnTo>
                    <a:lnTo>
                      <a:pt x="843" y="176"/>
                    </a:lnTo>
                    <a:lnTo>
                      <a:pt x="843" y="176"/>
                    </a:lnTo>
                    <a:lnTo>
                      <a:pt x="863" y="167"/>
                    </a:lnTo>
                    <a:lnTo>
                      <a:pt x="885" y="160"/>
                    </a:lnTo>
                    <a:lnTo>
                      <a:pt x="907" y="154"/>
                    </a:lnTo>
                    <a:lnTo>
                      <a:pt x="928" y="150"/>
                    </a:lnTo>
                    <a:lnTo>
                      <a:pt x="950" y="149"/>
                    </a:lnTo>
                    <a:lnTo>
                      <a:pt x="972" y="149"/>
                    </a:lnTo>
                    <a:lnTo>
                      <a:pt x="994" y="149"/>
                    </a:lnTo>
                    <a:lnTo>
                      <a:pt x="1017" y="150"/>
                    </a:lnTo>
                    <a:lnTo>
                      <a:pt x="1017" y="150"/>
                    </a:lnTo>
                    <a:lnTo>
                      <a:pt x="1041" y="154"/>
                    </a:lnTo>
                    <a:lnTo>
                      <a:pt x="1067" y="158"/>
                    </a:lnTo>
                    <a:lnTo>
                      <a:pt x="1116" y="171"/>
                    </a:lnTo>
                    <a:lnTo>
                      <a:pt x="1164" y="185"/>
                    </a:lnTo>
                    <a:lnTo>
                      <a:pt x="1212" y="200"/>
                    </a:lnTo>
                    <a:lnTo>
                      <a:pt x="1212" y="200"/>
                    </a:lnTo>
                    <a:lnTo>
                      <a:pt x="1236" y="207"/>
                    </a:lnTo>
                    <a:lnTo>
                      <a:pt x="1258" y="216"/>
                    </a:lnTo>
                    <a:lnTo>
                      <a:pt x="1278" y="227"/>
                    </a:lnTo>
                    <a:lnTo>
                      <a:pt x="1298" y="238"/>
                    </a:lnTo>
                    <a:lnTo>
                      <a:pt x="1298" y="238"/>
                    </a:lnTo>
                    <a:lnTo>
                      <a:pt x="1313" y="246"/>
                    </a:lnTo>
                    <a:lnTo>
                      <a:pt x="1313" y="246"/>
                    </a:lnTo>
                    <a:lnTo>
                      <a:pt x="1316" y="227"/>
                    </a:lnTo>
                    <a:lnTo>
                      <a:pt x="1316" y="227"/>
                    </a:lnTo>
                    <a:lnTo>
                      <a:pt x="1320" y="216"/>
                    </a:lnTo>
                    <a:lnTo>
                      <a:pt x="1324" y="213"/>
                    </a:lnTo>
                    <a:lnTo>
                      <a:pt x="1327" y="209"/>
                    </a:lnTo>
                    <a:lnTo>
                      <a:pt x="1331" y="207"/>
                    </a:lnTo>
                    <a:lnTo>
                      <a:pt x="1335" y="207"/>
                    </a:lnTo>
                    <a:lnTo>
                      <a:pt x="1346" y="209"/>
                    </a:lnTo>
                    <a:lnTo>
                      <a:pt x="1346" y="209"/>
                    </a:lnTo>
                    <a:lnTo>
                      <a:pt x="1364" y="216"/>
                    </a:lnTo>
                    <a:lnTo>
                      <a:pt x="1382" y="226"/>
                    </a:lnTo>
                    <a:lnTo>
                      <a:pt x="1382" y="226"/>
                    </a:lnTo>
                    <a:lnTo>
                      <a:pt x="1388" y="227"/>
                    </a:lnTo>
                    <a:lnTo>
                      <a:pt x="1393" y="227"/>
                    </a:lnTo>
                    <a:lnTo>
                      <a:pt x="1397" y="227"/>
                    </a:lnTo>
                    <a:lnTo>
                      <a:pt x="1402" y="226"/>
                    </a:lnTo>
                    <a:lnTo>
                      <a:pt x="1402" y="226"/>
                    </a:lnTo>
                    <a:lnTo>
                      <a:pt x="1426" y="215"/>
                    </a:lnTo>
                    <a:lnTo>
                      <a:pt x="1448" y="204"/>
                    </a:lnTo>
                    <a:lnTo>
                      <a:pt x="1448" y="204"/>
                    </a:lnTo>
                    <a:lnTo>
                      <a:pt x="1466" y="198"/>
                    </a:lnTo>
                    <a:lnTo>
                      <a:pt x="1487" y="196"/>
                    </a:lnTo>
                    <a:lnTo>
                      <a:pt x="1505" y="196"/>
                    </a:lnTo>
                    <a:lnTo>
                      <a:pt x="1523" y="200"/>
                    </a:lnTo>
                    <a:lnTo>
                      <a:pt x="1523" y="200"/>
                    </a:lnTo>
                    <a:lnTo>
                      <a:pt x="1540" y="204"/>
                    </a:lnTo>
                    <a:lnTo>
                      <a:pt x="1556" y="204"/>
                    </a:lnTo>
                    <a:lnTo>
                      <a:pt x="1573" y="202"/>
                    </a:lnTo>
                    <a:lnTo>
                      <a:pt x="1589" y="196"/>
                    </a:lnTo>
                    <a:lnTo>
                      <a:pt x="1589" y="196"/>
                    </a:lnTo>
                    <a:lnTo>
                      <a:pt x="1611" y="189"/>
                    </a:lnTo>
                    <a:lnTo>
                      <a:pt x="1637" y="183"/>
                    </a:lnTo>
                    <a:lnTo>
                      <a:pt x="1637" y="183"/>
                    </a:lnTo>
                    <a:lnTo>
                      <a:pt x="1653" y="182"/>
                    </a:lnTo>
                    <a:lnTo>
                      <a:pt x="1670" y="182"/>
                    </a:lnTo>
                    <a:lnTo>
                      <a:pt x="1686" y="185"/>
                    </a:lnTo>
                    <a:lnTo>
                      <a:pt x="1703" y="189"/>
                    </a:lnTo>
                    <a:lnTo>
                      <a:pt x="1703" y="189"/>
                    </a:lnTo>
                    <a:lnTo>
                      <a:pt x="1718" y="193"/>
                    </a:lnTo>
                    <a:lnTo>
                      <a:pt x="1718" y="193"/>
                    </a:lnTo>
                    <a:lnTo>
                      <a:pt x="1714" y="163"/>
                    </a:lnTo>
                    <a:lnTo>
                      <a:pt x="1714" y="163"/>
                    </a:lnTo>
                    <a:lnTo>
                      <a:pt x="1710" y="143"/>
                    </a:lnTo>
                    <a:lnTo>
                      <a:pt x="1710" y="134"/>
                    </a:lnTo>
                    <a:lnTo>
                      <a:pt x="1714" y="130"/>
                    </a:lnTo>
                    <a:lnTo>
                      <a:pt x="1718" y="125"/>
                    </a:lnTo>
                    <a:lnTo>
                      <a:pt x="1718" y="125"/>
                    </a:lnTo>
                    <a:lnTo>
                      <a:pt x="1729" y="116"/>
                    </a:lnTo>
                    <a:lnTo>
                      <a:pt x="1741" y="108"/>
                    </a:lnTo>
                    <a:lnTo>
                      <a:pt x="1756" y="106"/>
                    </a:lnTo>
                    <a:lnTo>
                      <a:pt x="1771" y="106"/>
                    </a:lnTo>
                    <a:lnTo>
                      <a:pt x="1771" y="106"/>
                    </a:lnTo>
                    <a:lnTo>
                      <a:pt x="1784" y="108"/>
                    </a:lnTo>
                    <a:lnTo>
                      <a:pt x="1793" y="114"/>
                    </a:lnTo>
                    <a:lnTo>
                      <a:pt x="1804" y="119"/>
                    </a:lnTo>
                    <a:lnTo>
                      <a:pt x="1813" y="127"/>
                    </a:lnTo>
                    <a:lnTo>
                      <a:pt x="1813" y="127"/>
                    </a:lnTo>
                    <a:lnTo>
                      <a:pt x="1824" y="138"/>
                    </a:lnTo>
                    <a:lnTo>
                      <a:pt x="1824" y="138"/>
                    </a:lnTo>
                    <a:lnTo>
                      <a:pt x="1851" y="132"/>
                    </a:lnTo>
                    <a:lnTo>
                      <a:pt x="1879" y="125"/>
                    </a:lnTo>
                    <a:lnTo>
                      <a:pt x="1879" y="125"/>
                    </a:lnTo>
                    <a:lnTo>
                      <a:pt x="1897" y="117"/>
                    </a:lnTo>
                    <a:lnTo>
                      <a:pt x="1914" y="106"/>
                    </a:lnTo>
                    <a:lnTo>
                      <a:pt x="1914" y="106"/>
                    </a:lnTo>
                    <a:lnTo>
                      <a:pt x="1928" y="97"/>
                    </a:lnTo>
                    <a:lnTo>
                      <a:pt x="1943" y="90"/>
                    </a:lnTo>
                    <a:lnTo>
                      <a:pt x="1958" y="84"/>
                    </a:lnTo>
                    <a:lnTo>
                      <a:pt x="1974" y="83"/>
                    </a:lnTo>
                    <a:lnTo>
                      <a:pt x="1974" y="83"/>
                    </a:lnTo>
                    <a:lnTo>
                      <a:pt x="1987" y="81"/>
                    </a:lnTo>
                    <a:lnTo>
                      <a:pt x="1998" y="77"/>
                    </a:lnTo>
                    <a:lnTo>
                      <a:pt x="2007" y="70"/>
                    </a:lnTo>
                    <a:lnTo>
                      <a:pt x="2011" y="64"/>
                    </a:lnTo>
                    <a:lnTo>
                      <a:pt x="2015" y="59"/>
                    </a:lnTo>
                    <a:lnTo>
                      <a:pt x="2015" y="59"/>
                    </a:lnTo>
                    <a:lnTo>
                      <a:pt x="2016" y="55"/>
                    </a:lnTo>
                    <a:lnTo>
                      <a:pt x="2020" y="53"/>
                    </a:lnTo>
                    <a:lnTo>
                      <a:pt x="2029" y="50"/>
                    </a:lnTo>
                    <a:lnTo>
                      <a:pt x="2029" y="50"/>
                    </a:lnTo>
                    <a:lnTo>
                      <a:pt x="2059" y="44"/>
                    </a:lnTo>
                    <a:lnTo>
                      <a:pt x="2088" y="39"/>
                    </a:lnTo>
                    <a:lnTo>
                      <a:pt x="2147" y="33"/>
                    </a:lnTo>
                    <a:lnTo>
                      <a:pt x="2147" y="33"/>
                    </a:lnTo>
                    <a:lnTo>
                      <a:pt x="2161" y="31"/>
                    </a:lnTo>
                    <a:lnTo>
                      <a:pt x="2176" y="28"/>
                    </a:lnTo>
                    <a:lnTo>
                      <a:pt x="2189" y="20"/>
                    </a:lnTo>
                    <a:lnTo>
                      <a:pt x="2202" y="13"/>
                    </a:lnTo>
                    <a:lnTo>
                      <a:pt x="2202" y="13"/>
                    </a:lnTo>
                    <a:lnTo>
                      <a:pt x="2216" y="6"/>
                    </a:lnTo>
                    <a:lnTo>
                      <a:pt x="2225" y="2"/>
                    </a:lnTo>
                    <a:lnTo>
                      <a:pt x="2235" y="0"/>
                    </a:lnTo>
                    <a:lnTo>
                      <a:pt x="2242" y="0"/>
                    </a:lnTo>
                    <a:lnTo>
                      <a:pt x="2251" y="2"/>
                    </a:lnTo>
                    <a:lnTo>
                      <a:pt x="2258" y="4"/>
                    </a:lnTo>
                    <a:lnTo>
                      <a:pt x="2268" y="6"/>
                    </a:lnTo>
                    <a:lnTo>
                      <a:pt x="2268" y="6"/>
                    </a:lnTo>
                    <a:lnTo>
                      <a:pt x="2290" y="15"/>
                    </a:lnTo>
                    <a:lnTo>
                      <a:pt x="2312" y="20"/>
                    </a:lnTo>
                    <a:lnTo>
                      <a:pt x="2334" y="22"/>
                    </a:lnTo>
                    <a:lnTo>
                      <a:pt x="2357" y="24"/>
                    </a:lnTo>
                    <a:lnTo>
                      <a:pt x="2357" y="24"/>
                    </a:lnTo>
                    <a:lnTo>
                      <a:pt x="2409" y="24"/>
                    </a:lnTo>
                    <a:lnTo>
                      <a:pt x="2409" y="24"/>
                    </a:lnTo>
                    <a:lnTo>
                      <a:pt x="2416" y="26"/>
                    </a:lnTo>
                    <a:lnTo>
                      <a:pt x="2423" y="28"/>
                    </a:lnTo>
                    <a:lnTo>
                      <a:pt x="2431" y="31"/>
                    </a:lnTo>
                    <a:lnTo>
                      <a:pt x="2436" y="37"/>
                    </a:lnTo>
                    <a:lnTo>
                      <a:pt x="2436" y="37"/>
                    </a:lnTo>
                    <a:lnTo>
                      <a:pt x="2462" y="73"/>
                    </a:lnTo>
                    <a:lnTo>
                      <a:pt x="2462" y="73"/>
                    </a:lnTo>
                    <a:lnTo>
                      <a:pt x="2465" y="79"/>
                    </a:lnTo>
                    <a:lnTo>
                      <a:pt x="2471" y="83"/>
                    </a:lnTo>
                    <a:lnTo>
                      <a:pt x="2476" y="84"/>
                    </a:lnTo>
                    <a:lnTo>
                      <a:pt x="2482" y="86"/>
                    </a:lnTo>
                    <a:lnTo>
                      <a:pt x="2482" y="86"/>
                    </a:lnTo>
                    <a:lnTo>
                      <a:pt x="2588" y="95"/>
                    </a:lnTo>
                    <a:lnTo>
                      <a:pt x="2588" y="95"/>
                    </a:lnTo>
                    <a:lnTo>
                      <a:pt x="2616" y="97"/>
                    </a:lnTo>
                    <a:lnTo>
                      <a:pt x="2643" y="97"/>
                    </a:lnTo>
                    <a:lnTo>
                      <a:pt x="2671" y="95"/>
                    </a:lnTo>
                    <a:lnTo>
                      <a:pt x="2698" y="94"/>
                    </a:lnTo>
                    <a:lnTo>
                      <a:pt x="2698" y="94"/>
                    </a:lnTo>
                    <a:lnTo>
                      <a:pt x="2715" y="92"/>
                    </a:lnTo>
                    <a:lnTo>
                      <a:pt x="2733" y="92"/>
                    </a:lnTo>
                    <a:lnTo>
                      <a:pt x="2750" y="94"/>
                    </a:lnTo>
                    <a:lnTo>
                      <a:pt x="2766" y="97"/>
                    </a:lnTo>
                    <a:lnTo>
                      <a:pt x="2783" y="103"/>
                    </a:lnTo>
                    <a:lnTo>
                      <a:pt x="2797" y="108"/>
                    </a:lnTo>
                    <a:lnTo>
                      <a:pt x="2812" y="117"/>
                    </a:lnTo>
                    <a:lnTo>
                      <a:pt x="2827" y="128"/>
                    </a:lnTo>
                    <a:lnTo>
                      <a:pt x="2827" y="128"/>
                    </a:lnTo>
                    <a:lnTo>
                      <a:pt x="2834" y="132"/>
                    </a:lnTo>
                    <a:lnTo>
                      <a:pt x="2834" y="132"/>
                    </a:lnTo>
                    <a:lnTo>
                      <a:pt x="2849" y="139"/>
                    </a:lnTo>
                    <a:lnTo>
                      <a:pt x="2863" y="145"/>
                    </a:lnTo>
                    <a:lnTo>
                      <a:pt x="2878" y="145"/>
                    </a:lnTo>
                    <a:lnTo>
                      <a:pt x="2893" y="141"/>
                    </a:lnTo>
                    <a:lnTo>
                      <a:pt x="2893" y="141"/>
                    </a:lnTo>
                    <a:lnTo>
                      <a:pt x="2905" y="138"/>
                    </a:lnTo>
                    <a:lnTo>
                      <a:pt x="2916" y="138"/>
                    </a:lnTo>
                    <a:lnTo>
                      <a:pt x="2916" y="138"/>
                    </a:lnTo>
                    <a:lnTo>
                      <a:pt x="2949" y="139"/>
                    </a:lnTo>
                    <a:lnTo>
                      <a:pt x="2949" y="139"/>
                    </a:lnTo>
                    <a:lnTo>
                      <a:pt x="2962" y="139"/>
                    </a:lnTo>
                    <a:lnTo>
                      <a:pt x="2971" y="138"/>
                    </a:lnTo>
                    <a:lnTo>
                      <a:pt x="2982" y="132"/>
                    </a:lnTo>
                    <a:lnTo>
                      <a:pt x="2990" y="125"/>
                    </a:lnTo>
                    <a:lnTo>
                      <a:pt x="2990" y="125"/>
                    </a:lnTo>
                    <a:lnTo>
                      <a:pt x="2995" y="117"/>
                    </a:lnTo>
                    <a:lnTo>
                      <a:pt x="3001" y="112"/>
                    </a:lnTo>
                    <a:lnTo>
                      <a:pt x="3008" y="108"/>
                    </a:lnTo>
                    <a:lnTo>
                      <a:pt x="3015" y="105"/>
                    </a:lnTo>
                    <a:lnTo>
                      <a:pt x="3023" y="103"/>
                    </a:lnTo>
                    <a:lnTo>
                      <a:pt x="3030" y="103"/>
                    </a:lnTo>
                    <a:lnTo>
                      <a:pt x="3047" y="103"/>
                    </a:lnTo>
                    <a:lnTo>
                      <a:pt x="3047" y="103"/>
                    </a:lnTo>
                    <a:lnTo>
                      <a:pt x="3180" y="128"/>
                    </a:lnTo>
                    <a:lnTo>
                      <a:pt x="3180" y="128"/>
                    </a:lnTo>
                    <a:lnTo>
                      <a:pt x="3202" y="134"/>
                    </a:lnTo>
                    <a:lnTo>
                      <a:pt x="3222" y="141"/>
                    </a:lnTo>
                    <a:lnTo>
                      <a:pt x="3222" y="141"/>
                    </a:lnTo>
                    <a:lnTo>
                      <a:pt x="3239" y="147"/>
                    </a:lnTo>
                    <a:lnTo>
                      <a:pt x="3257" y="150"/>
                    </a:lnTo>
                    <a:lnTo>
                      <a:pt x="3276" y="152"/>
                    </a:lnTo>
                    <a:lnTo>
                      <a:pt x="3292" y="152"/>
                    </a:lnTo>
                    <a:lnTo>
                      <a:pt x="3292" y="152"/>
                    </a:lnTo>
                    <a:lnTo>
                      <a:pt x="3340" y="152"/>
                    </a:lnTo>
                    <a:lnTo>
                      <a:pt x="3387" y="156"/>
                    </a:lnTo>
                    <a:lnTo>
                      <a:pt x="3387" y="156"/>
                    </a:lnTo>
                    <a:lnTo>
                      <a:pt x="3400" y="158"/>
                    </a:lnTo>
                    <a:lnTo>
                      <a:pt x="3411" y="161"/>
                    </a:lnTo>
                    <a:lnTo>
                      <a:pt x="3435" y="167"/>
                    </a:lnTo>
                    <a:lnTo>
                      <a:pt x="3435" y="167"/>
                    </a:lnTo>
                    <a:lnTo>
                      <a:pt x="3452" y="172"/>
                    </a:lnTo>
                    <a:lnTo>
                      <a:pt x="3468" y="178"/>
                    </a:lnTo>
                    <a:lnTo>
                      <a:pt x="3468" y="178"/>
                    </a:lnTo>
                    <a:lnTo>
                      <a:pt x="3485" y="178"/>
                    </a:lnTo>
                    <a:lnTo>
                      <a:pt x="3501" y="176"/>
                    </a:lnTo>
                    <a:lnTo>
                      <a:pt x="3501" y="176"/>
                    </a:lnTo>
                    <a:lnTo>
                      <a:pt x="3516" y="174"/>
                    </a:lnTo>
                    <a:lnTo>
                      <a:pt x="3529" y="174"/>
                    </a:lnTo>
                    <a:lnTo>
                      <a:pt x="3529" y="174"/>
                    </a:lnTo>
                    <a:lnTo>
                      <a:pt x="3692" y="172"/>
                    </a:lnTo>
                    <a:lnTo>
                      <a:pt x="3692" y="172"/>
                    </a:lnTo>
                    <a:lnTo>
                      <a:pt x="3730" y="174"/>
                    </a:lnTo>
                    <a:lnTo>
                      <a:pt x="3771" y="180"/>
                    </a:lnTo>
                    <a:lnTo>
                      <a:pt x="3809" y="185"/>
                    </a:lnTo>
                    <a:lnTo>
                      <a:pt x="3848" y="196"/>
                    </a:lnTo>
                    <a:lnTo>
                      <a:pt x="3848" y="196"/>
                    </a:lnTo>
                    <a:lnTo>
                      <a:pt x="3925" y="218"/>
                    </a:lnTo>
                    <a:lnTo>
                      <a:pt x="4002" y="238"/>
                    </a:lnTo>
                    <a:lnTo>
                      <a:pt x="4002" y="238"/>
                    </a:lnTo>
                    <a:lnTo>
                      <a:pt x="4018" y="240"/>
                    </a:lnTo>
                    <a:lnTo>
                      <a:pt x="4036" y="240"/>
                    </a:lnTo>
                    <a:lnTo>
                      <a:pt x="4036" y="240"/>
                    </a:lnTo>
                    <a:lnTo>
                      <a:pt x="4051" y="240"/>
                    </a:lnTo>
                    <a:lnTo>
                      <a:pt x="4064" y="242"/>
                    </a:lnTo>
                    <a:lnTo>
                      <a:pt x="4077" y="246"/>
                    </a:lnTo>
                    <a:lnTo>
                      <a:pt x="4088" y="249"/>
                    </a:lnTo>
                    <a:lnTo>
                      <a:pt x="4097" y="257"/>
                    </a:lnTo>
                    <a:lnTo>
                      <a:pt x="4108" y="266"/>
                    </a:lnTo>
                    <a:lnTo>
                      <a:pt x="4115" y="275"/>
                    </a:lnTo>
                    <a:lnTo>
                      <a:pt x="4124" y="286"/>
                    </a:lnTo>
                    <a:lnTo>
                      <a:pt x="4124" y="286"/>
                    </a:lnTo>
                    <a:lnTo>
                      <a:pt x="4126" y="293"/>
                    </a:lnTo>
                    <a:lnTo>
                      <a:pt x="4126" y="297"/>
                    </a:lnTo>
                    <a:lnTo>
                      <a:pt x="4126" y="303"/>
                    </a:lnTo>
                    <a:lnTo>
                      <a:pt x="4122" y="306"/>
                    </a:lnTo>
                    <a:lnTo>
                      <a:pt x="4122" y="306"/>
                    </a:lnTo>
                    <a:lnTo>
                      <a:pt x="4113" y="314"/>
                    </a:lnTo>
                    <a:lnTo>
                      <a:pt x="4104" y="317"/>
                    </a:lnTo>
                    <a:lnTo>
                      <a:pt x="4095" y="319"/>
                    </a:lnTo>
                    <a:lnTo>
                      <a:pt x="4084" y="317"/>
                    </a:lnTo>
                    <a:lnTo>
                      <a:pt x="4084" y="317"/>
                    </a:lnTo>
                    <a:lnTo>
                      <a:pt x="4016" y="301"/>
                    </a:lnTo>
                    <a:lnTo>
                      <a:pt x="4016" y="301"/>
                    </a:lnTo>
                    <a:lnTo>
                      <a:pt x="3976" y="292"/>
                    </a:lnTo>
                    <a:lnTo>
                      <a:pt x="3976" y="292"/>
                    </a:lnTo>
                    <a:lnTo>
                      <a:pt x="3983" y="303"/>
                    </a:lnTo>
                    <a:lnTo>
                      <a:pt x="3991" y="314"/>
                    </a:lnTo>
                    <a:lnTo>
                      <a:pt x="3998" y="321"/>
                    </a:lnTo>
                    <a:lnTo>
                      <a:pt x="4009" y="326"/>
                    </a:lnTo>
                    <a:lnTo>
                      <a:pt x="4009" y="326"/>
                    </a:lnTo>
                    <a:lnTo>
                      <a:pt x="4020" y="330"/>
                    </a:lnTo>
                    <a:lnTo>
                      <a:pt x="4033" y="336"/>
                    </a:lnTo>
                    <a:lnTo>
                      <a:pt x="4033" y="336"/>
                    </a:lnTo>
                    <a:lnTo>
                      <a:pt x="4036" y="339"/>
                    </a:lnTo>
                    <a:lnTo>
                      <a:pt x="4040" y="345"/>
                    </a:lnTo>
                    <a:lnTo>
                      <a:pt x="4044" y="350"/>
                    </a:lnTo>
                    <a:lnTo>
                      <a:pt x="4044" y="356"/>
                    </a:lnTo>
                    <a:lnTo>
                      <a:pt x="4044" y="356"/>
                    </a:lnTo>
                    <a:lnTo>
                      <a:pt x="4040" y="363"/>
                    </a:lnTo>
                    <a:lnTo>
                      <a:pt x="4036" y="368"/>
                    </a:lnTo>
                    <a:lnTo>
                      <a:pt x="4031" y="372"/>
                    </a:lnTo>
                    <a:lnTo>
                      <a:pt x="4024" y="374"/>
                    </a:lnTo>
                    <a:lnTo>
                      <a:pt x="4024" y="374"/>
                    </a:lnTo>
                    <a:lnTo>
                      <a:pt x="4003" y="378"/>
                    </a:lnTo>
                    <a:lnTo>
                      <a:pt x="3987" y="383"/>
                    </a:lnTo>
                    <a:lnTo>
                      <a:pt x="3970" y="394"/>
                    </a:lnTo>
                    <a:lnTo>
                      <a:pt x="3956" y="407"/>
                    </a:lnTo>
                    <a:lnTo>
                      <a:pt x="3956" y="407"/>
                    </a:lnTo>
                    <a:lnTo>
                      <a:pt x="3947" y="416"/>
                    </a:lnTo>
                    <a:lnTo>
                      <a:pt x="3936" y="422"/>
                    </a:lnTo>
                    <a:lnTo>
                      <a:pt x="3923" y="423"/>
                    </a:lnTo>
                    <a:lnTo>
                      <a:pt x="3910" y="422"/>
                    </a:lnTo>
                    <a:lnTo>
                      <a:pt x="3910" y="422"/>
                    </a:lnTo>
                    <a:lnTo>
                      <a:pt x="3899" y="420"/>
                    </a:lnTo>
                    <a:lnTo>
                      <a:pt x="3890" y="420"/>
                    </a:lnTo>
                    <a:lnTo>
                      <a:pt x="3881" y="420"/>
                    </a:lnTo>
                    <a:lnTo>
                      <a:pt x="3871" y="423"/>
                    </a:lnTo>
                    <a:lnTo>
                      <a:pt x="3853" y="431"/>
                    </a:lnTo>
                    <a:lnTo>
                      <a:pt x="3835" y="440"/>
                    </a:lnTo>
                    <a:lnTo>
                      <a:pt x="3835" y="440"/>
                    </a:lnTo>
                    <a:lnTo>
                      <a:pt x="3846" y="455"/>
                    </a:lnTo>
                    <a:lnTo>
                      <a:pt x="3859" y="466"/>
                    </a:lnTo>
                    <a:lnTo>
                      <a:pt x="3859" y="466"/>
                    </a:lnTo>
                    <a:lnTo>
                      <a:pt x="3875" y="477"/>
                    </a:lnTo>
                    <a:lnTo>
                      <a:pt x="3875" y="477"/>
                    </a:lnTo>
                    <a:lnTo>
                      <a:pt x="3886" y="486"/>
                    </a:lnTo>
                    <a:lnTo>
                      <a:pt x="3897" y="495"/>
                    </a:lnTo>
                    <a:lnTo>
                      <a:pt x="3904" y="506"/>
                    </a:lnTo>
                    <a:lnTo>
                      <a:pt x="3910" y="517"/>
                    </a:lnTo>
                    <a:lnTo>
                      <a:pt x="3915" y="528"/>
                    </a:lnTo>
                    <a:lnTo>
                      <a:pt x="3917" y="541"/>
                    </a:lnTo>
                    <a:lnTo>
                      <a:pt x="3919" y="555"/>
                    </a:lnTo>
                    <a:lnTo>
                      <a:pt x="3917" y="568"/>
                    </a:lnTo>
                    <a:lnTo>
                      <a:pt x="3917" y="568"/>
                    </a:lnTo>
                    <a:lnTo>
                      <a:pt x="3917" y="588"/>
                    </a:lnTo>
                    <a:lnTo>
                      <a:pt x="3917" y="599"/>
                    </a:lnTo>
                    <a:lnTo>
                      <a:pt x="3919" y="609"/>
                    </a:lnTo>
                    <a:lnTo>
                      <a:pt x="3919" y="609"/>
                    </a:lnTo>
                    <a:lnTo>
                      <a:pt x="3921" y="614"/>
                    </a:lnTo>
                    <a:lnTo>
                      <a:pt x="3921" y="620"/>
                    </a:lnTo>
                    <a:lnTo>
                      <a:pt x="3921" y="620"/>
                    </a:lnTo>
                    <a:lnTo>
                      <a:pt x="3921" y="629"/>
                    </a:lnTo>
                    <a:lnTo>
                      <a:pt x="3919" y="638"/>
                    </a:lnTo>
                    <a:lnTo>
                      <a:pt x="3917" y="645"/>
                    </a:lnTo>
                    <a:lnTo>
                      <a:pt x="3914" y="649"/>
                    </a:lnTo>
                    <a:lnTo>
                      <a:pt x="3908" y="651"/>
                    </a:lnTo>
                    <a:lnTo>
                      <a:pt x="3908" y="651"/>
                    </a:lnTo>
                    <a:lnTo>
                      <a:pt x="3897" y="654"/>
                    </a:lnTo>
                    <a:lnTo>
                      <a:pt x="3886" y="656"/>
                    </a:lnTo>
                    <a:lnTo>
                      <a:pt x="3879" y="656"/>
                    </a:lnTo>
                    <a:lnTo>
                      <a:pt x="3873" y="654"/>
                    </a:lnTo>
                    <a:lnTo>
                      <a:pt x="3868" y="651"/>
                    </a:lnTo>
                    <a:lnTo>
                      <a:pt x="3862" y="645"/>
                    </a:lnTo>
                    <a:lnTo>
                      <a:pt x="3862" y="645"/>
                    </a:lnTo>
                    <a:lnTo>
                      <a:pt x="3809" y="592"/>
                    </a:lnTo>
                    <a:lnTo>
                      <a:pt x="3754" y="539"/>
                    </a:lnTo>
                    <a:lnTo>
                      <a:pt x="3754" y="539"/>
                    </a:lnTo>
                    <a:lnTo>
                      <a:pt x="3745" y="528"/>
                    </a:lnTo>
                    <a:lnTo>
                      <a:pt x="3739" y="519"/>
                    </a:lnTo>
                    <a:lnTo>
                      <a:pt x="3734" y="510"/>
                    </a:lnTo>
                    <a:lnTo>
                      <a:pt x="3732" y="500"/>
                    </a:lnTo>
                    <a:lnTo>
                      <a:pt x="3732" y="491"/>
                    </a:lnTo>
                    <a:lnTo>
                      <a:pt x="3732" y="480"/>
                    </a:lnTo>
                    <a:lnTo>
                      <a:pt x="3736" y="469"/>
                    </a:lnTo>
                    <a:lnTo>
                      <a:pt x="3741" y="456"/>
                    </a:lnTo>
                    <a:lnTo>
                      <a:pt x="3741" y="456"/>
                    </a:lnTo>
                    <a:lnTo>
                      <a:pt x="3747" y="442"/>
                    </a:lnTo>
                    <a:lnTo>
                      <a:pt x="3750" y="425"/>
                    </a:lnTo>
                    <a:lnTo>
                      <a:pt x="3752" y="409"/>
                    </a:lnTo>
                    <a:lnTo>
                      <a:pt x="3750" y="392"/>
                    </a:lnTo>
                    <a:lnTo>
                      <a:pt x="3750" y="392"/>
                    </a:lnTo>
                    <a:lnTo>
                      <a:pt x="3741" y="398"/>
                    </a:lnTo>
                    <a:lnTo>
                      <a:pt x="3741" y="398"/>
                    </a:lnTo>
                    <a:lnTo>
                      <a:pt x="3734" y="403"/>
                    </a:lnTo>
                    <a:lnTo>
                      <a:pt x="3728" y="407"/>
                    </a:lnTo>
                    <a:lnTo>
                      <a:pt x="3721" y="409"/>
                    </a:lnTo>
                    <a:lnTo>
                      <a:pt x="3714" y="411"/>
                    </a:lnTo>
                    <a:lnTo>
                      <a:pt x="3706" y="409"/>
                    </a:lnTo>
                    <a:lnTo>
                      <a:pt x="3699" y="409"/>
                    </a:lnTo>
                    <a:lnTo>
                      <a:pt x="3684" y="401"/>
                    </a:lnTo>
                    <a:lnTo>
                      <a:pt x="3684" y="401"/>
                    </a:lnTo>
                    <a:lnTo>
                      <a:pt x="3675" y="396"/>
                    </a:lnTo>
                    <a:lnTo>
                      <a:pt x="3664" y="394"/>
                    </a:lnTo>
                    <a:lnTo>
                      <a:pt x="3653" y="392"/>
                    </a:lnTo>
                    <a:lnTo>
                      <a:pt x="3642" y="392"/>
                    </a:lnTo>
                    <a:lnTo>
                      <a:pt x="3642" y="392"/>
                    </a:lnTo>
                    <a:lnTo>
                      <a:pt x="3629" y="449"/>
                    </a:lnTo>
                    <a:lnTo>
                      <a:pt x="3629" y="449"/>
                    </a:lnTo>
                    <a:lnTo>
                      <a:pt x="3617" y="453"/>
                    </a:lnTo>
                    <a:lnTo>
                      <a:pt x="3604" y="456"/>
                    </a:lnTo>
                    <a:lnTo>
                      <a:pt x="3591" y="456"/>
                    </a:lnTo>
                    <a:lnTo>
                      <a:pt x="3578" y="453"/>
                    </a:lnTo>
                    <a:lnTo>
                      <a:pt x="3578" y="453"/>
                    </a:lnTo>
                    <a:lnTo>
                      <a:pt x="3560" y="449"/>
                    </a:lnTo>
                    <a:lnTo>
                      <a:pt x="3540" y="447"/>
                    </a:lnTo>
                    <a:lnTo>
                      <a:pt x="3499" y="449"/>
                    </a:lnTo>
                    <a:lnTo>
                      <a:pt x="3499" y="449"/>
                    </a:lnTo>
                    <a:lnTo>
                      <a:pt x="3448" y="451"/>
                    </a:lnTo>
                    <a:lnTo>
                      <a:pt x="3448" y="451"/>
                    </a:lnTo>
                    <a:lnTo>
                      <a:pt x="3439" y="453"/>
                    </a:lnTo>
                    <a:lnTo>
                      <a:pt x="3430" y="455"/>
                    </a:lnTo>
                    <a:lnTo>
                      <a:pt x="3420" y="458"/>
                    </a:lnTo>
                    <a:lnTo>
                      <a:pt x="3413" y="462"/>
                    </a:lnTo>
                    <a:lnTo>
                      <a:pt x="3408" y="469"/>
                    </a:lnTo>
                    <a:lnTo>
                      <a:pt x="3400" y="475"/>
                    </a:lnTo>
                    <a:lnTo>
                      <a:pt x="3397" y="484"/>
                    </a:lnTo>
                    <a:lnTo>
                      <a:pt x="3393" y="493"/>
                    </a:lnTo>
                    <a:lnTo>
                      <a:pt x="3393" y="493"/>
                    </a:lnTo>
                    <a:lnTo>
                      <a:pt x="3378" y="539"/>
                    </a:lnTo>
                    <a:lnTo>
                      <a:pt x="3378" y="539"/>
                    </a:lnTo>
                    <a:lnTo>
                      <a:pt x="3391" y="552"/>
                    </a:lnTo>
                    <a:lnTo>
                      <a:pt x="3398" y="555"/>
                    </a:lnTo>
                    <a:lnTo>
                      <a:pt x="3406" y="559"/>
                    </a:lnTo>
                    <a:lnTo>
                      <a:pt x="3413" y="561"/>
                    </a:lnTo>
                    <a:lnTo>
                      <a:pt x="3420" y="563"/>
                    </a:lnTo>
                    <a:lnTo>
                      <a:pt x="3430" y="561"/>
                    </a:lnTo>
                    <a:lnTo>
                      <a:pt x="3439" y="561"/>
                    </a:lnTo>
                    <a:lnTo>
                      <a:pt x="3439" y="561"/>
                    </a:lnTo>
                    <a:lnTo>
                      <a:pt x="3453" y="557"/>
                    </a:lnTo>
                    <a:lnTo>
                      <a:pt x="3468" y="557"/>
                    </a:lnTo>
                    <a:lnTo>
                      <a:pt x="3483" y="563"/>
                    </a:lnTo>
                    <a:lnTo>
                      <a:pt x="3496" y="570"/>
                    </a:lnTo>
                    <a:lnTo>
                      <a:pt x="3496" y="570"/>
                    </a:lnTo>
                    <a:lnTo>
                      <a:pt x="3507" y="577"/>
                    </a:lnTo>
                    <a:lnTo>
                      <a:pt x="3519" y="581"/>
                    </a:lnTo>
                    <a:lnTo>
                      <a:pt x="3530" y="583"/>
                    </a:lnTo>
                    <a:lnTo>
                      <a:pt x="3545" y="581"/>
                    </a:lnTo>
                    <a:lnTo>
                      <a:pt x="3545" y="581"/>
                    </a:lnTo>
                    <a:lnTo>
                      <a:pt x="3551" y="581"/>
                    </a:lnTo>
                    <a:lnTo>
                      <a:pt x="3556" y="583"/>
                    </a:lnTo>
                    <a:lnTo>
                      <a:pt x="3562" y="585"/>
                    </a:lnTo>
                    <a:lnTo>
                      <a:pt x="3567" y="590"/>
                    </a:lnTo>
                    <a:lnTo>
                      <a:pt x="3567" y="590"/>
                    </a:lnTo>
                    <a:lnTo>
                      <a:pt x="3598" y="618"/>
                    </a:lnTo>
                    <a:lnTo>
                      <a:pt x="3598" y="618"/>
                    </a:lnTo>
                    <a:lnTo>
                      <a:pt x="3657" y="669"/>
                    </a:lnTo>
                    <a:lnTo>
                      <a:pt x="3657" y="669"/>
                    </a:lnTo>
                    <a:lnTo>
                      <a:pt x="3666" y="678"/>
                    </a:lnTo>
                    <a:lnTo>
                      <a:pt x="3672" y="686"/>
                    </a:lnTo>
                    <a:lnTo>
                      <a:pt x="3675" y="697"/>
                    </a:lnTo>
                    <a:lnTo>
                      <a:pt x="3673" y="708"/>
                    </a:lnTo>
                    <a:lnTo>
                      <a:pt x="3673" y="708"/>
                    </a:lnTo>
                    <a:lnTo>
                      <a:pt x="3673" y="715"/>
                    </a:lnTo>
                    <a:lnTo>
                      <a:pt x="3677" y="722"/>
                    </a:lnTo>
                    <a:lnTo>
                      <a:pt x="3677" y="722"/>
                    </a:lnTo>
                    <a:lnTo>
                      <a:pt x="3703" y="774"/>
                    </a:lnTo>
                    <a:lnTo>
                      <a:pt x="3703" y="774"/>
                    </a:lnTo>
                    <a:lnTo>
                      <a:pt x="3710" y="788"/>
                    </a:lnTo>
                    <a:lnTo>
                      <a:pt x="3717" y="801"/>
                    </a:lnTo>
                    <a:lnTo>
                      <a:pt x="3717" y="801"/>
                    </a:lnTo>
                    <a:lnTo>
                      <a:pt x="3728" y="814"/>
                    </a:lnTo>
                    <a:lnTo>
                      <a:pt x="3739" y="823"/>
                    </a:lnTo>
                    <a:lnTo>
                      <a:pt x="3752" y="830"/>
                    </a:lnTo>
                    <a:lnTo>
                      <a:pt x="3769" y="834"/>
                    </a:lnTo>
                    <a:lnTo>
                      <a:pt x="3769" y="834"/>
                    </a:lnTo>
                    <a:lnTo>
                      <a:pt x="3780" y="836"/>
                    </a:lnTo>
                    <a:lnTo>
                      <a:pt x="3791" y="841"/>
                    </a:lnTo>
                    <a:lnTo>
                      <a:pt x="3800" y="849"/>
                    </a:lnTo>
                    <a:lnTo>
                      <a:pt x="3811" y="856"/>
                    </a:lnTo>
                    <a:lnTo>
                      <a:pt x="3811" y="856"/>
                    </a:lnTo>
                    <a:close/>
                    <a:moveTo>
                      <a:pt x="1008" y="957"/>
                    </a:moveTo>
                    <a:lnTo>
                      <a:pt x="1008" y="957"/>
                    </a:lnTo>
                    <a:lnTo>
                      <a:pt x="1017" y="986"/>
                    </a:lnTo>
                    <a:lnTo>
                      <a:pt x="1017" y="986"/>
                    </a:lnTo>
                    <a:lnTo>
                      <a:pt x="1019" y="995"/>
                    </a:lnTo>
                    <a:lnTo>
                      <a:pt x="1021" y="1003"/>
                    </a:lnTo>
                    <a:lnTo>
                      <a:pt x="1019" y="1012"/>
                    </a:lnTo>
                    <a:lnTo>
                      <a:pt x="1017" y="1019"/>
                    </a:lnTo>
                    <a:lnTo>
                      <a:pt x="1010" y="1034"/>
                    </a:lnTo>
                    <a:lnTo>
                      <a:pt x="999" y="1047"/>
                    </a:lnTo>
                    <a:lnTo>
                      <a:pt x="999" y="1047"/>
                    </a:lnTo>
                    <a:lnTo>
                      <a:pt x="992" y="1052"/>
                    </a:lnTo>
                    <a:lnTo>
                      <a:pt x="984" y="1054"/>
                    </a:lnTo>
                    <a:lnTo>
                      <a:pt x="977" y="1052"/>
                    </a:lnTo>
                    <a:lnTo>
                      <a:pt x="970" y="1047"/>
                    </a:lnTo>
                    <a:lnTo>
                      <a:pt x="970" y="1047"/>
                    </a:lnTo>
                    <a:lnTo>
                      <a:pt x="959" y="1036"/>
                    </a:lnTo>
                    <a:lnTo>
                      <a:pt x="955" y="1030"/>
                    </a:lnTo>
                    <a:lnTo>
                      <a:pt x="951" y="1023"/>
                    </a:lnTo>
                    <a:lnTo>
                      <a:pt x="951" y="1023"/>
                    </a:lnTo>
                    <a:lnTo>
                      <a:pt x="944" y="1006"/>
                    </a:lnTo>
                    <a:lnTo>
                      <a:pt x="933" y="992"/>
                    </a:lnTo>
                    <a:lnTo>
                      <a:pt x="911" y="966"/>
                    </a:lnTo>
                    <a:lnTo>
                      <a:pt x="911" y="966"/>
                    </a:lnTo>
                    <a:lnTo>
                      <a:pt x="904" y="960"/>
                    </a:lnTo>
                    <a:lnTo>
                      <a:pt x="898" y="957"/>
                    </a:lnTo>
                    <a:lnTo>
                      <a:pt x="889" y="955"/>
                    </a:lnTo>
                    <a:lnTo>
                      <a:pt x="882" y="955"/>
                    </a:lnTo>
                    <a:lnTo>
                      <a:pt x="882" y="955"/>
                    </a:lnTo>
                    <a:lnTo>
                      <a:pt x="878" y="957"/>
                    </a:lnTo>
                    <a:lnTo>
                      <a:pt x="874" y="959"/>
                    </a:lnTo>
                    <a:lnTo>
                      <a:pt x="871" y="960"/>
                    </a:lnTo>
                    <a:lnTo>
                      <a:pt x="869" y="966"/>
                    </a:lnTo>
                    <a:lnTo>
                      <a:pt x="869" y="966"/>
                    </a:lnTo>
                    <a:lnTo>
                      <a:pt x="865" y="979"/>
                    </a:lnTo>
                    <a:lnTo>
                      <a:pt x="858" y="990"/>
                    </a:lnTo>
                    <a:lnTo>
                      <a:pt x="851" y="1001"/>
                    </a:lnTo>
                    <a:lnTo>
                      <a:pt x="841" y="1012"/>
                    </a:lnTo>
                    <a:lnTo>
                      <a:pt x="841" y="1012"/>
                    </a:lnTo>
                    <a:lnTo>
                      <a:pt x="830" y="1025"/>
                    </a:lnTo>
                    <a:lnTo>
                      <a:pt x="819" y="1037"/>
                    </a:lnTo>
                    <a:lnTo>
                      <a:pt x="810" y="1052"/>
                    </a:lnTo>
                    <a:lnTo>
                      <a:pt x="803" y="1069"/>
                    </a:lnTo>
                    <a:lnTo>
                      <a:pt x="803" y="1069"/>
                    </a:lnTo>
                    <a:lnTo>
                      <a:pt x="781" y="1069"/>
                    </a:lnTo>
                    <a:lnTo>
                      <a:pt x="781" y="1069"/>
                    </a:lnTo>
                    <a:lnTo>
                      <a:pt x="785" y="1045"/>
                    </a:lnTo>
                    <a:lnTo>
                      <a:pt x="785" y="1045"/>
                    </a:lnTo>
                    <a:lnTo>
                      <a:pt x="744" y="1014"/>
                    </a:lnTo>
                    <a:lnTo>
                      <a:pt x="744" y="1014"/>
                    </a:lnTo>
                    <a:lnTo>
                      <a:pt x="746" y="1003"/>
                    </a:lnTo>
                    <a:lnTo>
                      <a:pt x="748" y="997"/>
                    </a:lnTo>
                    <a:lnTo>
                      <a:pt x="753" y="995"/>
                    </a:lnTo>
                    <a:lnTo>
                      <a:pt x="763" y="993"/>
                    </a:lnTo>
                    <a:lnTo>
                      <a:pt x="763" y="993"/>
                    </a:lnTo>
                    <a:lnTo>
                      <a:pt x="772" y="993"/>
                    </a:lnTo>
                    <a:lnTo>
                      <a:pt x="772" y="993"/>
                    </a:lnTo>
                    <a:lnTo>
                      <a:pt x="818" y="986"/>
                    </a:lnTo>
                    <a:lnTo>
                      <a:pt x="818" y="986"/>
                    </a:lnTo>
                    <a:lnTo>
                      <a:pt x="816" y="977"/>
                    </a:lnTo>
                    <a:lnTo>
                      <a:pt x="810" y="968"/>
                    </a:lnTo>
                    <a:lnTo>
                      <a:pt x="805" y="960"/>
                    </a:lnTo>
                    <a:lnTo>
                      <a:pt x="799" y="953"/>
                    </a:lnTo>
                    <a:lnTo>
                      <a:pt x="799" y="953"/>
                    </a:lnTo>
                    <a:lnTo>
                      <a:pt x="777" y="937"/>
                    </a:lnTo>
                    <a:lnTo>
                      <a:pt x="755" y="922"/>
                    </a:lnTo>
                    <a:lnTo>
                      <a:pt x="755" y="922"/>
                    </a:lnTo>
                    <a:lnTo>
                      <a:pt x="702" y="885"/>
                    </a:lnTo>
                    <a:lnTo>
                      <a:pt x="702" y="885"/>
                    </a:lnTo>
                    <a:lnTo>
                      <a:pt x="689" y="874"/>
                    </a:lnTo>
                    <a:lnTo>
                      <a:pt x="689" y="874"/>
                    </a:lnTo>
                    <a:lnTo>
                      <a:pt x="689" y="894"/>
                    </a:lnTo>
                    <a:lnTo>
                      <a:pt x="689" y="894"/>
                    </a:lnTo>
                    <a:lnTo>
                      <a:pt x="689" y="940"/>
                    </a:lnTo>
                    <a:lnTo>
                      <a:pt x="689" y="940"/>
                    </a:lnTo>
                    <a:lnTo>
                      <a:pt x="689" y="953"/>
                    </a:lnTo>
                    <a:lnTo>
                      <a:pt x="686" y="962"/>
                    </a:lnTo>
                    <a:lnTo>
                      <a:pt x="680" y="973"/>
                    </a:lnTo>
                    <a:lnTo>
                      <a:pt x="673" y="982"/>
                    </a:lnTo>
                    <a:lnTo>
                      <a:pt x="673" y="982"/>
                    </a:lnTo>
                    <a:lnTo>
                      <a:pt x="662" y="977"/>
                    </a:lnTo>
                    <a:lnTo>
                      <a:pt x="654" y="970"/>
                    </a:lnTo>
                    <a:lnTo>
                      <a:pt x="649" y="964"/>
                    </a:lnTo>
                    <a:lnTo>
                      <a:pt x="643" y="957"/>
                    </a:lnTo>
                    <a:lnTo>
                      <a:pt x="642" y="948"/>
                    </a:lnTo>
                    <a:lnTo>
                      <a:pt x="642" y="940"/>
                    </a:lnTo>
                    <a:lnTo>
                      <a:pt x="642" y="931"/>
                    </a:lnTo>
                    <a:lnTo>
                      <a:pt x="643" y="924"/>
                    </a:lnTo>
                    <a:lnTo>
                      <a:pt x="643" y="924"/>
                    </a:lnTo>
                    <a:lnTo>
                      <a:pt x="649" y="905"/>
                    </a:lnTo>
                    <a:lnTo>
                      <a:pt x="649" y="905"/>
                    </a:lnTo>
                    <a:lnTo>
                      <a:pt x="667" y="861"/>
                    </a:lnTo>
                    <a:lnTo>
                      <a:pt x="667" y="861"/>
                    </a:lnTo>
                    <a:lnTo>
                      <a:pt x="671" y="849"/>
                    </a:lnTo>
                    <a:lnTo>
                      <a:pt x="671" y="849"/>
                    </a:lnTo>
                    <a:lnTo>
                      <a:pt x="563" y="878"/>
                    </a:lnTo>
                    <a:lnTo>
                      <a:pt x="563" y="878"/>
                    </a:lnTo>
                    <a:lnTo>
                      <a:pt x="556" y="880"/>
                    </a:lnTo>
                    <a:lnTo>
                      <a:pt x="550" y="885"/>
                    </a:lnTo>
                    <a:lnTo>
                      <a:pt x="550" y="885"/>
                    </a:lnTo>
                    <a:lnTo>
                      <a:pt x="490" y="948"/>
                    </a:lnTo>
                    <a:lnTo>
                      <a:pt x="490" y="948"/>
                    </a:lnTo>
                    <a:lnTo>
                      <a:pt x="480" y="957"/>
                    </a:lnTo>
                    <a:lnTo>
                      <a:pt x="473" y="968"/>
                    </a:lnTo>
                    <a:lnTo>
                      <a:pt x="468" y="979"/>
                    </a:lnTo>
                    <a:lnTo>
                      <a:pt x="462" y="992"/>
                    </a:lnTo>
                    <a:lnTo>
                      <a:pt x="462" y="992"/>
                    </a:lnTo>
                    <a:lnTo>
                      <a:pt x="457" y="1004"/>
                    </a:lnTo>
                    <a:lnTo>
                      <a:pt x="449" y="1015"/>
                    </a:lnTo>
                    <a:lnTo>
                      <a:pt x="440" y="1026"/>
                    </a:lnTo>
                    <a:lnTo>
                      <a:pt x="427" y="1034"/>
                    </a:lnTo>
                    <a:lnTo>
                      <a:pt x="427" y="1034"/>
                    </a:lnTo>
                    <a:lnTo>
                      <a:pt x="405" y="1043"/>
                    </a:lnTo>
                    <a:lnTo>
                      <a:pt x="383" y="1048"/>
                    </a:lnTo>
                    <a:lnTo>
                      <a:pt x="383" y="1048"/>
                    </a:lnTo>
                    <a:lnTo>
                      <a:pt x="365" y="1054"/>
                    </a:lnTo>
                    <a:lnTo>
                      <a:pt x="343" y="1056"/>
                    </a:lnTo>
                    <a:lnTo>
                      <a:pt x="343" y="1056"/>
                    </a:lnTo>
                    <a:lnTo>
                      <a:pt x="359" y="1065"/>
                    </a:lnTo>
                    <a:lnTo>
                      <a:pt x="374" y="1070"/>
                    </a:lnTo>
                    <a:lnTo>
                      <a:pt x="389" y="1072"/>
                    </a:lnTo>
                    <a:lnTo>
                      <a:pt x="405" y="1069"/>
                    </a:lnTo>
                    <a:lnTo>
                      <a:pt x="405" y="1069"/>
                    </a:lnTo>
                    <a:lnTo>
                      <a:pt x="422" y="1061"/>
                    </a:lnTo>
                    <a:lnTo>
                      <a:pt x="438" y="1052"/>
                    </a:lnTo>
                    <a:lnTo>
                      <a:pt x="438" y="1052"/>
                    </a:lnTo>
                    <a:lnTo>
                      <a:pt x="466" y="1039"/>
                    </a:lnTo>
                    <a:lnTo>
                      <a:pt x="495" y="1032"/>
                    </a:lnTo>
                    <a:lnTo>
                      <a:pt x="510" y="1028"/>
                    </a:lnTo>
                    <a:lnTo>
                      <a:pt x="524" y="1026"/>
                    </a:lnTo>
                    <a:lnTo>
                      <a:pt x="541" y="1026"/>
                    </a:lnTo>
                    <a:lnTo>
                      <a:pt x="556" y="1026"/>
                    </a:lnTo>
                    <a:lnTo>
                      <a:pt x="556" y="1026"/>
                    </a:lnTo>
                    <a:lnTo>
                      <a:pt x="585" y="1028"/>
                    </a:lnTo>
                    <a:lnTo>
                      <a:pt x="612" y="1026"/>
                    </a:lnTo>
                    <a:lnTo>
                      <a:pt x="612" y="1026"/>
                    </a:lnTo>
                    <a:lnTo>
                      <a:pt x="638" y="1021"/>
                    </a:lnTo>
                    <a:lnTo>
                      <a:pt x="665" y="1015"/>
                    </a:lnTo>
                    <a:lnTo>
                      <a:pt x="665" y="1015"/>
                    </a:lnTo>
                    <a:lnTo>
                      <a:pt x="676" y="1014"/>
                    </a:lnTo>
                    <a:lnTo>
                      <a:pt x="687" y="1014"/>
                    </a:lnTo>
                    <a:lnTo>
                      <a:pt x="697" y="1015"/>
                    </a:lnTo>
                    <a:lnTo>
                      <a:pt x="704" y="1019"/>
                    </a:lnTo>
                    <a:lnTo>
                      <a:pt x="709" y="1025"/>
                    </a:lnTo>
                    <a:lnTo>
                      <a:pt x="715" y="1032"/>
                    </a:lnTo>
                    <a:lnTo>
                      <a:pt x="719" y="1041"/>
                    </a:lnTo>
                    <a:lnTo>
                      <a:pt x="720" y="1054"/>
                    </a:lnTo>
                    <a:lnTo>
                      <a:pt x="720" y="1054"/>
                    </a:lnTo>
                    <a:lnTo>
                      <a:pt x="722" y="1058"/>
                    </a:lnTo>
                    <a:lnTo>
                      <a:pt x="722" y="1058"/>
                    </a:lnTo>
                    <a:lnTo>
                      <a:pt x="724" y="1085"/>
                    </a:lnTo>
                    <a:lnTo>
                      <a:pt x="724" y="1085"/>
                    </a:lnTo>
                    <a:lnTo>
                      <a:pt x="726" y="1092"/>
                    </a:lnTo>
                    <a:lnTo>
                      <a:pt x="728" y="1102"/>
                    </a:lnTo>
                    <a:lnTo>
                      <a:pt x="731" y="1107"/>
                    </a:lnTo>
                    <a:lnTo>
                      <a:pt x="735" y="1114"/>
                    </a:lnTo>
                    <a:lnTo>
                      <a:pt x="741" y="1120"/>
                    </a:lnTo>
                    <a:lnTo>
                      <a:pt x="746" y="1124"/>
                    </a:lnTo>
                    <a:lnTo>
                      <a:pt x="753" y="1127"/>
                    </a:lnTo>
                    <a:lnTo>
                      <a:pt x="763" y="1129"/>
                    </a:lnTo>
                    <a:lnTo>
                      <a:pt x="763" y="1129"/>
                    </a:lnTo>
                    <a:lnTo>
                      <a:pt x="805" y="1140"/>
                    </a:lnTo>
                    <a:lnTo>
                      <a:pt x="805" y="1140"/>
                    </a:lnTo>
                    <a:lnTo>
                      <a:pt x="812" y="1144"/>
                    </a:lnTo>
                    <a:lnTo>
                      <a:pt x="819" y="1147"/>
                    </a:lnTo>
                    <a:lnTo>
                      <a:pt x="827" y="1151"/>
                    </a:lnTo>
                    <a:lnTo>
                      <a:pt x="832" y="1158"/>
                    </a:lnTo>
                    <a:lnTo>
                      <a:pt x="832" y="1158"/>
                    </a:lnTo>
                    <a:lnTo>
                      <a:pt x="840" y="1169"/>
                    </a:lnTo>
                    <a:lnTo>
                      <a:pt x="849" y="1179"/>
                    </a:lnTo>
                    <a:lnTo>
                      <a:pt x="860" y="1184"/>
                    </a:lnTo>
                    <a:lnTo>
                      <a:pt x="871" y="1188"/>
                    </a:lnTo>
                    <a:lnTo>
                      <a:pt x="884" y="1190"/>
                    </a:lnTo>
                    <a:lnTo>
                      <a:pt x="895" y="1191"/>
                    </a:lnTo>
                    <a:lnTo>
                      <a:pt x="920" y="1191"/>
                    </a:lnTo>
                    <a:lnTo>
                      <a:pt x="920" y="1191"/>
                    </a:lnTo>
                    <a:lnTo>
                      <a:pt x="937" y="1140"/>
                    </a:lnTo>
                    <a:lnTo>
                      <a:pt x="937" y="1140"/>
                    </a:lnTo>
                    <a:lnTo>
                      <a:pt x="962" y="1136"/>
                    </a:lnTo>
                    <a:lnTo>
                      <a:pt x="977" y="1136"/>
                    </a:lnTo>
                    <a:lnTo>
                      <a:pt x="990" y="1138"/>
                    </a:lnTo>
                    <a:lnTo>
                      <a:pt x="1003" y="1140"/>
                    </a:lnTo>
                    <a:lnTo>
                      <a:pt x="1016" y="1142"/>
                    </a:lnTo>
                    <a:lnTo>
                      <a:pt x="1028" y="1147"/>
                    </a:lnTo>
                    <a:lnTo>
                      <a:pt x="1041" y="1153"/>
                    </a:lnTo>
                    <a:lnTo>
                      <a:pt x="1041" y="1153"/>
                    </a:lnTo>
                    <a:lnTo>
                      <a:pt x="1061" y="1164"/>
                    </a:lnTo>
                    <a:lnTo>
                      <a:pt x="1083" y="1171"/>
                    </a:lnTo>
                    <a:lnTo>
                      <a:pt x="1105" y="1177"/>
                    </a:lnTo>
                    <a:lnTo>
                      <a:pt x="1129" y="1180"/>
                    </a:lnTo>
                    <a:lnTo>
                      <a:pt x="1129" y="1180"/>
                    </a:lnTo>
                    <a:lnTo>
                      <a:pt x="1179" y="1182"/>
                    </a:lnTo>
                    <a:lnTo>
                      <a:pt x="1226" y="1182"/>
                    </a:lnTo>
                    <a:lnTo>
                      <a:pt x="1226" y="1182"/>
                    </a:lnTo>
                    <a:lnTo>
                      <a:pt x="1245" y="1180"/>
                    </a:lnTo>
                    <a:lnTo>
                      <a:pt x="1263" y="1175"/>
                    </a:lnTo>
                    <a:lnTo>
                      <a:pt x="1263" y="1175"/>
                    </a:lnTo>
                    <a:lnTo>
                      <a:pt x="1269" y="1173"/>
                    </a:lnTo>
                    <a:lnTo>
                      <a:pt x="1272" y="1171"/>
                    </a:lnTo>
                    <a:lnTo>
                      <a:pt x="1276" y="1166"/>
                    </a:lnTo>
                    <a:lnTo>
                      <a:pt x="1280" y="1160"/>
                    </a:lnTo>
                    <a:lnTo>
                      <a:pt x="1280" y="1160"/>
                    </a:lnTo>
                    <a:lnTo>
                      <a:pt x="1289" y="1127"/>
                    </a:lnTo>
                    <a:lnTo>
                      <a:pt x="1298" y="1092"/>
                    </a:lnTo>
                    <a:lnTo>
                      <a:pt x="1298" y="1092"/>
                    </a:lnTo>
                    <a:lnTo>
                      <a:pt x="1298" y="1085"/>
                    </a:lnTo>
                    <a:lnTo>
                      <a:pt x="1300" y="1076"/>
                    </a:lnTo>
                    <a:lnTo>
                      <a:pt x="1298" y="1067"/>
                    </a:lnTo>
                    <a:lnTo>
                      <a:pt x="1294" y="1056"/>
                    </a:lnTo>
                    <a:lnTo>
                      <a:pt x="1294" y="1056"/>
                    </a:lnTo>
                    <a:lnTo>
                      <a:pt x="1283" y="1072"/>
                    </a:lnTo>
                    <a:lnTo>
                      <a:pt x="1283" y="1072"/>
                    </a:lnTo>
                    <a:lnTo>
                      <a:pt x="1267" y="1094"/>
                    </a:lnTo>
                    <a:lnTo>
                      <a:pt x="1267" y="1094"/>
                    </a:lnTo>
                    <a:lnTo>
                      <a:pt x="1261" y="1102"/>
                    </a:lnTo>
                    <a:lnTo>
                      <a:pt x="1254" y="1105"/>
                    </a:lnTo>
                    <a:lnTo>
                      <a:pt x="1247" y="1105"/>
                    </a:lnTo>
                    <a:lnTo>
                      <a:pt x="1237" y="1105"/>
                    </a:lnTo>
                    <a:lnTo>
                      <a:pt x="1237" y="1105"/>
                    </a:lnTo>
                    <a:lnTo>
                      <a:pt x="1232" y="1102"/>
                    </a:lnTo>
                    <a:lnTo>
                      <a:pt x="1228" y="1096"/>
                    </a:lnTo>
                    <a:lnTo>
                      <a:pt x="1225" y="1083"/>
                    </a:lnTo>
                    <a:lnTo>
                      <a:pt x="1225" y="1083"/>
                    </a:lnTo>
                    <a:lnTo>
                      <a:pt x="1221" y="1070"/>
                    </a:lnTo>
                    <a:lnTo>
                      <a:pt x="1219" y="1065"/>
                    </a:lnTo>
                    <a:lnTo>
                      <a:pt x="1215" y="1063"/>
                    </a:lnTo>
                    <a:lnTo>
                      <a:pt x="1212" y="1059"/>
                    </a:lnTo>
                    <a:lnTo>
                      <a:pt x="1208" y="1058"/>
                    </a:lnTo>
                    <a:lnTo>
                      <a:pt x="1193" y="1058"/>
                    </a:lnTo>
                    <a:lnTo>
                      <a:pt x="1193" y="1058"/>
                    </a:lnTo>
                    <a:lnTo>
                      <a:pt x="1166" y="1059"/>
                    </a:lnTo>
                    <a:lnTo>
                      <a:pt x="1140" y="1063"/>
                    </a:lnTo>
                    <a:lnTo>
                      <a:pt x="1140" y="1063"/>
                    </a:lnTo>
                    <a:lnTo>
                      <a:pt x="1111" y="1069"/>
                    </a:lnTo>
                    <a:lnTo>
                      <a:pt x="1111" y="1069"/>
                    </a:lnTo>
                    <a:lnTo>
                      <a:pt x="1056" y="938"/>
                    </a:lnTo>
                    <a:lnTo>
                      <a:pt x="1056" y="938"/>
                    </a:lnTo>
                    <a:lnTo>
                      <a:pt x="1008" y="957"/>
                    </a:lnTo>
                    <a:lnTo>
                      <a:pt x="1008" y="957"/>
                    </a:lnTo>
                    <a:close/>
                    <a:moveTo>
                      <a:pt x="1181" y="777"/>
                    </a:moveTo>
                    <a:lnTo>
                      <a:pt x="1181" y="777"/>
                    </a:lnTo>
                    <a:lnTo>
                      <a:pt x="1135" y="838"/>
                    </a:lnTo>
                    <a:lnTo>
                      <a:pt x="1135" y="838"/>
                    </a:lnTo>
                    <a:lnTo>
                      <a:pt x="1129" y="847"/>
                    </a:lnTo>
                    <a:lnTo>
                      <a:pt x="1126" y="858"/>
                    </a:lnTo>
                    <a:lnTo>
                      <a:pt x="1122" y="869"/>
                    </a:lnTo>
                    <a:lnTo>
                      <a:pt x="1122" y="880"/>
                    </a:lnTo>
                    <a:lnTo>
                      <a:pt x="1122" y="880"/>
                    </a:lnTo>
                    <a:lnTo>
                      <a:pt x="1122" y="885"/>
                    </a:lnTo>
                    <a:lnTo>
                      <a:pt x="1124" y="889"/>
                    </a:lnTo>
                    <a:lnTo>
                      <a:pt x="1127" y="893"/>
                    </a:lnTo>
                    <a:lnTo>
                      <a:pt x="1133" y="896"/>
                    </a:lnTo>
                    <a:lnTo>
                      <a:pt x="1133" y="896"/>
                    </a:lnTo>
                    <a:lnTo>
                      <a:pt x="1148" y="900"/>
                    </a:lnTo>
                    <a:lnTo>
                      <a:pt x="1162" y="902"/>
                    </a:lnTo>
                    <a:lnTo>
                      <a:pt x="1171" y="902"/>
                    </a:lnTo>
                    <a:lnTo>
                      <a:pt x="1179" y="900"/>
                    </a:lnTo>
                    <a:lnTo>
                      <a:pt x="1186" y="898"/>
                    </a:lnTo>
                    <a:lnTo>
                      <a:pt x="1193" y="894"/>
                    </a:lnTo>
                    <a:lnTo>
                      <a:pt x="1193" y="894"/>
                    </a:lnTo>
                    <a:lnTo>
                      <a:pt x="1206" y="887"/>
                    </a:lnTo>
                    <a:lnTo>
                      <a:pt x="1221" y="882"/>
                    </a:lnTo>
                    <a:lnTo>
                      <a:pt x="1236" y="882"/>
                    </a:lnTo>
                    <a:lnTo>
                      <a:pt x="1250" y="883"/>
                    </a:lnTo>
                    <a:lnTo>
                      <a:pt x="1250" y="883"/>
                    </a:lnTo>
                    <a:lnTo>
                      <a:pt x="1280" y="891"/>
                    </a:lnTo>
                    <a:lnTo>
                      <a:pt x="1307" y="900"/>
                    </a:lnTo>
                    <a:lnTo>
                      <a:pt x="1307" y="900"/>
                    </a:lnTo>
                    <a:lnTo>
                      <a:pt x="1324" y="905"/>
                    </a:lnTo>
                    <a:lnTo>
                      <a:pt x="1338" y="909"/>
                    </a:lnTo>
                    <a:lnTo>
                      <a:pt x="1355" y="911"/>
                    </a:lnTo>
                    <a:lnTo>
                      <a:pt x="1371" y="911"/>
                    </a:lnTo>
                    <a:lnTo>
                      <a:pt x="1371" y="911"/>
                    </a:lnTo>
                    <a:lnTo>
                      <a:pt x="1384" y="911"/>
                    </a:lnTo>
                    <a:lnTo>
                      <a:pt x="1390" y="909"/>
                    </a:lnTo>
                    <a:lnTo>
                      <a:pt x="1393" y="907"/>
                    </a:lnTo>
                    <a:lnTo>
                      <a:pt x="1399" y="898"/>
                    </a:lnTo>
                    <a:lnTo>
                      <a:pt x="1404" y="885"/>
                    </a:lnTo>
                    <a:lnTo>
                      <a:pt x="1404" y="885"/>
                    </a:lnTo>
                    <a:lnTo>
                      <a:pt x="1399" y="882"/>
                    </a:lnTo>
                    <a:lnTo>
                      <a:pt x="1399" y="882"/>
                    </a:lnTo>
                    <a:lnTo>
                      <a:pt x="1327" y="839"/>
                    </a:lnTo>
                    <a:lnTo>
                      <a:pt x="1327" y="839"/>
                    </a:lnTo>
                    <a:lnTo>
                      <a:pt x="1314" y="830"/>
                    </a:lnTo>
                    <a:lnTo>
                      <a:pt x="1311" y="825"/>
                    </a:lnTo>
                    <a:lnTo>
                      <a:pt x="1307" y="821"/>
                    </a:lnTo>
                    <a:lnTo>
                      <a:pt x="1305" y="816"/>
                    </a:lnTo>
                    <a:lnTo>
                      <a:pt x="1305" y="808"/>
                    </a:lnTo>
                    <a:lnTo>
                      <a:pt x="1309" y="794"/>
                    </a:lnTo>
                    <a:lnTo>
                      <a:pt x="1309" y="794"/>
                    </a:lnTo>
                    <a:lnTo>
                      <a:pt x="1309" y="785"/>
                    </a:lnTo>
                    <a:lnTo>
                      <a:pt x="1309" y="775"/>
                    </a:lnTo>
                    <a:lnTo>
                      <a:pt x="1309" y="775"/>
                    </a:lnTo>
                    <a:lnTo>
                      <a:pt x="1283" y="785"/>
                    </a:lnTo>
                    <a:lnTo>
                      <a:pt x="1283" y="785"/>
                    </a:lnTo>
                    <a:lnTo>
                      <a:pt x="1287" y="790"/>
                    </a:lnTo>
                    <a:lnTo>
                      <a:pt x="1287" y="790"/>
                    </a:lnTo>
                    <a:lnTo>
                      <a:pt x="1291" y="801"/>
                    </a:lnTo>
                    <a:lnTo>
                      <a:pt x="1291" y="808"/>
                    </a:lnTo>
                    <a:lnTo>
                      <a:pt x="1287" y="816"/>
                    </a:lnTo>
                    <a:lnTo>
                      <a:pt x="1280" y="823"/>
                    </a:lnTo>
                    <a:lnTo>
                      <a:pt x="1280" y="823"/>
                    </a:lnTo>
                    <a:lnTo>
                      <a:pt x="1265" y="830"/>
                    </a:lnTo>
                    <a:lnTo>
                      <a:pt x="1265" y="830"/>
                    </a:lnTo>
                    <a:lnTo>
                      <a:pt x="1250" y="834"/>
                    </a:lnTo>
                    <a:lnTo>
                      <a:pt x="1243" y="836"/>
                    </a:lnTo>
                    <a:lnTo>
                      <a:pt x="1237" y="836"/>
                    </a:lnTo>
                    <a:lnTo>
                      <a:pt x="1232" y="834"/>
                    </a:lnTo>
                    <a:lnTo>
                      <a:pt x="1226" y="830"/>
                    </a:lnTo>
                    <a:lnTo>
                      <a:pt x="1214" y="821"/>
                    </a:lnTo>
                    <a:lnTo>
                      <a:pt x="1214" y="821"/>
                    </a:lnTo>
                    <a:lnTo>
                      <a:pt x="1204" y="808"/>
                    </a:lnTo>
                    <a:lnTo>
                      <a:pt x="1193" y="797"/>
                    </a:lnTo>
                    <a:lnTo>
                      <a:pt x="1193" y="797"/>
                    </a:lnTo>
                    <a:lnTo>
                      <a:pt x="1181" y="777"/>
                    </a:lnTo>
                    <a:lnTo>
                      <a:pt x="1181" y="777"/>
                    </a:lnTo>
                    <a:close/>
                    <a:moveTo>
                      <a:pt x="1646" y="781"/>
                    </a:moveTo>
                    <a:lnTo>
                      <a:pt x="1646" y="781"/>
                    </a:lnTo>
                    <a:lnTo>
                      <a:pt x="1637" y="777"/>
                    </a:lnTo>
                    <a:lnTo>
                      <a:pt x="1631" y="775"/>
                    </a:lnTo>
                    <a:lnTo>
                      <a:pt x="1624" y="775"/>
                    </a:lnTo>
                    <a:lnTo>
                      <a:pt x="1617" y="775"/>
                    </a:lnTo>
                    <a:lnTo>
                      <a:pt x="1606" y="779"/>
                    </a:lnTo>
                    <a:lnTo>
                      <a:pt x="1595" y="786"/>
                    </a:lnTo>
                    <a:lnTo>
                      <a:pt x="1595" y="786"/>
                    </a:lnTo>
                    <a:lnTo>
                      <a:pt x="1575" y="805"/>
                    </a:lnTo>
                    <a:lnTo>
                      <a:pt x="1554" y="823"/>
                    </a:lnTo>
                    <a:lnTo>
                      <a:pt x="1554" y="823"/>
                    </a:lnTo>
                    <a:lnTo>
                      <a:pt x="1560" y="839"/>
                    </a:lnTo>
                    <a:lnTo>
                      <a:pt x="1565" y="849"/>
                    </a:lnTo>
                    <a:lnTo>
                      <a:pt x="1571" y="858"/>
                    </a:lnTo>
                    <a:lnTo>
                      <a:pt x="1582" y="867"/>
                    </a:lnTo>
                    <a:lnTo>
                      <a:pt x="1582" y="867"/>
                    </a:lnTo>
                    <a:lnTo>
                      <a:pt x="1591" y="878"/>
                    </a:lnTo>
                    <a:lnTo>
                      <a:pt x="1602" y="891"/>
                    </a:lnTo>
                    <a:lnTo>
                      <a:pt x="1609" y="904"/>
                    </a:lnTo>
                    <a:lnTo>
                      <a:pt x="1615" y="916"/>
                    </a:lnTo>
                    <a:lnTo>
                      <a:pt x="1619" y="931"/>
                    </a:lnTo>
                    <a:lnTo>
                      <a:pt x="1622" y="946"/>
                    </a:lnTo>
                    <a:lnTo>
                      <a:pt x="1622" y="960"/>
                    </a:lnTo>
                    <a:lnTo>
                      <a:pt x="1622" y="977"/>
                    </a:lnTo>
                    <a:lnTo>
                      <a:pt x="1622" y="977"/>
                    </a:lnTo>
                    <a:lnTo>
                      <a:pt x="1620" y="999"/>
                    </a:lnTo>
                    <a:lnTo>
                      <a:pt x="1620" y="999"/>
                    </a:lnTo>
                    <a:lnTo>
                      <a:pt x="1648" y="1014"/>
                    </a:lnTo>
                    <a:lnTo>
                      <a:pt x="1675" y="1026"/>
                    </a:lnTo>
                    <a:lnTo>
                      <a:pt x="1675" y="1026"/>
                    </a:lnTo>
                    <a:lnTo>
                      <a:pt x="1686" y="1028"/>
                    </a:lnTo>
                    <a:lnTo>
                      <a:pt x="1699" y="1030"/>
                    </a:lnTo>
                    <a:lnTo>
                      <a:pt x="1699" y="1030"/>
                    </a:lnTo>
                    <a:lnTo>
                      <a:pt x="1703" y="1028"/>
                    </a:lnTo>
                    <a:lnTo>
                      <a:pt x="1707" y="1026"/>
                    </a:lnTo>
                    <a:lnTo>
                      <a:pt x="1708" y="1025"/>
                    </a:lnTo>
                    <a:lnTo>
                      <a:pt x="1710" y="1019"/>
                    </a:lnTo>
                    <a:lnTo>
                      <a:pt x="1710" y="1019"/>
                    </a:lnTo>
                    <a:lnTo>
                      <a:pt x="1712" y="1010"/>
                    </a:lnTo>
                    <a:lnTo>
                      <a:pt x="1712" y="999"/>
                    </a:lnTo>
                    <a:lnTo>
                      <a:pt x="1708" y="990"/>
                    </a:lnTo>
                    <a:lnTo>
                      <a:pt x="1703" y="981"/>
                    </a:lnTo>
                    <a:lnTo>
                      <a:pt x="1703" y="981"/>
                    </a:lnTo>
                    <a:lnTo>
                      <a:pt x="1696" y="971"/>
                    </a:lnTo>
                    <a:lnTo>
                      <a:pt x="1690" y="962"/>
                    </a:lnTo>
                    <a:lnTo>
                      <a:pt x="1690" y="962"/>
                    </a:lnTo>
                    <a:lnTo>
                      <a:pt x="1686" y="953"/>
                    </a:lnTo>
                    <a:lnTo>
                      <a:pt x="1686" y="946"/>
                    </a:lnTo>
                    <a:lnTo>
                      <a:pt x="1688" y="937"/>
                    </a:lnTo>
                    <a:lnTo>
                      <a:pt x="1692" y="929"/>
                    </a:lnTo>
                    <a:lnTo>
                      <a:pt x="1692" y="929"/>
                    </a:lnTo>
                    <a:lnTo>
                      <a:pt x="1699" y="913"/>
                    </a:lnTo>
                    <a:lnTo>
                      <a:pt x="1699" y="913"/>
                    </a:lnTo>
                    <a:lnTo>
                      <a:pt x="1672" y="898"/>
                    </a:lnTo>
                    <a:lnTo>
                      <a:pt x="1646" y="883"/>
                    </a:lnTo>
                    <a:lnTo>
                      <a:pt x="1646" y="883"/>
                    </a:lnTo>
                    <a:lnTo>
                      <a:pt x="1631" y="874"/>
                    </a:lnTo>
                    <a:lnTo>
                      <a:pt x="1619" y="863"/>
                    </a:lnTo>
                    <a:lnTo>
                      <a:pt x="1619" y="863"/>
                    </a:lnTo>
                    <a:lnTo>
                      <a:pt x="1611" y="852"/>
                    </a:lnTo>
                    <a:lnTo>
                      <a:pt x="1609" y="847"/>
                    </a:lnTo>
                    <a:lnTo>
                      <a:pt x="1608" y="841"/>
                    </a:lnTo>
                    <a:lnTo>
                      <a:pt x="1608" y="836"/>
                    </a:lnTo>
                    <a:lnTo>
                      <a:pt x="1609" y="828"/>
                    </a:lnTo>
                    <a:lnTo>
                      <a:pt x="1615" y="817"/>
                    </a:lnTo>
                    <a:lnTo>
                      <a:pt x="1615" y="817"/>
                    </a:lnTo>
                    <a:lnTo>
                      <a:pt x="1626" y="807"/>
                    </a:lnTo>
                    <a:lnTo>
                      <a:pt x="1635" y="796"/>
                    </a:lnTo>
                    <a:lnTo>
                      <a:pt x="1635" y="796"/>
                    </a:lnTo>
                    <a:lnTo>
                      <a:pt x="1646" y="781"/>
                    </a:lnTo>
                    <a:lnTo>
                      <a:pt x="1646" y="781"/>
                    </a:lnTo>
                    <a:close/>
                    <a:moveTo>
                      <a:pt x="1510" y="1657"/>
                    </a:moveTo>
                    <a:lnTo>
                      <a:pt x="1510" y="1657"/>
                    </a:lnTo>
                    <a:lnTo>
                      <a:pt x="1509" y="1633"/>
                    </a:lnTo>
                    <a:lnTo>
                      <a:pt x="1503" y="1611"/>
                    </a:lnTo>
                    <a:lnTo>
                      <a:pt x="1494" y="1591"/>
                    </a:lnTo>
                    <a:lnTo>
                      <a:pt x="1483" y="1574"/>
                    </a:lnTo>
                    <a:lnTo>
                      <a:pt x="1483" y="1574"/>
                    </a:lnTo>
                    <a:lnTo>
                      <a:pt x="1452" y="1538"/>
                    </a:lnTo>
                    <a:lnTo>
                      <a:pt x="1452" y="1538"/>
                    </a:lnTo>
                    <a:lnTo>
                      <a:pt x="1441" y="1525"/>
                    </a:lnTo>
                    <a:lnTo>
                      <a:pt x="1432" y="1510"/>
                    </a:lnTo>
                    <a:lnTo>
                      <a:pt x="1424" y="1496"/>
                    </a:lnTo>
                    <a:lnTo>
                      <a:pt x="1417" y="1481"/>
                    </a:lnTo>
                    <a:lnTo>
                      <a:pt x="1417" y="1481"/>
                    </a:lnTo>
                    <a:lnTo>
                      <a:pt x="1408" y="1453"/>
                    </a:lnTo>
                    <a:lnTo>
                      <a:pt x="1395" y="1428"/>
                    </a:lnTo>
                    <a:lnTo>
                      <a:pt x="1379" y="1404"/>
                    </a:lnTo>
                    <a:lnTo>
                      <a:pt x="1362" y="1382"/>
                    </a:lnTo>
                    <a:lnTo>
                      <a:pt x="1362" y="1382"/>
                    </a:lnTo>
                    <a:lnTo>
                      <a:pt x="1314" y="1325"/>
                    </a:lnTo>
                    <a:lnTo>
                      <a:pt x="1314" y="1325"/>
                    </a:lnTo>
                    <a:lnTo>
                      <a:pt x="1307" y="1318"/>
                    </a:lnTo>
                    <a:lnTo>
                      <a:pt x="1307" y="1318"/>
                    </a:lnTo>
                    <a:lnTo>
                      <a:pt x="1309" y="1327"/>
                    </a:lnTo>
                    <a:lnTo>
                      <a:pt x="1311" y="1334"/>
                    </a:lnTo>
                    <a:lnTo>
                      <a:pt x="1311" y="1334"/>
                    </a:lnTo>
                    <a:lnTo>
                      <a:pt x="1353" y="1415"/>
                    </a:lnTo>
                    <a:lnTo>
                      <a:pt x="1371" y="1457"/>
                    </a:lnTo>
                    <a:lnTo>
                      <a:pt x="1390" y="1499"/>
                    </a:lnTo>
                    <a:lnTo>
                      <a:pt x="1390" y="1499"/>
                    </a:lnTo>
                    <a:lnTo>
                      <a:pt x="1395" y="1510"/>
                    </a:lnTo>
                    <a:lnTo>
                      <a:pt x="1402" y="1523"/>
                    </a:lnTo>
                    <a:lnTo>
                      <a:pt x="1417" y="1547"/>
                    </a:lnTo>
                    <a:lnTo>
                      <a:pt x="1417" y="1547"/>
                    </a:lnTo>
                    <a:lnTo>
                      <a:pt x="1430" y="1571"/>
                    </a:lnTo>
                    <a:lnTo>
                      <a:pt x="1430" y="1571"/>
                    </a:lnTo>
                    <a:lnTo>
                      <a:pt x="1437" y="1589"/>
                    </a:lnTo>
                    <a:lnTo>
                      <a:pt x="1443" y="1598"/>
                    </a:lnTo>
                    <a:lnTo>
                      <a:pt x="1448" y="1606"/>
                    </a:lnTo>
                    <a:lnTo>
                      <a:pt x="1448" y="1606"/>
                    </a:lnTo>
                    <a:lnTo>
                      <a:pt x="1461" y="1620"/>
                    </a:lnTo>
                    <a:lnTo>
                      <a:pt x="1477" y="1631"/>
                    </a:lnTo>
                    <a:lnTo>
                      <a:pt x="1510" y="1657"/>
                    </a:lnTo>
                    <a:lnTo>
                      <a:pt x="1510" y="1657"/>
                    </a:lnTo>
                    <a:close/>
                    <a:moveTo>
                      <a:pt x="1644" y="1246"/>
                    </a:moveTo>
                    <a:lnTo>
                      <a:pt x="1644" y="1246"/>
                    </a:lnTo>
                    <a:lnTo>
                      <a:pt x="1646" y="1250"/>
                    </a:lnTo>
                    <a:lnTo>
                      <a:pt x="1646" y="1250"/>
                    </a:lnTo>
                    <a:lnTo>
                      <a:pt x="1668" y="1281"/>
                    </a:lnTo>
                    <a:lnTo>
                      <a:pt x="1694" y="1310"/>
                    </a:lnTo>
                    <a:lnTo>
                      <a:pt x="1719" y="1340"/>
                    </a:lnTo>
                    <a:lnTo>
                      <a:pt x="1747" y="1367"/>
                    </a:lnTo>
                    <a:lnTo>
                      <a:pt x="1747" y="1367"/>
                    </a:lnTo>
                    <a:lnTo>
                      <a:pt x="1751" y="1371"/>
                    </a:lnTo>
                    <a:lnTo>
                      <a:pt x="1756" y="1373"/>
                    </a:lnTo>
                    <a:lnTo>
                      <a:pt x="1760" y="1373"/>
                    </a:lnTo>
                    <a:lnTo>
                      <a:pt x="1765" y="1371"/>
                    </a:lnTo>
                    <a:lnTo>
                      <a:pt x="1765" y="1371"/>
                    </a:lnTo>
                    <a:lnTo>
                      <a:pt x="1776" y="1365"/>
                    </a:lnTo>
                    <a:lnTo>
                      <a:pt x="1787" y="1356"/>
                    </a:lnTo>
                    <a:lnTo>
                      <a:pt x="1795" y="1345"/>
                    </a:lnTo>
                    <a:lnTo>
                      <a:pt x="1804" y="1334"/>
                    </a:lnTo>
                    <a:lnTo>
                      <a:pt x="1804" y="1334"/>
                    </a:lnTo>
                    <a:lnTo>
                      <a:pt x="1785" y="1329"/>
                    </a:lnTo>
                    <a:lnTo>
                      <a:pt x="1785" y="1329"/>
                    </a:lnTo>
                    <a:lnTo>
                      <a:pt x="1743" y="1314"/>
                    </a:lnTo>
                    <a:lnTo>
                      <a:pt x="1729" y="1309"/>
                    </a:lnTo>
                    <a:lnTo>
                      <a:pt x="1718" y="1301"/>
                    </a:lnTo>
                    <a:lnTo>
                      <a:pt x="1707" y="1292"/>
                    </a:lnTo>
                    <a:lnTo>
                      <a:pt x="1696" y="1281"/>
                    </a:lnTo>
                    <a:lnTo>
                      <a:pt x="1666" y="1246"/>
                    </a:lnTo>
                    <a:lnTo>
                      <a:pt x="1666" y="1246"/>
                    </a:lnTo>
                    <a:lnTo>
                      <a:pt x="1652" y="1226"/>
                    </a:lnTo>
                    <a:lnTo>
                      <a:pt x="1652" y="1226"/>
                    </a:lnTo>
                    <a:lnTo>
                      <a:pt x="1644" y="1246"/>
                    </a:lnTo>
                    <a:lnTo>
                      <a:pt x="1644" y="12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3" name="Freeform 60"/>
              <p:cNvSpPr>
                <a:spLocks/>
              </p:cNvSpPr>
              <p:nvPr/>
            </p:nvSpPr>
            <p:spPr bwMode="auto">
              <a:xfrm>
                <a:off x="4859338" y="4024313"/>
                <a:ext cx="811213" cy="619125"/>
              </a:xfrm>
              <a:custGeom>
                <a:avLst/>
                <a:gdLst>
                  <a:gd name="T0" fmla="*/ 501 w 1023"/>
                  <a:gd name="T1" fmla="*/ 63 h 781"/>
                  <a:gd name="T2" fmla="*/ 550 w 1023"/>
                  <a:gd name="T3" fmla="*/ 24 h 781"/>
                  <a:gd name="T4" fmla="*/ 603 w 1023"/>
                  <a:gd name="T5" fmla="*/ 15 h 781"/>
                  <a:gd name="T6" fmla="*/ 656 w 1023"/>
                  <a:gd name="T7" fmla="*/ 28 h 781"/>
                  <a:gd name="T8" fmla="*/ 680 w 1023"/>
                  <a:gd name="T9" fmla="*/ 57 h 781"/>
                  <a:gd name="T10" fmla="*/ 658 w 1023"/>
                  <a:gd name="T11" fmla="*/ 101 h 781"/>
                  <a:gd name="T12" fmla="*/ 697 w 1023"/>
                  <a:gd name="T13" fmla="*/ 140 h 781"/>
                  <a:gd name="T14" fmla="*/ 759 w 1023"/>
                  <a:gd name="T15" fmla="*/ 154 h 781"/>
                  <a:gd name="T16" fmla="*/ 787 w 1023"/>
                  <a:gd name="T17" fmla="*/ 96 h 781"/>
                  <a:gd name="T18" fmla="*/ 809 w 1023"/>
                  <a:gd name="T19" fmla="*/ 15 h 781"/>
                  <a:gd name="T20" fmla="*/ 823 w 1023"/>
                  <a:gd name="T21" fmla="*/ 2 h 781"/>
                  <a:gd name="T22" fmla="*/ 847 w 1023"/>
                  <a:gd name="T23" fmla="*/ 13 h 781"/>
                  <a:gd name="T24" fmla="*/ 878 w 1023"/>
                  <a:gd name="T25" fmla="*/ 72 h 781"/>
                  <a:gd name="T26" fmla="*/ 906 w 1023"/>
                  <a:gd name="T27" fmla="*/ 132 h 781"/>
                  <a:gd name="T28" fmla="*/ 911 w 1023"/>
                  <a:gd name="T29" fmla="*/ 191 h 781"/>
                  <a:gd name="T30" fmla="*/ 961 w 1023"/>
                  <a:gd name="T31" fmla="*/ 290 h 781"/>
                  <a:gd name="T32" fmla="*/ 1014 w 1023"/>
                  <a:gd name="T33" fmla="*/ 372 h 781"/>
                  <a:gd name="T34" fmla="*/ 1023 w 1023"/>
                  <a:gd name="T35" fmla="*/ 431 h 781"/>
                  <a:gd name="T36" fmla="*/ 995 w 1023"/>
                  <a:gd name="T37" fmla="*/ 536 h 781"/>
                  <a:gd name="T38" fmla="*/ 928 w 1023"/>
                  <a:gd name="T39" fmla="*/ 624 h 781"/>
                  <a:gd name="T40" fmla="*/ 820 w 1023"/>
                  <a:gd name="T41" fmla="*/ 732 h 781"/>
                  <a:gd name="T42" fmla="*/ 796 w 1023"/>
                  <a:gd name="T43" fmla="*/ 752 h 781"/>
                  <a:gd name="T44" fmla="*/ 768 w 1023"/>
                  <a:gd name="T45" fmla="*/ 757 h 781"/>
                  <a:gd name="T46" fmla="*/ 739 w 1023"/>
                  <a:gd name="T47" fmla="*/ 766 h 781"/>
                  <a:gd name="T48" fmla="*/ 708 w 1023"/>
                  <a:gd name="T49" fmla="*/ 781 h 781"/>
                  <a:gd name="T50" fmla="*/ 607 w 1023"/>
                  <a:gd name="T51" fmla="*/ 770 h 781"/>
                  <a:gd name="T52" fmla="*/ 581 w 1023"/>
                  <a:gd name="T53" fmla="*/ 761 h 781"/>
                  <a:gd name="T54" fmla="*/ 563 w 1023"/>
                  <a:gd name="T55" fmla="*/ 732 h 781"/>
                  <a:gd name="T56" fmla="*/ 557 w 1023"/>
                  <a:gd name="T57" fmla="*/ 688 h 781"/>
                  <a:gd name="T58" fmla="*/ 512 w 1023"/>
                  <a:gd name="T59" fmla="*/ 664 h 781"/>
                  <a:gd name="T60" fmla="*/ 493 w 1023"/>
                  <a:gd name="T61" fmla="*/ 657 h 781"/>
                  <a:gd name="T62" fmla="*/ 473 w 1023"/>
                  <a:gd name="T63" fmla="*/ 625 h 781"/>
                  <a:gd name="T64" fmla="*/ 435 w 1023"/>
                  <a:gd name="T65" fmla="*/ 591 h 781"/>
                  <a:gd name="T66" fmla="*/ 383 w 1023"/>
                  <a:gd name="T67" fmla="*/ 589 h 781"/>
                  <a:gd name="T68" fmla="*/ 145 w 1023"/>
                  <a:gd name="T69" fmla="*/ 653 h 781"/>
                  <a:gd name="T70" fmla="*/ 83 w 1023"/>
                  <a:gd name="T71" fmla="*/ 668 h 781"/>
                  <a:gd name="T72" fmla="*/ 28 w 1023"/>
                  <a:gd name="T73" fmla="*/ 666 h 781"/>
                  <a:gd name="T74" fmla="*/ 6 w 1023"/>
                  <a:gd name="T75" fmla="*/ 655 h 781"/>
                  <a:gd name="T76" fmla="*/ 4 w 1023"/>
                  <a:gd name="T77" fmla="*/ 627 h 781"/>
                  <a:gd name="T78" fmla="*/ 20 w 1023"/>
                  <a:gd name="T79" fmla="*/ 607 h 781"/>
                  <a:gd name="T80" fmla="*/ 37 w 1023"/>
                  <a:gd name="T81" fmla="*/ 569 h 781"/>
                  <a:gd name="T82" fmla="*/ 35 w 1023"/>
                  <a:gd name="T83" fmla="*/ 528 h 781"/>
                  <a:gd name="T84" fmla="*/ 31 w 1023"/>
                  <a:gd name="T85" fmla="*/ 475 h 781"/>
                  <a:gd name="T86" fmla="*/ 42 w 1023"/>
                  <a:gd name="T87" fmla="*/ 343 h 781"/>
                  <a:gd name="T88" fmla="*/ 61 w 1023"/>
                  <a:gd name="T89" fmla="*/ 305 h 781"/>
                  <a:gd name="T90" fmla="*/ 94 w 1023"/>
                  <a:gd name="T91" fmla="*/ 286 h 781"/>
                  <a:gd name="T92" fmla="*/ 251 w 1023"/>
                  <a:gd name="T93" fmla="*/ 226 h 781"/>
                  <a:gd name="T94" fmla="*/ 277 w 1023"/>
                  <a:gd name="T95" fmla="*/ 195 h 781"/>
                  <a:gd name="T96" fmla="*/ 317 w 1023"/>
                  <a:gd name="T97" fmla="*/ 149 h 781"/>
                  <a:gd name="T98" fmla="*/ 407 w 1023"/>
                  <a:gd name="T99" fmla="*/ 76 h 781"/>
                  <a:gd name="T100" fmla="*/ 446 w 1023"/>
                  <a:gd name="T101" fmla="*/ 76 h 781"/>
                  <a:gd name="T102" fmla="*/ 477 w 1023"/>
                  <a:gd name="T103" fmla="*/ 96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23" h="781">
                    <a:moveTo>
                      <a:pt x="477" y="96"/>
                    </a:moveTo>
                    <a:lnTo>
                      <a:pt x="477" y="96"/>
                    </a:lnTo>
                    <a:lnTo>
                      <a:pt x="488" y="77"/>
                    </a:lnTo>
                    <a:lnTo>
                      <a:pt x="501" y="63"/>
                    </a:lnTo>
                    <a:lnTo>
                      <a:pt x="512" y="50"/>
                    </a:lnTo>
                    <a:lnTo>
                      <a:pt x="524" y="39"/>
                    </a:lnTo>
                    <a:lnTo>
                      <a:pt x="537" y="30"/>
                    </a:lnTo>
                    <a:lnTo>
                      <a:pt x="550" y="24"/>
                    </a:lnTo>
                    <a:lnTo>
                      <a:pt x="563" y="19"/>
                    </a:lnTo>
                    <a:lnTo>
                      <a:pt x="576" y="15"/>
                    </a:lnTo>
                    <a:lnTo>
                      <a:pt x="590" y="15"/>
                    </a:lnTo>
                    <a:lnTo>
                      <a:pt x="603" y="15"/>
                    </a:lnTo>
                    <a:lnTo>
                      <a:pt x="616" y="15"/>
                    </a:lnTo>
                    <a:lnTo>
                      <a:pt x="629" y="19"/>
                    </a:lnTo>
                    <a:lnTo>
                      <a:pt x="644" y="22"/>
                    </a:lnTo>
                    <a:lnTo>
                      <a:pt x="656" y="28"/>
                    </a:lnTo>
                    <a:lnTo>
                      <a:pt x="682" y="41"/>
                    </a:lnTo>
                    <a:lnTo>
                      <a:pt x="682" y="41"/>
                    </a:lnTo>
                    <a:lnTo>
                      <a:pt x="682" y="50"/>
                    </a:lnTo>
                    <a:lnTo>
                      <a:pt x="680" y="57"/>
                    </a:lnTo>
                    <a:lnTo>
                      <a:pt x="675" y="72"/>
                    </a:lnTo>
                    <a:lnTo>
                      <a:pt x="667" y="87"/>
                    </a:lnTo>
                    <a:lnTo>
                      <a:pt x="658" y="101"/>
                    </a:lnTo>
                    <a:lnTo>
                      <a:pt x="658" y="101"/>
                    </a:lnTo>
                    <a:lnTo>
                      <a:pt x="666" y="112"/>
                    </a:lnTo>
                    <a:lnTo>
                      <a:pt x="675" y="123"/>
                    </a:lnTo>
                    <a:lnTo>
                      <a:pt x="686" y="132"/>
                    </a:lnTo>
                    <a:lnTo>
                      <a:pt x="697" y="140"/>
                    </a:lnTo>
                    <a:lnTo>
                      <a:pt x="719" y="154"/>
                    </a:lnTo>
                    <a:lnTo>
                      <a:pt x="743" y="169"/>
                    </a:lnTo>
                    <a:lnTo>
                      <a:pt x="743" y="169"/>
                    </a:lnTo>
                    <a:lnTo>
                      <a:pt x="759" y="154"/>
                    </a:lnTo>
                    <a:lnTo>
                      <a:pt x="772" y="136"/>
                    </a:lnTo>
                    <a:lnTo>
                      <a:pt x="781" y="116"/>
                    </a:lnTo>
                    <a:lnTo>
                      <a:pt x="787" y="96"/>
                    </a:lnTo>
                    <a:lnTo>
                      <a:pt x="787" y="96"/>
                    </a:lnTo>
                    <a:lnTo>
                      <a:pt x="796" y="59"/>
                    </a:lnTo>
                    <a:lnTo>
                      <a:pt x="807" y="22"/>
                    </a:lnTo>
                    <a:lnTo>
                      <a:pt x="807" y="22"/>
                    </a:lnTo>
                    <a:lnTo>
                      <a:pt x="809" y="15"/>
                    </a:lnTo>
                    <a:lnTo>
                      <a:pt x="812" y="10"/>
                    </a:lnTo>
                    <a:lnTo>
                      <a:pt x="816" y="6"/>
                    </a:lnTo>
                    <a:lnTo>
                      <a:pt x="823" y="2"/>
                    </a:lnTo>
                    <a:lnTo>
                      <a:pt x="823" y="2"/>
                    </a:lnTo>
                    <a:lnTo>
                      <a:pt x="831" y="0"/>
                    </a:lnTo>
                    <a:lnTo>
                      <a:pt x="838" y="2"/>
                    </a:lnTo>
                    <a:lnTo>
                      <a:pt x="843" y="6"/>
                    </a:lnTo>
                    <a:lnTo>
                      <a:pt x="847" y="13"/>
                    </a:lnTo>
                    <a:lnTo>
                      <a:pt x="847" y="13"/>
                    </a:lnTo>
                    <a:lnTo>
                      <a:pt x="853" y="28"/>
                    </a:lnTo>
                    <a:lnTo>
                      <a:pt x="860" y="43"/>
                    </a:lnTo>
                    <a:lnTo>
                      <a:pt x="878" y="72"/>
                    </a:lnTo>
                    <a:lnTo>
                      <a:pt x="878" y="72"/>
                    </a:lnTo>
                    <a:lnTo>
                      <a:pt x="891" y="90"/>
                    </a:lnTo>
                    <a:lnTo>
                      <a:pt x="900" y="112"/>
                    </a:lnTo>
                    <a:lnTo>
                      <a:pt x="906" y="132"/>
                    </a:lnTo>
                    <a:lnTo>
                      <a:pt x="906" y="156"/>
                    </a:lnTo>
                    <a:lnTo>
                      <a:pt x="906" y="156"/>
                    </a:lnTo>
                    <a:lnTo>
                      <a:pt x="907" y="175"/>
                    </a:lnTo>
                    <a:lnTo>
                      <a:pt x="911" y="191"/>
                    </a:lnTo>
                    <a:lnTo>
                      <a:pt x="917" y="208"/>
                    </a:lnTo>
                    <a:lnTo>
                      <a:pt x="924" y="222"/>
                    </a:lnTo>
                    <a:lnTo>
                      <a:pt x="924" y="222"/>
                    </a:lnTo>
                    <a:lnTo>
                      <a:pt x="961" y="290"/>
                    </a:lnTo>
                    <a:lnTo>
                      <a:pt x="981" y="323"/>
                    </a:lnTo>
                    <a:lnTo>
                      <a:pt x="1003" y="354"/>
                    </a:lnTo>
                    <a:lnTo>
                      <a:pt x="1003" y="354"/>
                    </a:lnTo>
                    <a:lnTo>
                      <a:pt x="1014" y="372"/>
                    </a:lnTo>
                    <a:lnTo>
                      <a:pt x="1019" y="391"/>
                    </a:lnTo>
                    <a:lnTo>
                      <a:pt x="1023" y="409"/>
                    </a:lnTo>
                    <a:lnTo>
                      <a:pt x="1023" y="431"/>
                    </a:lnTo>
                    <a:lnTo>
                      <a:pt x="1023" y="431"/>
                    </a:lnTo>
                    <a:lnTo>
                      <a:pt x="1019" y="459"/>
                    </a:lnTo>
                    <a:lnTo>
                      <a:pt x="1014" y="486"/>
                    </a:lnTo>
                    <a:lnTo>
                      <a:pt x="1005" y="512"/>
                    </a:lnTo>
                    <a:lnTo>
                      <a:pt x="995" y="536"/>
                    </a:lnTo>
                    <a:lnTo>
                      <a:pt x="983" y="559"/>
                    </a:lnTo>
                    <a:lnTo>
                      <a:pt x="966" y="583"/>
                    </a:lnTo>
                    <a:lnTo>
                      <a:pt x="948" y="603"/>
                    </a:lnTo>
                    <a:lnTo>
                      <a:pt x="928" y="624"/>
                    </a:lnTo>
                    <a:lnTo>
                      <a:pt x="928" y="624"/>
                    </a:lnTo>
                    <a:lnTo>
                      <a:pt x="900" y="649"/>
                    </a:lnTo>
                    <a:lnTo>
                      <a:pt x="873" y="677"/>
                    </a:lnTo>
                    <a:lnTo>
                      <a:pt x="820" y="732"/>
                    </a:lnTo>
                    <a:lnTo>
                      <a:pt x="820" y="732"/>
                    </a:lnTo>
                    <a:lnTo>
                      <a:pt x="803" y="746"/>
                    </a:lnTo>
                    <a:lnTo>
                      <a:pt x="803" y="746"/>
                    </a:lnTo>
                    <a:lnTo>
                      <a:pt x="796" y="752"/>
                    </a:lnTo>
                    <a:lnTo>
                      <a:pt x="787" y="757"/>
                    </a:lnTo>
                    <a:lnTo>
                      <a:pt x="777" y="759"/>
                    </a:lnTo>
                    <a:lnTo>
                      <a:pt x="768" y="757"/>
                    </a:lnTo>
                    <a:lnTo>
                      <a:pt x="768" y="757"/>
                    </a:lnTo>
                    <a:lnTo>
                      <a:pt x="761" y="757"/>
                    </a:lnTo>
                    <a:lnTo>
                      <a:pt x="754" y="759"/>
                    </a:lnTo>
                    <a:lnTo>
                      <a:pt x="746" y="763"/>
                    </a:lnTo>
                    <a:lnTo>
                      <a:pt x="739" y="766"/>
                    </a:lnTo>
                    <a:lnTo>
                      <a:pt x="739" y="766"/>
                    </a:lnTo>
                    <a:lnTo>
                      <a:pt x="730" y="774"/>
                    </a:lnTo>
                    <a:lnTo>
                      <a:pt x="719" y="779"/>
                    </a:lnTo>
                    <a:lnTo>
                      <a:pt x="708" y="781"/>
                    </a:lnTo>
                    <a:lnTo>
                      <a:pt x="695" y="781"/>
                    </a:lnTo>
                    <a:lnTo>
                      <a:pt x="695" y="781"/>
                    </a:lnTo>
                    <a:lnTo>
                      <a:pt x="651" y="777"/>
                    </a:lnTo>
                    <a:lnTo>
                      <a:pt x="607" y="770"/>
                    </a:lnTo>
                    <a:lnTo>
                      <a:pt x="607" y="770"/>
                    </a:lnTo>
                    <a:lnTo>
                      <a:pt x="598" y="768"/>
                    </a:lnTo>
                    <a:lnTo>
                      <a:pt x="589" y="765"/>
                    </a:lnTo>
                    <a:lnTo>
                      <a:pt x="581" y="761"/>
                    </a:lnTo>
                    <a:lnTo>
                      <a:pt x="576" y="756"/>
                    </a:lnTo>
                    <a:lnTo>
                      <a:pt x="570" y="748"/>
                    </a:lnTo>
                    <a:lnTo>
                      <a:pt x="567" y="741"/>
                    </a:lnTo>
                    <a:lnTo>
                      <a:pt x="563" y="732"/>
                    </a:lnTo>
                    <a:lnTo>
                      <a:pt x="561" y="723"/>
                    </a:lnTo>
                    <a:lnTo>
                      <a:pt x="561" y="723"/>
                    </a:lnTo>
                    <a:lnTo>
                      <a:pt x="557" y="688"/>
                    </a:lnTo>
                    <a:lnTo>
                      <a:pt x="557" y="688"/>
                    </a:lnTo>
                    <a:lnTo>
                      <a:pt x="530" y="669"/>
                    </a:lnTo>
                    <a:lnTo>
                      <a:pt x="530" y="669"/>
                    </a:lnTo>
                    <a:lnTo>
                      <a:pt x="521" y="666"/>
                    </a:lnTo>
                    <a:lnTo>
                      <a:pt x="512" y="664"/>
                    </a:lnTo>
                    <a:lnTo>
                      <a:pt x="512" y="664"/>
                    </a:lnTo>
                    <a:lnTo>
                      <a:pt x="504" y="664"/>
                    </a:lnTo>
                    <a:lnTo>
                      <a:pt x="497" y="660"/>
                    </a:lnTo>
                    <a:lnTo>
                      <a:pt x="493" y="657"/>
                    </a:lnTo>
                    <a:lnTo>
                      <a:pt x="488" y="651"/>
                    </a:lnTo>
                    <a:lnTo>
                      <a:pt x="488" y="651"/>
                    </a:lnTo>
                    <a:lnTo>
                      <a:pt x="473" y="625"/>
                    </a:lnTo>
                    <a:lnTo>
                      <a:pt x="473" y="625"/>
                    </a:lnTo>
                    <a:lnTo>
                      <a:pt x="464" y="613"/>
                    </a:lnTo>
                    <a:lnTo>
                      <a:pt x="455" y="603"/>
                    </a:lnTo>
                    <a:lnTo>
                      <a:pt x="446" y="596"/>
                    </a:lnTo>
                    <a:lnTo>
                      <a:pt x="435" y="591"/>
                    </a:lnTo>
                    <a:lnTo>
                      <a:pt x="424" y="589"/>
                    </a:lnTo>
                    <a:lnTo>
                      <a:pt x="411" y="587"/>
                    </a:lnTo>
                    <a:lnTo>
                      <a:pt x="398" y="587"/>
                    </a:lnTo>
                    <a:lnTo>
                      <a:pt x="383" y="589"/>
                    </a:lnTo>
                    <a:lnTo>
                      <a:pt x="383" y="589"/>
                    </a:lnTo>
                    <a:lnTo>
                      <a:pt x="323" y="603"/>
                    </a:lnTo>
                    <a:lnTo>
                      <a:pt x="264" y="618"/>
                    </a:lnTo>
                    <a:lnTo>
                      <a:pt x="145" y="653"/>
                    </a:lnTo>
                    <a:lnTo>
                      <a:pt x="145" y="653"/>
                    </a:lnTo>
                    <a:lnTo>
                      <a:pt x="125" y="658"/>
                    </a:lnTo>
                    <a:lnTo>
                      <a:pt x="103" y="664"/>
                    </a:lnTo>
                    <a:lnTo>
                      <a:pt x="83" y="668"/>
                    </a:lnTo>
                    <a:lnTo>
                      <a:pt x="62" y="668"/>
                    </a:lnTo>
                    <a:lnTo>
                      <a:pt x="62" y="668"/>
                    </a:lnTo>
                    <a:lnTo>
                      <a:pt x="44" y="668"/>
                    </a:lnTo>
                    <a:lnTo>
                      <a:pt x="28" y="666"/>
                    </a:lnTo>
                    <a:lnTo>
                      <a:pt x="28" y="666"/>
                    </a:lnTo>
                    <a:lnTo>
                      <a:pt x="18" y="664"/>
                    </a:lnTo>
                    <a:lnTo>
                      <a:pt x="11" y="658"/>
                    </a:lnTo>
                    <a:lnTo>
                      <a:pt x="6" y="655"/>
                    </a:lnTo>
                    <a:lnTo>
                      <a:pt x="2" y="649"/>
                    </a:lnTo>
                    <a:lnTo>
                      <a:pt x="0" y="642"/>
                    </a:lnTo>
                    <a:lnTo>
                      <a:pt x="2" y="635"/>
                    </a:lnTo>
                    <a:lnTo>
                      <a:pt x="4" y="627"/>
                    </a:lnTo>
                    <a:lnTo>
                      <a:pt x="9" y="618"/>
                    </a:lnTo>
                    <a:lnTo>
                      <a:pt x="9" y="618"/>
                    </a:lnTo>
                    <a:lnTo>
                      <a:pt x="20" y="607"/>
                    </a:lnTo>
                    <a:lnTo>
                      <a:pt x="20" y="607"/>
                    </a:lnTo>
                    <a:lnTo>
                      <a:pt x="26" y="598"/>
                    </a:lnTo>
                    <a:lnTo>
                      <a:pt x="31" y="589"/>
                    </a:lnTo>
                    <a:lnTo>
                      <a:pt x="35" y="580"/>
                    </a:lnTo>
                    <a:lnTo>
                      <a:pt x="37" y="569"/>
                    </a:lnTo>
                    <a:lnTo>
                      <a:pt x="39" y="559"/>
                    </a:lnTo>
                    <a:lnTo>
                      <a:pt x="39" y="548"/>
                    </a:lnTo>
                    <a:lnTo>
                      <a:pt x="37" y="539"/>
                    </a:lnTo>
                    <a:lnTo>
                      <a:pt x="35" y="528"/>
                    </a:lnTo>
                    <a:lnTo>
                      <a:pt x="35" y="528"/>
                    </a:lnTo>
                    <a:lnTo>
                      <a:pt x="31" y="515"/>
                    </a:lnTo>
                    <a:lnTo>
                      <a:pt x="31" y="501"/>
                    </a:lnTo>
                    <a:lnTo>
                      <a:pt x="31" y="475"/>
                    </a:lnTo>
                    <a:lnTo>
                      <a:pt x="31" y="475"/>
                    </a:lnTo>
                    <a:lnTo>
                      <a:pt x="40" y="358"/>
                    </a:lnTo>
                    <a:lnTo>
                      <a:pt x="40" y="358"/>
                    </a:lnTo>
                    <a:lnTo>
                      <a:pt x="42" y="343"/>
                    </a:lnTo>
                    <a:lnTo>
                      <a:pt x="44" y="332"/>
                    </a:lnTo>
                    <a:lnTo>
                      <a:pt x="48" y="321"/>
                    </a:lnTo>
                    <a:lnTo>
                      <a:pt x="53" y="312"/>
                    </a:lnTo>
                    <a:lnTo>
                      <a:pt x="61" y="305"/>
                    </a:lnTo>
                    <a:lnTo>
                      <a:pt x="70" y="297"/>
                    </a:lnTo>
                    <a:lnTo>
                      <a:pt x="81" y="292"/>
                    </a:lnTo>
                    <a:lnTo>
                      <a:pt x="94" y="286"/>
                    </a:lnTo>
                    <a:lnTo>
                      <a:pt x="94" y="286"/>
                    </a:lnTo>
                    <a:lnTo>
                      <a:pt x="218" y="244"/>
                    </a:lnTo>
                    <a:lnTo>
                      <a:pt x="218" y="244"/>
                    </a:lnTo>
                    <a:lnTo>
                      <a:pt x="237" y="235"/>
                    </a:lnTo>
                    <a:lnTo>
                      <a:pt x="251" y="226"/>
                    </a:lnTo>
                    <a:lnTo>
                      <a:pt x="266" y="211"/>
                    </a:lnTo>
                    <a:lnTo>
                      <a:pt x="271" y="204"/>
                    </a:lnTo>
                    <a:lnTo>
                      <a:pt x="277" y="195"/>
                    </a:lnTo>
                    <a:lnTo>
                      <a:pt x="277" y="195"/>
                    </a:lnTo>
                    <a:lnTo>
                      <a:pt x="286" y="182"/>
                    </a:lnTo>
                    <a:lnTo>
                      <a:pt x="295" y="171"/>
                    </a:lnTo>
                    <a:lnTo>
                      <a:pt x="317" y="149"/>
                    </a:lnTo>
                    <a:lnTo>
                      <a:pt x="317" y="149"/>
                    </a:lnTo>
                    <a:lnTo>
                      <a:pt x="389" y="87"/>
                    </a:lnTo>
                    <a:lnTo>
                      <a:pt x="389" y="87"/>
                    </a:lnTo>
                    <a:lnTo>
                      <a:pt x="398" y="81"/>
                    </a:lnTo>
                    <a:lnTo>
                      <a:pt x="407" y="76"/>
                    </a:lnTo>
                    <a:lnTo>
                      <a:pt x="416" y="74"/>
                    </a:lnTo>
                    <a:lnTo>
                      <a:pt x="425" y="72"/>
                    </a:lnTo>
                    <a:lnTo>
                      <a:pt x="435" y="72"/>
                    </a:lnTo>
                    <a:lnTo>
                      <a:pt x="446" y="76"/>
                    </a:lnTo>
                    <a:lnTo>
                      <a:pt x="455" y="79"/>
                    </a:lnTo>
                    <a:lnTo>
                      <a:pt x="464" y="85"/>
                    </a:lnTo>
                    <a:lnTo>
                      <a:pt x="464" y="85"/>
                    </a:lnTo>
                    <a:lnTo>
                      <a:pt x="477" y="96"/>
                    </a:lnTo>
                    <a:lnTo>
                      <a:pt x="477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4" name="Freeform 61"/>
              <p:cNvSpPr>
                <a:spLocks/>
              </p:cNvSpPr>
              <p:nvPr/>
            </p:nvSpPr>
            <p:spPr bwMode="auto">
              <a:xfrm>
                <a:off x="5299075" y="3790951"/>
                <a:ext cx="404813" cy="246063"/>
              </a:xfrm>
              <a:custGeom>
                <a:avLst/>
                <a:gdLst>
                  <a:gd name="T0" fmla="*/ 181 w 509"/>
                  <a:gd name="T1" fmla="*/ 174 h 310"/>
                  <a:gd name="T2" fmla="*/ 135 w 509"/>
                  <a:gd name="T3" fmla="*/ 138 h 310"/>
                  <a:gd name="T4" fmla="*/ 84 w 509"/>
                  <a:gd name="T5" fmla="*/ 114 h 310"/>
                  <a:gd name="T6" fmla="*/ 51 w 509"/>
                  <a:gd name="T7" fmla="*/ 105 h 310"/>
                  <a:gd name="T8" fmla="*/ 44 w 509"/>
                  <a:gd name="T9" fmla="*/ 101 h 310"/>
                  <a:gd name="T10" fmla="*/ 40 w 509"/>
                  <a:gd name="T11" fmla="*/ 96 h 310"/>
                  <a:gd name="T12" fmla="*/ 35 w 509"/>
                  <a:gd name="T13" fmla="*/ 77 h 310"/>
                  <a:gd name="T14" fmla="*/ 14 w 509"/>
                  <a:gd name="T15" fmla="*/ 46 h 310"/>
                  <a:gd name="T16" fmla="*/ 0 w 509"/>
                  <a:gd name="T17" fmla="*/ 33 h 310"/>
                  <a:gd name="T18" fmla="*/ 13 w 509"/>
                  <a:gd name="T19" fmla="*/ 15 h 310"/>
                  <a:gd name="T20" fmla="*/ 27 w 509"/>
                  <a:gd name="T21" fmla="*/ 4 h 310"/>
                  <a:gd name="T22" fmla="*/ 46 w 509"/>
                  <a:gd name="T23" fmla="*/ 0 h 310"/>
                  <a:gd name="T24" fmla="*/ 66 w 509"/>
                  <a:gd name="T25" fmla="*/ 2 h 310"/>
                  <a:gd name="T26" fmla="*/ 73 w 509"/>
                  <a:gd name="T27" fmla="*/ 6 h 310"/>
                  <a:gd name="T28" fmla="*/ 82 w 509"/>
                  <a:gd name="T29" fmla="*/ 15 h 310"/>
                  <a:gd name="T30" fmla="*/ 86 w 509"/>
                  <a:gd name="T31" fmla="*/ 22 h 310"/>
                  <a:gd name="T32" fmla="*/ 95 w 509"/>
                  <a:gd name="T33" fmla="*/ 44 h 310"/>
                  <a:gd name="T34" fmla="*/ 101 w 509"/>
                  <a:gd name="T35" fmla="*/ 53 h 310"/>
                  <a:gd name="T36" fmla="*/ 108 w 509"/>
                  <a:gd name="T37" fmla="*/ 57 h 310"/>
                  <a:gd name="T38" fmla="*/ 115 w 509"/>
                  <a:gd name="T39" fmla="*/ 57 h 310"/>
                  <a:gd name="T40" fmla="*/ 124 w 509"/>
                  <a:gd name="T41" fmla="*/ 52 h 310"/>
                  <a:gd name="T42" fmla="*/ 156 w 509"/>
                  <a:gd name="T43" fmla="*/ 33 h 310"/>
                  <a:gd name="T44" fmla="*/ 183 w 509"/>
                  <a:gd name="T45" fmla="*/ 28 h 310"/>
                  <a:gd name="T46" fmla="*/ 192 w 509"/>
                  <a:gd name="T47" fmla="*/ 30 h 310"/>
                  <a:gd name="T48" fmla="*/ 236 w 509"/>
                  <a:gd name="T49" fmla="*/ 42 h 310"/>
                  <a:gd name="T50" fmla="*/ 311 w 509"/>
                  <a:gd name="T51" fmla="*/ 79 h 310"/>
                  <a:gd name="T52" fmla="*/ 386 w 509"/>
                  <a:gd name="T53" fmla="*/ 118 h 310"/>
                  <a:gd name="T54" fmla="*/ 414 w 509"/>
                  <a:gd name="T55" fmla="*/ 139 h 310"/>
                  <a:gd name="T56" fmla="*/ 421 w 509"/>
                  <a:gd name="T57" fmla="*/ 154 h 310"/>
                  <a:gd name="T58" fmla="*/ 427 w 509"/>
                  <a:gd name="T59" fmla="*/ 171 h 310"/>
                  <a:gd name="T60" fmla="*/ 432 w 509"/>
                  <a:gd name="T61" fmla="*/ 198 h 310"/>
                  <a:gd name="T62" fmla="*/ 445 w 509"/>
                  <a:gd name="T63" fmla="*/ 222 h 310"/>
                  <a:gd name="T64" fmla="*/ 462 w 509"/>
                  <a:gd name="T65" fmla="*/ 242 h 310"/>
                  <a:gd name="T66" fmla="*/ 485 w 509"/>
                  <a:gd name="T67" fmla="*/ 259 h 310"/>
                  <a:gd name="T68" fmla="*/ 496 w 509"/>
                  <a:gd name="T69" fmla="*/ 266 h 310"/>
                  <a:gd name="T70" fmla="*/ 507 w 509"/>
                  <a:gd name="T71" fmla="*/ 281 h 310"/>
                  <a:gd name="T72" fmla="*/ 509 w 509"/>
                  <a:gd name="T73" fmla="*/ 293 h 310"/>
                  <a:gd name="T74" fmla="*/ 509 w 509"/>
                  <a:gd name="T75" fmla="*/ 303 h 310"/>
                  <a:gd name="T76" fmla="*/ 484 w 509"/>
                  <a:gd name="T77" fmla="*/ 310 h 310"/>
                  <a:gd name="T78" fmla="*/ 458 w 509"/>
                  <a:gd name="T79" fmla="*/ 304 h 310"/>
                  <a:gd name="T80" fmla="*/ 434 w 509"/>
                  <a:gd name="T81" fmla="*/ 295 h 310"/>
                  <a:gd name="T82" fmla="*/ 392 w 509"/>
                  <a:gd name="T83" fmla="*/ 266 h 310"/>
                  <a:gd name="T84" fmla="*/ 374 w 509"/>
                  <a:gd name="T85" fmla="*/ 248 h 310"/>
                  <a:gd name="T86" fmla="*/ 350 w 509"/>
                  <a:gd name="T87" fmla="*/ 220 h 310"/>
                  <a:gd name="T88" fmla="*/ 337 w 509"/>
                  <a:gd name="T89" fmla="*/ 224 h 310"/>
                  <a:gd name="T90" fmla="*/ 326 w 509"/>
                  <a:gd name="T91" fmla="*/ 233 h 310"/>
                  <a:gd name="T92" fmla="*/ 302 w 509"/>
                  <a:gd name="T93" fmla="*/ 253 h 310"/>
                  <a:gd name="T94" fmla="*/ 282 w 509"/>
                  <a:gd name="T95" fmla="*/ 260 h 310"/>
                  <a:gd name="T96" fmla="*/ 260 w 509"/>
                  <a:gd name="T97" fmla="*/ 260 h 310"/>
                  <a:gd name="T98" fmla="*/ 233 w 509"/>
                  <a:gd name="T99" fmla="*/ 248 h 310"/>
                  <a:gd name="T100" fmla="*/ 207 w 509"/>
                  <a:gd name="T101" fmla="*/ 237 h 310"/>
                  <a:gd name="T102" fmla="*/ 181 w 509"/>
                  <a:gd name="T103" fmla="*/ 226 h 310"/>
                  <a:gd name="T104" fmla="*/ 167 w 509"/>
                  <a:gd name="T105" fmla="*/ 216 h 310"/>
                  <a:gd name="T106" fmla="*/ 165 w 509"/>
                  <a:gd name="T107" fmla="*/ 209 h 310"/>
                  <a:gd name="T108" fmla="*/ 168 w 509"/>
                  <a:gd name="T109" fmla="*/ 198 h 310"/>
                  <a:gd name="T110" fmla="*/ 176 w 509"/>
                  <a:gd name="T111" fmla="*/ 185 h 310"/>
                  <a:gd name="T112" fmla="*/ 181 w 509"/>
                  <a:gd name="T113" fmla="*/ 174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09" h="310">
                    <a:moveTo>
                      <a:pt x="181" y="174"/>
                    </a:moveTo>
                    <a:lnTo>
                      <a:pt x="181" y="174"/>
                    </a:lnTo>
                    <a:lnTo>
                      <a:pt x="159" y="154"/>
                    </a:lnTo>
                    <a:lnTo>
                      <a:pt x="135" y="138"/>
                    </a:lnTo>
                    <a:lnTo>
                      <a:pt x="112" y="125"/>
                    </a:lnTo>
                    <a:lnTo>
                      <a:pt x="84" y="114"/>
                    </a:lnTo>
                    <a:lnTo>
                      <a:pt x="84" y="114"/>
                    </a:lnTo>
                    <a:lnTo>
                      <a:pt x="51" y="105"/>
                    </a:lnTo>
                    <a:lnTo>
                      <a:pt x="51" y="105"/>
                    </a:lnTo>
                    <a:lnTo>
                      <a:pt x="44" y="101"/>
                    </a:lnTo>
                    <a:lnTo>
                      <a:pt x="42" y="99"/>
                    </a:lnTo>
                    <a:lnTo>
                      <a:pt x="40" y="96"/>
                    </a:lnTo>
                    <a:lnTo>
                      <a:pt x="40" y="96"/>
                    </a:lnTo>
                    <a:lnTo>
                      <a:pt x="35" y="77"/>
                    </a:lnTo>
                    <a:lnTo>
                      <a:pt x="25" y="61"/>
                    </a:lnTo>
                    <a:lnTo>
                      <a:pt x="14" y="4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5" y="22"/>
                    </a:lnTo>
                    <a:lnTo>
                      <a:pt x="13" y="15"/>
                    </a:lnTo>
                    <a:lnTo>
                      <a:pt x="20" y="9"/>
                    </a:lnTo>
                    <a:lnTo>
                      <a:pt x="27" y="4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7" y="0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73" y="6"/>
                    </a:lnTo>
                    <a:lnTo>
                      <a:pt x="79" y="9"/>
                    </a:lnTo>
                    <a:lnTo>
                      <a:pt x="82" y="15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90" y="33"/>
                    </a:lnTo>
                    <a:lnTo>
                      <a:pt x="95" y="44"/>
                    </a:lnTo>
                    <a:lnTo>
                      <a:pt x="95" y="44"/>
                    </a:lnTo>
                    <a:lnTo>
                      <a:pt x="101" y="53"/>
                    </a:lnTo>
                    <a:lnTo>
                      <a:pt x="104" y="55"/>
                    </a:lnTo>
                    <a:lnTo>
                      <a:pt x="108" y="57"/>
                    </a:lnTo>
                    <a:lnTo>
                      <a:pt x="112" y="57"/>
                    </a:lnTo>
                    <a:lnTo>
                      <a:pt x="115" y="57"/>
                    </a:lnTo>
                    <a:lnTo>
                      <a:pt x="124" y="52"/>
                    </a:lnTo>
                    <a:lnTo>
                      <a:pt x="124" y="52"/>
                    </a:lnTo>
                    <a:lnTo>
                      <a:pt x="139" y="41"/>
                    </a:lnTo>
                    <a:lnTo>
                      <a:pt x="156" y="33"/>
                    </a:lnTo>
                    <a:lnTo>
                      <a:pt x="174" y="30"/>
                    </a:lnTo>
                    <a:lnTo>
                      <a:pt x="183" y="28"/>
                    </a:lnTo>
                    <a:lnTo>
                      <a:pt x="192" y="30"/>
                    </a:lnTo>
                    <a:lnTo>
                      <a:pt x="192" y="30"/>
                    </a:lnTo>
                    <a:lnTo>
                      <a:pt x="214" y="35"/>
                    </a:lnTo>
                    <a:lnTo>
                      <a:pt x="236" y="42"/>
                    </a:lnTo>
                    <a:lnTo>
                      <a:pt x="236" y="42"/>
                    </a:lnTo>
                    <a:lnTo>
                      <a:pt x="311" y="79"/>
                    </a:lnTo>
                    <a:lnTo>
                      <a:pt x="386" y="118"/>
                    </a:lnTo>
                    <a:lnTo>
                      <a:pt x="386" y="118"/>
                    </a:lnTo>
                    <a:lnTo>
                      <a:pt x="401" y="127"/>
                    </a:lnTo>
                    <a:lnTo>
                      <a:pt x="414" y="139"/>
                    </a:lnTo>
                    <a:lnTo>
                      <a:pt x="418" y="145"/>
                    </a:lnTo>
                    <a:lnTo>
                      <a:pt x="421" y="154"/>
                    </a:lnTo>
                    <a:lnTo>
                      <a:pt x="427" y="171"/>
                    </a:lnTo>
                    <a:lnTo>
                      <a:pt x="427" y="171"/>
                    </a:lnTo>
                    <a:lnTo>
                      <a:pt x="429" y="185"/>
                    </a:lnTo>
                    <a:lnTo>
                      <a:pt x="432" y="198"/>
                    </a:lnTo>
                    <a:lnTo>
                      <a:pt x="438" y="211"/>
                    </a:lnTo>
                    <a:lnTo>
                      <a:pt x="445" y="222"/>
                    </a:lnTo>
                    <a:lnTo>
                      <a:pt x="452" y="233"/>
                    </a:lnTo>
                    <a:lnTo>
                      <a:pt x="462" y="242"/>
                    </a:lnTo>
                    <a:lnTo>
                      <a:pt x="473" y="251"/>
                    </a:lnTo>
                    <a:lnTo>
                      <a:pt x="485" y="259"/>
                    </a:lnTo>
                    <a:lnTo>
                      <a:pt x="485" y="259"/>
                    </a:lnTo>
                    <a:lnTo>
                      <a:pt x="496" y="266"/>
                    </a:lnTo>
                    <a:lnTo>
                      <a:pt x="504" y="275"/>
                    </a:lnTo>
                    <a:lnTo>
                      <a:pt x="507" y="281"/>
                    </a:lnTo>
                    <a:lnTo>
                      <a:pt x="509" y="288"/>
                    </a:lnTo>
                    <a:lnTo>
                      <a:pt x="509" y="293"/>
                    </a:lnTo>
                    <a:lnTo>
                      <a:pt x="509" y="303"/>
                    </a:lnTo>
                    <a:lnTo>
                      <a:pt x="509" y="303"/>
                    </a:lnTo>
                    <a:lnTo>
                      <a:pt x="496" y="308"/>
                    </a:lnTo>
                    <a:lnTo>
                      <a:pt x="484" y="310"/>
                    </a:lnTo>
                    <a:lnTo>
                      <a:pt x="471" y="308"/>
                    </a:lnTo>
                    <a:lnTo>
                      <a:pt x="458" y="304"/>
                    </a:lnTo>
                    <a:lnTo>
                      <a:pt x="458" y="304"/>
                    </a:lnTo>
                    <a:lnTo>
                      <a:pt x="434" y="295"/>
                    </a:lnTo>
                    <a:lnTo>
                      <a:pt x="412" y="282"/>
                    </a:lnTo>
                    <a:lnTo>
                      <a:pt x="392" y="266"/>
                    </a:lnTo>
                    <a:lnTo>
                      <a:pt x="374" y="248"/>
                    </a:lnTo>
                    <a:lnTo>
                      <a:pt x="374" y="248"/>
                    </a:lnTo>
                    <a:lnTo>
                      <a:pt x="350" y="220"/>
                    </a:lnTo>
                    <a:lnTo>
                      <a:pt x="350" y="220"/>
                    </a:lnTo>
                    <a:lnTo>
                      <a:pt x="342" y="222"/>
                    </a:lnTo>
                    <a:lnTo>
                      <a:pt x="337" y="224"/>
                    </a:lnTo>
                    <a:lnTo>
                      <a:pt x="326" y="233"/>
                    </a:lnTo>
                    <a:lnTo>
                      <a:pt x="326" y="233"/>
                    </a:lnTo>
                    <a:lnTo>
                      <a:pt x="313" y="244"/>
                    </a:lnTo>
                    <a:lnTo>
                      <a:pt x="302" y="253"/>
                    </a:lnTo>
                    <a:lnTo>
                      <a:pt x="293" y="259"/>
                    </a:lnTo>
                    <a:lnTo>
                      <a:pt x="282" y="260"/>
                    </a:lnTo>
                    <a:lnTo>
                      <a:pt x="273" y="262"/>
                    </a:lnTo>
                    <a:lnTo>
                      <a:pt x="260" y="260"/>
                    </a:lnTo>
                    <a:lnTo>
                      <a:pt x="247" y="255"/>
                    </a:lnTo>
                    <a:lnTo>
                      <a:pt x="233" y="248"/>
                    </a:lnTo>
                    <a:lnTo>
                      <a:pt x="233" y="248"/>
                    </a:lnTo>
                    <a:lnTo>
                      <a:pt x="207" y="237"/>
                    </a:lnTo>
                    <a:lnTo>
                      <a:pt x="181" y="226"/>
                    </a:lnTo>
                    <a:lnTo>
                      <a:pt x="181" y="226"/>
                    </a:lnTo>
                    <a:lnTo>
                      <a:pt x="172" y="222"/>
                    </a:lnTo>
                    <a:lnTo>
                      <a:pt x="167" y="216"/>
                    </a:lnTo>
                    <a:lnTo>
                      <a:pt x="165" y="213"/>
                    </a:lnTo>
                    <a:lnTo>
                      <a:pt x="165" y="209"/>
                    </a:lnTo>
                    <a:lnTo>
                      <a:pt x="168" y="198"/>
                    </a:lnTo>
                    <a:lnTo>
                      <a:pt x="168" y="198"/>
                    </a:lnTo>
                    <a:lnTo>
                      <a:pt x="176" y="185"/>
                    </a:lnTo>
                    <a:lnTo>
                      <a:pt x="176" y="185"/>
                    </a:lnTo>
                    <a:lnTo>
                      <a:pt x="181" y="174"/>
                    </a:lnTo>
                    <a:lnTo>
                      <a:pt x="181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5" name="Freeform 62"/>
              <p:cNvSpPr>
                <a:spLocks/>
              </p:cNvSpPr>
              <p:nvPr/>
            </p:nvSpPr>
            <p:spPr bwMode="auto">
              <a:xfrm>
                <a:off x="4852988" y="3630613"/>
                <a:ext cx="209550" cy="244475"/>
              </a:xfrm>
              <a:custGeom>
                <a:avLst/>
                <a:gdLst>
                  <a:gd name="T0" fmla="*/ 238 w 266"/>
                  <a:gd name="T1" fmla="*/ 102 h 308"/>
                  <a:gd name="T2" fmla="*/ 260 w 266"/>
                  <a:gd name="T3" fmla="*/ 144 h 308"/>
                  <a:gd name="T4" fmla="*/ 264 w 266"/>
                  <a:gd name="T5" fmla="*/ 155 h 308"/>
                  <a:gd name="T6" fmla="*/ 260 w 266"/>
                  <a:gd name="T7" fmla="*/ 165 h 308"/>
                  <a:gd name="T8" fmla="*/ 202 w 266"/>
                  <a:gd name="T9" fmla="*/ 282 h 308"/>
                  <a:gd name="T10" fmla="*/ 198 w 266"/>
                  <a:gd name="T11" fmla="*/ 289 h 308"/>
                  <a:gd name="T12" fmla="*/ 187 w 266"/>
                  <a:gd name="T13" fmla="*/ 300 h 308"/>
                  <a:gd name="T14" fmla="*/ 176 w 266"/>
                  <a:gd name="T15" fmla="*/ 306 h 308"/>
                  <a:gd name="T16" fmla="*/ 152 w 266"/>
                  <a:gd name="T17" fmla="*/ 306 h 308"/>
                  <a:gd name="T18" fmla="*/ 71 w 266"/>
                  <a:gd name="T19" fmla="*/ 295 h 308"/>
                  <a:gd name="T20" fmla="*/ 60 w 266"/>
                  <a:gd name="T21" fmla="*/ 291 h 308"/>
                  <a:gd name="T22" fmla="*/ 40 w 266"/>
                  <a:gd name="T23" fmla="*/ 284 h 308"/>
                  <a:gd name="T24" fmla="*/ 26 w 266"/>
                  <a:gd name="T25" fmla="*/ 271 h 308"/>
                  <a:gd name="T26" fmla="*/ 16 w 266"/>
                  <a:gd name="T27" fmla="*/ 253 h 308"/>
                  <a:gd name="T28" fmla="*/ 15 w 266"/>
                  <a:gd name="T29" fmla="*/ 240 h 308"/>
                  <a:gd name="T30" fmla="*/ 2 w 266"/>
                  <a:gd name="T31" fmla="*/ 187 h 308"/>
                  <a:gd name="T32" fmla="*/ 0 w 266"/>
                  <a:gd name="T33" fmla="*/ 168 h 308"/>
                  <a:gd name="T34" fmla="*/ 6 w 266"/>
                  <a:gd name="T35" fmla="*/ 148 h 308"/>
                  <a:gd name="T36" fmla="*/ 24 w 266"/>
                  <a:gd name="T37" fmla="*/ 139 h 308"/>
                  <a:gd name="T38" fmla="*/ 35 w 266"/>
                  <a:gd name="T39" fmla="*/ 133 h 308"/>
                  <a:gd name="T40" fmla="*/ 48 w 266"/>
                  <a:gd name="T41" fmla="*/ 126 h 308"/>
                  <a:gd name="T42" fmla="*/ 75 w 266"/>
                  <a:gd name="T43" fmla="*/ 106 h 308"/>
                  <a:gd name="T44" fmla="*/ 95 w 266"/>
                  <a:gd name="T45" fmla="*/ 88 h 308"/>
                  <a:gd name="T46" fmla="*/ 114 w 266"/>
                  <a:gd name="T47" fmla="*/ 67 h 308"/>
                  <a:gd name="T48" fmla="*/ 154 w 266"/>
                  <a:gd name="T49" fmla="*/ 31 h 308"/>
                  <a:gd name="T50" fmla="*/ 200 w 266"/>
                  <a:gd name="T51" fmla="*/ 3 h 308"/>
                  <a:gd name="T52" fmla="*/ 207 w 266"/>
                  <a:gd name="T53" fmla="*/ 0 h 308"/>
                  <a:gd name="T54" fmla="*/ 222 w 266"/>
                  <a:gd name="T55" fmla="*/ 1 h 308"/>
                  <a:gd name="T56" fmla="*/ 229 w 266"/>
                  <a:gd name="T57" fmla="*/ 5 h 308"/>
                  <a:gd name="T58" fmla="*/ 258 w 266"/>
                  <a:gd name="T59" fmla="*/ 34 h 308"/>
                  <a:gd name="T60" fmla="*/ 264 w 266"/>
                  <a:gd name="T61" fmla="*/ 44 h 308"/>
                  <a:gd name="T62" fmla="*/ 264 w 266"/>
                  <a:gd name="T63" fmla="*/ 62 h 308"/>
                  <a:gd name="T64" fmla="*/ 260 w 266"/>
                  <a:gd name="T65" fmla="*/ 73 h 308"/>
                  <a:gd name="T66" fmla="*/ 238 w 266"/>
                  <a:gd name="T67" fmla="*/ 102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6" h="308">
                    <a:moveTo>
                      <a:pt x="238" y="102"/>
                    </a:moveTo>
                    <a:lnTo>
                      <a:pt x="238" y="102"/>
                    </a:lnTo>
                    <a:lnTo>
                      <a:pt x="260" y="144"/>
                    </a:lnTo>
                    <a:lnTo>
                      <a:pt x="260" y="144"/>
                    </a:lnTo>
                    <a:lnTo>
                      <a:pt x="262" y="150"/>
                    </a:lnTo>
                    <a:lnTo>
                      <a:pt x="264" y="155"/>
                    </a:lnTo>
                    <a:lnTo>
                      <a:pt x="262" y="159"/>
                    </a:lnTo>
                    <a:lnTo>
                      <a:pt x="260" y="165"/>
                    </a:lnTo>
                    <a:lnTo>
                      <a:pt x="260" y="165"/>
                    </a:lnTo>
                    <a:lnTo>
                      <a:pt x="202" y="282"/>
                    </a:lnTo>
                    <a:lnTo>
                      <a:pt x="202" y="282"/>
                    </a:lnTo>
                    <a:lnTo>
                      <a:pt x="198" y="289"/>
                    </a:lnTo>
                    <a:lnTo>
                      <a:pt x="192" y="295"/>
                    </a:lnTo>
                    <a:lnTo>
                      <a:pt x="187" y="300"/>
                    </a:lnTo>
                    <a:lnTo>
                      <a:pt x="181" y="304"/>
                    </a:lnTo>
                    <a:lnTo>
                      <a:pt x="176" y="306"/>
                    </a:lnTo>
                    <a:lnTo>
                      <a:pt x="169" y="308"/>
                    </a:lnTo>
                    <a:lnTo>
                      <a:pt x="152" y="306"/>
                    </a:lnTo>
                    <a:lnTo>
                      <a:pt x="152" y="306"/>
                    </a:lnTo>
                    <a:lnTo>
                      <a:pt x="71" y="295"/>
                    </a:lnTo>
                    <a:lnTo>
                      <a:pt x="71" y="295"/>
                    </a:lnTo>
                    <a:lnTo>
                      <a:pt x="60" y="291"/>
                    </a:lnTo>
                    <a:lnTo>
                      <a:pt x="49" y="289"/>
                    </a:lnTo>
                    <a:lnTo>
                      <a:pt x="40" y="284"/>
                    </a:lnTo>
                    <a:lnTo>
                      <a:pt x="33" y="278"/>
                    </a:lnTo>
                    <a:lnTo>
                      <a:pt x="26" y="271"/>
                    </a:lnTo>
                    <a:lnTo>
                      <a:pt x="22" y="264"/>
                    </a:lnTo>
                    <a:lnTo>
                      <a:pt x="16" y="253"/>
                    </a:lnTo>
                    <a:lnTo>
                      <a:pt x="15" y="240"/>
                    </a:lnTo>
                    <a:lnTo>
                      <a:pt x="15" y="240"/>
                    </a:lnTo>
                    <a:lnTo>
                      <a:pt x="2" y="187"/>
                    </a:lnTo>
                    <a:lnTo>
                      <a:pt x="2" y="187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2" y="155"/>
                    </a:lnTo>
                    <a:lnTo>
                      <a:pt x="6" y="148"/>
                    </a:lnTo>
                    <a:lnTo>
                      <a:pt x="11" y="143"/>
                    </a:lnTo>
                    <a:lnTo>
                      <a:pt x="24" y="139"/>
                    </a:lnTo>
                    <a:lnTo>
                      <a:pt x="24" y="139"/>
                    </a:lnTo>
                    <a:lnTo>
                      <a:pt x="35" y="133"/>
                    </a:lnTo>
                    <a:lnTo>
                      <a:pt x="48" y="126"/>
                    </a:lnTo>
                    <a:lnTo>
                      <a:pt x="48" y="126"/>
                    </a:lnTo>
                    <a:lnTo>
                      <a:pt x="60" y="117"/>
                    </a:lnTo>
                    <a:lnTo>
                      <a:pt x="75" y="106"/>
                    </a:lnTo>
                    <a:lnTo>
                      <a:pt x="75" y="106"/>
                    </a:lnTo>
                    <a:lnTo>
                      <a:pt x="95" y="88"/>
                    </a:lnTo>
                    <a:lnTo>
                      <a:pt x="114" y="67"/>
                    </a:lnTo>
                    <a:lnTo>
                      <a:pt x="114" y="67"/>
                    </a:lnTo>
                    <a:lnTo>
                      <a:pt x="132" y="47"/>
                    </a:lnTo>
                    <a:lnTo>
                      <a:pt x="154" y="31"/>
                    </a:lnTo>
                    <a:lnTo>
                      <a:pt x="176" y="16"/>
                    </a:lnTo>
                    <a:lnTo>
                      <a:pt x="200" y="3"/>
                    </a:lnTo>
                    <a:lnTo>
                      <a:pt x="200" y="3"/>
                    </a:lnTo>
                    <a:lnTo>
                      <a:pt x="207" y="0"/>
                    </a:lnTo>
                    <a:lnTo>
                      <a:pt x="214" y="0"/>
                    </a:lnTo>
                    <a:lnTo>
                      <a:pt x="222" y="1"/>
                    </a:lnTo>
                    <a:lnTo>
                      <a:pt x="229" y="5"/>
                    </a:lnTo>
                    <a:lnTo>
                      <a:pt x="229" y="5"/>
                    </a:lnTo>
                    <a:lnTo>
                      <a:pt x="246" y="20"/>
                    </a:lnTo>
                    <a:lnTo>
                      <a:pt x="258" y="34"/>
                    </a:lnTo>
                    <a:lnTo>
                      <a:pt x="258" y="34"/>
                    </a:lnTo>
                    <a:lnTo>
                      <a:pt x="264" y="44"/>
                    </a:lnTo>
                    <a:lnTo>
                      <a:pt x="266" y="53"/>
                    </a:lnTo>
                    <a:lnTo>
                      <a:pt x="264" y="62"/>
                    </a:lnTo>
                    <a:lnTo>
                      <a:pt x="260" y="73"/>
                    </a:lnTo>
                    <a:lnTo>
                      <a:pt x="260" y="73"/>
                    </a:lnTo>
                    <a:lnTo>
                      <a:pt x="238" y="102"/>
                    </a:lnTo>
                    <a:lnTo>
                      <a:pt x="238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6" name="Freeform 63"/>
              <p:cNvSpPr>
                <a:spLocks/>
              </p:cNvSpPr>
              <p:nvPr/>
            </p:nvSpPr>
            <p:spPr bwMode="auto">
              <a:xfrm>
                <a:off x="3511550" y="4041776"/>
                <a:ext cx="163513" cy="306388"/>
              </a:xfrm>
              <a:custGeom>
                <a:avLst/>
                <a:gdLst>
                  <a:gd name="T0" fmla="*/ 168 w 205"/>
                  <a:gd name="T1" fmla="*/ 0 h 387"/>
                  <a:gd name="T2" fmla="*/ 189 w 205"/>
                  <a:gd name="T3" fmla="*/ 26 h 387"/>
                  <a:gd name="T4" fmla="*/ 201 w 205"/>
                  <a:gd name="T5" fmla="*/ 52 h 387"/>
                  <a:gd name="T6" fmla="*/ 205 w 205"/>
                  <a:gd name="T7" fmla="*/ 81 h 387"/>
                  <a:gd name="T8" fmla="*/ 200 w 205"/>
                  <a:gd name="T9" fmla="*/ 112 h 387"/>
                  <a:gd name="T10" fmla="*/ 124 w 205"/>
                  <a:gd name="T11" fmla="*/ 347 h 387"/>
                  <a:gd name="T12" fmla="*/ 121 w 205"/>
                  <a:gd name="T13" fmla="*/ 356 h 387"/>
                  <a:gd name="T14" fmla="*/ 112 w 205"/>
                  <a:gd name="T15" fmla="*/ 371 h 387"/>
                  <a:gd name="T16" fmla="*/ 99 w 205"/>
                  <a:gd name="T17" fmla="*/ 382 h 387"/>
                  <a:gd name="T18" fmla="*/ 80 w 205"/>
                  <a:gd name="T19" fmla="*/ 387 h 387"/>
                  <a:gd name="T20" fmla="*/ 71 w 205"/>
                  <a:gd name="T21" fmla="*/ 387 h 387"/>
                  <a:gd name="T22" fmla="*/ 40 w 205"/>
                  <a:gd name="T23" fmla="*/ 387 h 387"/>
                  <a:gd name="T24" fmla="*/ 31 w 205"/>
                  <a:gd name="T25" fmla="*/ 385 h 387"/>
                  <a:gd name="T26" fmla="*/ 18 w 205"/>
                  <a:gd name="T27" fmla="*/ 376 h 387"/>
                  <a:gd name="T28" fmla="*/ 14 w 205"/>
                  <a:gd name="T29" fmla="*/ 369 h 387"/>
                  <a:gd name="T30" fmla="*/ 3 w 205"/>
                  <a:gd name="T31" fmla="*/ 336 h 387"/>
                  <a:gd name="T32" fmla="*/ 0 w 205"/>
                  <a:gd name="T33" fmla="*/ 301 h 387"/>
                  <a:gd name="T34" fmla="*/ 0 w 205"/>
                  <a:gd name="T35" fmla="*/ 286 h 387"/>
                  <a:gd name="T36" fmla="*/ 7 w 205"/>
                  <a:gd name="T37" fmla="*/ 261 h 387"/>
                  <a:gd name="T38" fmla="*/ 13 w 205"/>
                  <a:gd name="T39" fmla="*/ 248 h 387"/>
                  <a:gd name="T40" fmla="*/ 25 w 205"/>
                  <a:gd name="T41" fmla="*/ 219 h 387"/>
                  <a:gd name="T42" fmla="*/ 31 w 205"/>
                  <a:gd name="T43" fmla="*/ 187 h 387"/>
                  <a:gd name="T44" fmla="*/ 31 w 205"/>
                  <a:gd name="T45" fmla="*/ 162 h 387"/>
                  <a:gd name="T46" fmla="*/ 33 w 205"/>
                  <a:gd name="T47" fmla="*/ 145 h 387"/>
                  <a:gd name="T48" fmla="*/ 40 w 205"/>
                  <a:gd name="T49" fmla="*/ 129 h 387"/>
                  <a:gd name="T50" fmla="*/ 49 w 205"/>
                  <a:gd name="T51" fmla="*/ 116 h 387"/>
                  <a:gd name="T52" fmla="*/ 64 w 205"/>
                  <a:gd name="T53" fmla="*/ 107 h 387"/>
                  <a:gd name="T54" fmla="*/ 79 w 205"/>
                  <a:gd name="T55" fmla="*/ 99 h 387"/>
                  <a:gd name="T56" fmla="*/ 102 w 205"/>
                  <a:gd name="T57" fmla="*/ 81 h 387"/>
                  <a:gd name="T58" fmla="*/ 135 w 205"/>
                  <a:gd name="T59" fmla="*/ 48 h 387"/>
                  <a:gd name="T60" fmla="*/ 154 w 205"/>
                  <a:gd name="T61" fmla="*/ 24 h 387"/>
                  <a:gd name="T62" fmla="*/ 168 w 205"/>
                  <a:gd name="T63" fmla="*/ 0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5" h="387">
                    <a:moveTo>
                      <a:pt x="168" y="0"/>
                    </a:moveTo>
                    <a:lnTo>
                      <a:pt x="168" y="0"/>
                    </a:lnTo>
                    <a:lnTo>
                      <a:pt x="179" y="13"/>
                    </a:lnTo>
                    <a:lnTo>
                      <a:pt x="189" y="26"/>
                    </a:lnTo>
                    <a:lnTo>
                      <a:pt x="196" y="39"/>
                    </a:lnTo>
                    <a:lnTo>
                      <a:pt x="201" y="52"/>
                    </a:lnTo>
                    <a:lnTo>
                      <a:pt x="203" y="66"/>
                    </a:lnTo>
                    <a:lnTo>
                      <a:pt x="205" y="81"/>
                    </a:lnTo>
                    <a:lnTo>
                      <a:pt x="203" y="96"/>
                    </a:lnTo>
                    <a:lnTo>
                      <a:pt x="200" y="112"/>
                    </a:lnTo>
                    <a:lnTo>
                      <a:pt x="200" y="112"/>
                    </a:lnTo>
                    <a:lnTo>
                      <a:pt x="124" y="347"/>
                    </a:lnTo>
                    <a:lnTo>
                      <a:pt x="124" y="347"/>
                    </a:lnTo>
                    <a:lnTo>
                      <a:pt x="121" y="356"/>
                    </a:lnTo>
                    <a:lnTo>
                      <a:pt x="117" y="363"/>
                    </a:lnTo>
                    <a:lnTo>
                      <a:pt x="112" y="371"/>
                    </a:lnTo>
                    <a:lnTo>
                      <a:pt x="104" y="376"/>
                    </a:lnTo>
                    <a:lnTo>
                      <a:pt x="99" y="382"/>
                    </a:lnTo>
                    <a:lnTo>
                      <a:pt x="90" y="383"/>
                    </a:lnTo>
                    <a:lnTo>
                      <a:pt x="80" y="387"/>
                    </a:lnTo>
                    <a:lnTo>
                      <a:pt x="71" y="387"/>
                    </a:lnTo>
                    <a:lnTo>
                      <a:pt x="71" y="387"/>
                    </a:lnTo>
                    <a:lnTo>
                      <a:pt x="57" y="387"/>
                    </a:lnTo>
                    <a:lnTo>
                      <a:pt x="40" y="387"/>
                    </a:lnTo>
                    <a:lnTo>
                      <a:pt x="40" y="387"/>
                    </a:lnTo>
                    <a:lnTo>
                      <a:pt x="31" y="385"/>
                    </a:lnTo>
                    <a:lnTo>
                      <a:pt x="24" y="382"/>
                    </a:lnTo>
                    <a:lnTo>
                      <a:pt x="18" y="376"/>
                    </a:lnTo>
                    <a:lnTo>
                      <a:pt x="14" y="369"/>
                    </a:lnTo>
                    <a:lnTo>
                      <a:pt x="14" y="369"/>
                    </a:lnTo>
                    <a:lnTo>
                      <a:pt x="9" y="352"/>
                    </a:lnTo>
                    <a:lnTo>
                      <a:pt x="3" y="336"/>
                    </a:lnTo>
                    <a:lnTo>
                      <a:pt x="0" y="317"/>
                    </a:lnTo>
                    <a:lnTo>
                      <a:pt x="0" y="301"/>
                    </a:lnTo>
                    <a:lnTo>
                      <a:pt x="0" y="301"/>
                    </a:lnTo>
                    <a:lnTo>
                      <a:pt x="0" y="286"/>
                    </a:lnTo>
                    <a:lnTo>
                      <a:pt x="2" y="274"/>
                    </a:lnTo>
                    <a:lnTo>
                      <a:pt x="7" y="261"/>
                    </a:lnTo>
                    <a:lnTo>
                      <a:pt x="13" y="248"/>
                    </a:lnTo>
                    <a:lnTo>
                      <a:pt x="13" y="248"/>
                    </a:lnTo>
                    <a:lnTo>
                      <a:pt x="22" y="233"/>
                    </a:lnTo>
                    <a:lnTo>
                      <a:pt x="25" y="219"/>
                    </a:lnTo>
                    <a:lnTo>
                      <a:pt x="29" y="204"/>
                    </a:lnTo>
                    <a:lnTo>
                      <a:pt x="31" y="187"/>
                    </a:lnTo>
                    <a:lnTo>
                      <a:pt x="31" y="187"/>
                    </a:lnTo>
                    <a:lnTo>
                      <a:pt x="31" y="162"/>
                    </a:lnTo>
                    <a:lnTo>
                      <a:pt x="31" y="162"/>
                    </a:lnTo>
                    <a:lnTo>
                      <a:pt x="33" y="145"/>
                    </a:lnTo>
                    <a:lnTo>
                      <a:pt x="36" y="136"/>
                    </a:lnTo>
                    <a:lnTo>
                      <a:pt x="40" y="129"/>
                    </a:lnTo>
                    <a:lnTo>
                      <a:pt x="44" y="121"/>
                    </a:lnTo>
                    <a:lnTo>
                      <a:pt x="49" y="116"/>
                    </a:lnTo>
                    <a:lnTo>
                      <a:pt x="57" y="110"/>
                    </a:lnTo>
                    <a:lnTo>
                      <a:pt x="64" y="107"/>
                    </a:lnTo>
                    <a:lnTo>
                      <a:pt x="64" y="107"/>
                    </a:lnTo>
                    <a:lnTo>
                      <a:pt x="79" y="99"/>
                    </a:lnTo>
                    <a:lnTo>
                      <a:pt x="91" y="90"/>
                    </a:lnTo>
                    <a:lnTo>
                      <a:pt x="102" y="81"/>
                    </a:lnTo>
                    <a:lnTo>
                      <a:pt x="113" y="70"/>
                    </a:lnTo>
                    <a:lnTo>
                      <a:pt x="135" y="48"/>
                    </a:lnTo>
                    <a:lnTo>
                      <a:pt x="154" y="24"/>
                    </a:lnTo>
                    <a:lnTo>
                      <a:pt x="154" y="24"/>
                    </a:lnTo>
                    <a:lnTo>
                      <a:pt x="161" y="13"/>
                    </a:lnTo>
                    <a:lnTo>
                      <a:pt x="168" y="0"/>
                    </a:lnTo>
                    <a:lnTo>
                      <a:pt x="16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7" name="Freeform 64"/>
              <p:cNvSpPr>
                <a:spLocks/>
              </p:cNvSpPr>
              <p:nvPr/>
            </p:nvSpPr>
            <p:spPr bwMode="auto">
              <a:xfrm>
                <a:off x="5043488" y="3376613"/>
                <a:ext cx="174625" cy="292100"/>
              </a:xfrm>
              <a:custGeom>
                <a:avLst/>
                <a:gdLst>
                  <a:gd name="T0" fmla="*/ 170 w 220"/>
                  <a:gd name="T1" fmla="*/ 229 h 368"/>
                  <a:gd name="T2" fmla="*/ 172 w 220"/>
                  <a:gd name="T3" fmla="*/ 233 h 368"/>
                  <a:gd name="T4" fmla="*/ 187 w 220"/>
                  <a:gd name="T5" fmla="*/ 240 h 368"/>
                  <a:gd name="T6" fmla="*/ 198 w 220"/>
                  <a:gd name="T7" fmla="*/ 251 h 368"/>
                  <a:gd name="T8" fmla="*/ 205 w 220"/>
                  <a:gd name="T9" fmla="*/ 264 h 368"/>
                  <a:gd name="T10" fmla="*/ 211 w 220"/>
                  <a:gd name="T11" fmla="*/ 280 h 368"/>
                  <a:gd name="T12" fmla="*/ 216 w 220"/>
                  <a:gd name="T13" fmla="*/ 306 h 368"/>
                  <a:gd name="T14" fmla="*/ 218 w 220"/>
                  <a:gd name="T15" fmla="*/ 330 h 368"/>
                  <a:gd name="T16" fmla="*/ 205 w 220"/>
                  <a:gd name="T17" fmla="*/ 350 h 368"/>
                  <a:gd name="T18" fmla="*/ 196 w 220"/>
                  <a:gd name="T19" fmla="*/ 357 h 368"/>
                  <a:gd name="T20" fmla="*/ 187 w 220"/>
                  <a:gd name="T21" fmla="*/ 363 h 368"/>
                  <a:gd name="T22" fmla="*/ 169 w 220"/>
                  <a:gd name="T23" fmla="*/ 368 h 368"/>
                  <a:gd name="T24" fmla="*/ 159 w 220"/>
                  <a:gd name="T25" fmla="*/ 368 h 368"/>
                  <a:gd name="T26" fmla="*/ 143 w 220"/>
                  <a:gd name="T27" fmla="*/ 357 h 368"/>
                  <a:gd name="T28" fmla="*/ 101 w 220"/>
                  <a:gd name="T29" fmla="*/ 315 h 368"/>
                  <a:gd name="T30" fmla="*/ 93 w 220"/>
                  <a:gd name="T31" fmla="*/ 308 h 368"/>
                  <a:gd name="T32" fmla="*/ 92 w 220"/>
                  <a:gd name="T33" fmla="*/ 299 h 368"/>
                  <a:gd name="T34" fmla="*/ 92 w 220"/>
                  <a:gd name="T35" fmla="*/ 282 h 368"/>
                  <a:gd name="T36" fmla="*/ 82 w 220"/>
                  <a:gd name="T37" fmla="*/ 253 h 368"/>
                  <a:gd name="T38" fmla="*/ 77 w 220"/>
                  <a:gd name="T39" fmla="*/ 238 h 368"/>
                  <a:gd name="T40" fmla="*/ 29 w 220"/>
                  <a:gd name="T41" fmla="*/ 148 h 368"/>
                  <a:gd name="T42" fmla="*/ 15 w 220"/>
                  <a:gd name="T43" fmla="*/ 117 h 368"/>
                  <a:gd name="T44" fmla="*/ 4 w 220"/>
                  <a:gd name="T45" fmla="*/ 84 h 368"/>
                  <a:gd name="T46" fmla="*/ 0 w 220"/>
                  <a:gd name="T47" fmla="*/ 66 h 368"/>
                  <a:gd name="T48" fmla="*/ 2 w 220"/>
                  <a:gd name="T49" fmla="*/ 46 h 368"/>
                  <a:gd name="T50" fmla="*/ 16 w 220"/>
                  <a:gd name="T51" fmla="*/ 9 h 368"/>
                  <a:gd name="T52" fmla="*/ 20 w 220"/>
                  <a:gd name="T53" fmla="*/ 4 h 368"/>
                  <a:gd name="T54" fmla="*/ 29 w 220"/>
                  <a:gd name="T55" fmla="*/ 0 h 368"/>
                  <a:gd name="T56" fmla="*/ 35 w 220"/>
                  <a:gd name="T57" fmla="*/ 0 h 368"/>
                  <a:gd name="T58" fmla="*/ 55 w 220"/>
                  <a:gd name="T59" fmla="*/ 4 h 368"/>
                  <a:gd name="T60" fmla="*/ 70 w 220"/>
                  <a:gd name="T61" fmla="*/ 13 h 368"/>
                  <a:gd name="T62" fmla="*/ 79 w 220"/>
                  <a:gd name="T63" fmla="*/ 26 h 368"/>
                  <a:gd name="T64" fmla="*/ 82 w 220"/>
                  <a:gd name="T65" fmla="*/ 46 h 368"/>
                  <a:gd name="T66" fmla="*/ 81 w 220"/>
                  <a:gd name="T67" fmla="*/ 62 h 368"/>
                  <a:gd name="T68" fmla="*/ 79 w 220"/>
                  <a:gd name="T69" fmla="*/ 79 h 368"/>
                  <a:gd name="T70" fmla="*/ 81 w 220"/>
                  <a:gd name="T71" fmla="*/ 97 h 368"/>
                  <a:gd name="T72" fmla="*/ 84 w 220"/>
                  <a:gd name="T73" fmla="*/ 104 h 368"/>
                  <a:gd name="T74" fmla="*/ 101 w 220"/>
                  <a:gd name="T75" fmla="*/ 114 h 368"/>
                  <a:gd name="T76" fmla="*/ 112 w 220"/>
                  <a:gd name="T77" fmla="*/ 117 h 368"/>
                  <a:gd name="T78" fmla="*/ 123 w 220"/>
                  <a:gd name="T79" fmla="*/ 121 h 368"/>
                  <a:gd name="T80" fmla="*/ 137 w 220"/>
                  <a:gd name="T81" fmla="*/ 136 h 368"/>
                  <a:gd name="T82" fmla="*/ 141 w 220"/>
                  <a:gd name="T83" fmla="*/ 147 h 368"/>
                  <a:gd name="T84" fmla="*/ 147 w 220"/>
                  <a:gd name="T85" fmla="*/ 158 h 368"/>
                  <a:gd name="T86" fmla="*/ 158 w 220"/>
                  <a:gd name="T87" fmla="*/ 167 h 368"/>
                  <a:gd name="T88" fmla="*/ 176 w 220"/>
                  <a:gd name="T89" fmla="*/ 180 h 368"/>
                  <a:gd name="T90" fmla="*/ 185 w 220"/>
                  <a:gd name="T91" fmla="*/ 187 h 368"/>
                  <a:gd name="T92" fmla="*/ 191 w 220"/>
                  <a:gd name="T93" fmla="*/ 196 h 368"/>
                  <a:gd name="T94" fmla="*/ 192 w 220"/>
                  <a:gd name="T95" fmla="*/ 211 h 368"/>
                  <a:gd name="T96" fmla="*/ 183 w 220"/>
                  <a:gd name="T97" fmla="*/ 220 h 368"/>
                  <a:gd name="T98" fmla="*/ 176 w 220"/>
                  <a:gd name="T99" fmla="*/ 225 h 368"/>
                  <a:gd name="T100" fmla="*/ 170 w 220"/>
                  <a:gd name="T101" fmla="*/ 229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0" h="368">
                    <a:moveTo>
                      <a:pt x="170" y="229"/>
                    </a:moveTo>
                    <a:lnTo>
                      <a:pt x="170" y="229"/>
                    </a:lnTo>
                    <a:lnTo>
                      <a:pt x="172" y="233"/>
                    </a:lnTo>
                    <a:lnTo>
                      <a:pt x="172" y="233"/>
                    </a:lnTo>
                    <a:lnTo>
                      <a:pt x="180" y="234"/>
                    </a:lnTo>
                    <a:lnTo>
                      <a:pt x="187" y="240"/>
                    </a:lnTo>
                    <a:lnTo>
                      <a:pt x="194" y="244"/>
                    </a:lnTo>
                    <a:lnTo>
                      <a:pt x="198" y="251"/>
                    </a:lnTo>
                    <a:lnTo>
                      <a:pt x="203" y="256"/>
                    </a:lnTo>
                    <a:lnTo>
                      <a:pt x="205" y="264"/>
                    </a:lnTo>
                    <a:lnTo>
                      <a:pt x="211" y="280"/>
                    </a:lnTo>
                    <a:lnTo>
                      <a:pt x="211" y="280"/>
                    </a:lnTo>
                    <a:lnTo>
                      <a:pt x="216" y="306"/>
                    </a:lnTo>
                    <a:lnTo>
                      <a:pt x="216" y="306"/>
                    </a:lnTo>
                    <a:lnTo>
                      <a:pt x="220" y="319"/>
                    </a:lnTo>
                    <a:lnTo>
                      <a:pt x="218" y="330"/>
                    </a:lnTo>
                    <a:lnTo>
                      <a:pt x="213" y="341"/>
                    </a:lnTo>
                    <a:lnTo>
                      <a:pt x="205" y="350"/>
                    </a:lnTo>
                    <a:lnTo>
                      <a:pt x="205" y="350"/>
                    </a:lnTo>
                    <a:lnTo>
                      <a:pt x="196" y="357"/>
                    </a:lnTo>
                    <a:lnTo>
                      <a:pt x="187" y="363"/>
                    </a:lnTo>
                    <a:lnTo>
                      <a:pt x="187" y="363"/>
                    </a:lnTo>
                    <a:lnTo>
                      <a:pt x="174" y="368"/>
                    </a:lnTo>
                    <a:lnTo>
                      <a:pt x="169" y="368"/>
                    </a:lnTo>
                    <a:lnTo>
                      <a:pt x="163" y="368"/>
                    </a:lnTo>
                    <a:lnTo>
                      <a:pt x="159" y="368"/>
                    </a:lnTo>
                    <a:lnTo>
                      <a:pt x="154" y="365"/>
                    </a:lnTo>
                    <a:lnTo>
                      <a:pt x="143" y="357"/>
                    </a:lnTo>
                    <a:lnTo>
                      <a:pt x="143" y="357"/>
                    </a:lnTo>
                    <a:lnTo>
                      <a:pt x="101" y="315"/>
                    </a:lnTo>
                    <a:lnTo>
                      <a:pt x="101" y="315"/>
                    </a:lnTo>
                    <a:lnTo>
                      <a:pt x="93" y="308"/>
                    </a:lnTo>
                    <a:lnTo>
                      <a:pt x="92" y="304"/>
                    </a:lnTo>
                    <a:lnTo>
                      <a:pt x="92" y="299"/>
                    </a:lnTo>
                    <a:lnTo>
                      <a:pt x="92" y="299"/>
                    </a:lnTo>
                    <a:lnTo>
                      <a:pt x="92" y="282"/>
                    </a:lnTo>
                    <a:lnTo>
                      <a:pt x="88" y="267"/>
                    </a:lnTo>
                    <a:lnTo>
                      <a:pt x="82" y="253"/>
                    </a:lnTo>
                    <a:lnTo>
                      <a:pt x="77" y="238"/>
                    </a:lnTo>
                    <a:lnTo>
                      <a:pt x="77" y="238"/>
                    </a:lnTo>
                    <a:lnTo>
                      <a:pt x="53" y="194"/>
                    </a:lnTo>
                    <a:lnTo>
                      <a:pt x="29" y="148"/>
                    </a:lnTo>
                    <a:lnTo>
                      <a:pt x="29" y="148"/>
                    </a:lnTo>
                    <a:lnTo>
                      <a:pt x="15" y="117"/>
                    </a:lnTo>
                    <a:lnTo>
                      <a:pt x="4" y="84"/>
                    </a:lnTo>
                    <a:lnTo>
                      <a:pt x="4" y="84"/>
                    </a:lnTo>
                    <a:lnTo>
                      <a:pt x="2" y="75"/>
                    </a:lnTo>
                    <a:lnTo>
                      <a:pt x="0" y="66"/>
                    </a:lnTo>
                    <a:lnTo>
                      <a:pt x="0" y="55"/>
                    </a:lnTo>
                    <a:lnTo>
                      <a:pt x="2" y="46"/>
                    </a:lnTo>
                    <a:lnTo>
                      <a:pt x="7" y="27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20" y="4"/>
                    </a:lnTo>
                    <a:lnTo>
                      <a:pt x="24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55" y="4"/>
                    </a:lnTo>
                    <a:lnTo>
                      <a:pt x="62" y="7"/>
                    </a:lnTo>
                    <a:lnTo>
                      <a:pt x="70" y="13"/>
                    </a:lnTo>
                    <a:lnTo>
                      <a:pt x="75" y="18"/>
                    </a:lnTo>
                    <a:lnTo>
                      <a:pt x="79" y="26"/>
                    </a:lnTo>
                    <a:lnTo>
                      <a:pt x="81" y="37"/>
                    </a:lnTo>
                    <a:lnTo>
                      <a:pt x="82" y="46"/>
                    </a:lnTo>
                    <a:lnTo>
                      <a:pt x="82" y="46"/>
                    </a:lnTo>
                    <a:lnTo>
                      <a:pt x="81" y="62"/>
                    </a:lnTo>
                    <a:lnTo>
                      <a:pt x="79" y="79"/>
                    </a:lnTo>
                    <a:lnTo>
                      <a:pt x="79" y="79"/>
                    </a:lnTo>
                    <a:lnTo>
                      <a:pt x="79" y="92"/>
                    </a:lnTo>
                    <a:lnTo>
                      <a:pt x="81" y="97"/>
                    </a:lnTo>
                    <a:lnTo>
                      <a:pt x="82" y="101"/>
                    </a:lnTo>
                    <a:lnTo>
                      <a:pt x="84" y="104"/>
                    </a:lnTo>
                    <a:lnTo>
                      <a:pt x="90" y="108"/>
                    </a:lnTo>
                    <a:lnTo>
                      <a:pt x="101" y="114"/>
                    </a:lnTo>
                    <a:lnTo>
                      <a:pt x="101" y="114"/>
                    </a:lnTo>
                    <a:lnTo>
                      <a:pt x="112" y="117"/>
                    </a:lnTo>
                    <a:lnTo>
                      <a:pt x="112" y="117"/>
                    </a:lnTo>
                    <a:lnTo>
                      <a:pt x="123" y="121"/>
                    </a:lnTo>
                    <a:lnTo>
                      <a:pt x="132" y="126"/>
                    </a:lnTo>
                    <a:lnTo>
                      <a:pt x="137" y="136"/>
                    </a:lnTo>
                    <a:lnTo>
                      <a:pt x="141" y="147"/>
                    </a:lnTo>
                    <a:lnTo>
                      <a:pt x="141" y="147"/>
                    </a:lnTo>
                    <a:lnTo>
                      <a:pt x="143" y="154"/>
                    </a:lnTo>
                    <a:lnTo>
                      <a:pt x="147" y="158"/>
                    </a:lnTo>
                    <a:lnTo>
                      <a:pt x="158" y="167"/>
                    </a:lnTo>
                    <a:lnTo>
                      <a:pt x="158" y="167"/>
                    </a:lnTo>
                    <a:lnTo>
                      <a:pt x="167" y="172"/>
                    </a:lnTo>
                    <a:lnTo>
                      <a:pt x="176" y="180"/>
                    </a:lnTo>
                    <a:lnTo>
                      <a:pt x="176" y="180"/>
                    </a:lnTo>
                    <a:lnTo>
                      <a:pt x="185" y="187"/>
                    </a:lnTo>
                    <a:lnTo>
                      <a:pt x="191" y="196"/>
                    </a:lnTo>
                    <a:lnTo>
                      <a:pt x="191" y="196"/>
                    </a:lnTo>
                    <a:lnTo>
                      <a:pt x="192" y="205"/>
                    </a:lnTo>
                    <a:lnTo>
                      <a:pt x="192" y="211"/>
                    </a:lnTo>
                    <a:lnTo>
                      <a:pt x="189" y="216"/>
                    </a:lnTo>
                    <a:lnTo>
                      <a:pt x="183" y="220"/>
                    </a:lnTo>
                    <a:lnTo>
                      <a:pt x="183" y="220"/>
                    </a:lnTo>
                    <a:lnTo>
                      <a:pt x="176" y="225"/>
                    </a:lnTo>
                    <a:lnTo>
                      <a:pt x="170" y="229"/>
                    </a:lnTo>
                    <a:lnTo>
                      <a:pt x="170" y="2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8" name="Freeform 65"/>
              <p:cNvSpPr>
                <a:spLocks/>
              </p:cNvSpPr>
              <p:nvPr/>
            </p:nvSpPr>
            <p:spPr bwMode="auto">
              <a:xfrm>
                <a:off x="5046663" y="3746501"/>
                <a:ext cx="142875" cy="168275"/>
              </a:xfrm>
              <a:custGeom>
                <a:avLst/>
                <a:gdLst>
                  <a:gd name="T0" fmla="*/ 60 w 179"/>
                  <a:gd name="T1" fmla="*/ 162 h 213"/>
                  <a:gd name="T2" fmla="*/ 60 w 179"/>
                  <a:gd name="T3" fmla="*/ 175 h 213"/>
                  <a:gd name="T4" fmla="*/ 58 w 179"/>
                  <a:gd name="T5" fmla="*/ 193 h 213"/>
                  <a:gd name="T6" fmla="*/ 47 w 179"/>
                  <a:gd name="T7" fmla="*/ 206 h 213"/>
                  <a:gd name="T8" fmla="*/ 42 w 179"/>
                  <a:gd name="T9" fmla="*/ 209 h 213"/>
                  <a:gd name="T10" fmla="*/ 31 w 179"/>
                  <a:gd name="T11" fmla="*/ 213 h 213"/>
                  <a:gd name="T12" fmla="*/ 22 w 179"/>
                  <a:gd name="T13" fmla="*/ 209 h 213"/>
                  <a:gd name="T14" fmla="*/ 14 w 179"/>
                  <a:gd name="T15" fmla="*/ 202 h 213"/>
                  <a:gd name="T16" fmla="*/ 12 w 179"/>
                  <a:gd name="T17" fmla="*/ 196 h 213"/>
                  <a:gd name="T18" fmla="*/ 0 w 179"/>
                  <a:gd name="T19" fmla="*/ 134 h 213"/>
                  <a:gd name="T20" fmla="*/ 0 w 179"/>
                  <a:gd name="T21" fmla="*/ 127 h 213"/>
                  <a:gd name="T22" fmla="*/ 5 w 179"/>
                  <a:gd name="T23" fmla="*/ 112 h 213"/>
                  <a:gd name="T24" fmla="*/ 9 w 179"/>
                  <a:gd name="T25" fmla="*/ 105 h 213"/>
                  <a:gd name="T26" fmla="*/ 16 w 179"/>
                  <a:gd name="T27" fmla="*/ 88 h 213"/>
                  <a:gd name="T28" fmla="*/ 20 w 179"/>
                  <a:gd name="T29" fmla="*/ 70 h 213"/>
                  <a:gd name="T30" fmla="*/ 29 w 179"/>
                  <a:gd name="T31" fmla="*/ 30 h 213"/>
                  <a:gd name="T32" fmla="*/ 36 w 179"/>
                  <a:gd name="T33" fmla="*/ 17 h 213"/>
                  <a:gd name="T34" fmla="*/ 56 w 179"/>
                  <a:gd name="T35" fmla="*/ 6 h 213"/>
                  <a:gd name="T36" fmla="*/ 69 w 179"/>
                  <a:gd name="T37" fmla="*/ 4 h 213"/>
                  <a:gd name="T38" fmla="*/ 77 w 179"/>
                  <a:gd name="T39" fmla="*/ 4 h 213"/>
                  <a:gd name="T40" fmla="*/ 113 w 179"/>
                  <a:gd name="T41" fmla="*/ 8 h 213"/>
                  <a:gd name="T42" fmla="*/ 152 w 179"/>
                  <a:gd name="T43" fmla="*/ 2 h 213"/>
                  <a:gd name="T44" fmla="*/ 159 w 179"/>
                  <a:gd name="T45" fmla="*/ 0 h 213"/>
                  <a:gd name="T46" fmla="*/ 174 w 179"/>
                  <a:gd name="T47" fmla="*/ 4 h 213"/>
                  <a:gd name="T48" fmla="*/ 177 w 179"/>
                  <a:gd name="T49" fmla="*/ 10 h 213"/>
                  <a:gd name="T50" fmla="*/ 179 w 179"/>
                  <a:gd name="T51" fmla="*/ 26 h 213"/>
                  <a:gd name="T52" fmla="*/ 168 w 179"/>
                  <a:gd name="T53" fmla="*/ 39 h 213"/>
                  <a:gd name="T54" fmla="*/ 137 w 179"/>
                  <a:gd name="T55" fmla="*/ 63 h 213"/>
                  <a:gd name="T56" fmla="*/ 130 w 179"/>
                  <a:gd name="T57" fmla="*/ 68 h 213"/>
                  <a:gd name="T58" fmla="*/ 130 w 179"/>
                  <a:gd name="T59" fmla="*/ 77 h 213"/>
                  <a:gd name="T60" fmla="*/ 128 w 179"/>
                  <a:gd name="T61" fmla="*/ 79 h 213"/>
                  <a:gd name="T62" fmla="*/ 126 w 179"/>
                  <a:gd name="T63" fmla="*/ 83 h 213"/>
                  <a:gd name="T64" fmla="*/ 115 w 179"/>
                  <a:gd name="T65" fmla="*/ 105 h 213"/>
                  <a:gd name="T66" fmla="*/ 113 w 179"/>
                  <a:gd name="T67" fmla="*/ 127 h 213"/>
                  <a:gd name="T68" fmla="*/ 113 w 179"/>
                  <a:gd name="T69" fmla="*/ 162 h 213"/>
                  <a:gd name="T70" fmla="*/ 113 w 179"/>
                  <a:gd name="T71" fmla="*/ 167 h 213"/>
                  <a:gd name="T72" fmla="*/ 110 w 179"/>
                  <a:gd name="T73" fmla="*/ 180 h 213"/>
                  <a:gd name="T74" fmla="*/ 104 w 179"/>
                  <a:gd name="T75" fmla="*/ 184 h 213"/>
                  <a:gd name="T76" fmla="*/ 88 w 179"/>
                  <a:gd name="T77" fmla="*/ 186 h 213"/>
                  <a:gd name="T78" fmla="*/ 75 w 179"/>
                  <a:gd name="T79" fmla="*/ 178 h 213"/>
                  <a:gd name="T80" fmla="*/ 60 w 179"/>
                  <a:gd name="T81" fmla="*/ 16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9" h="213">
                    <a:moveTo>
                      <a:pt x="60" y="162"/>
                    </a:moveTo>
                    <a:lnTo>
                      <a:pt x="60" y="162"/>
                    </a:lnTo>
                    <a:lnTo>
                      <a:pt x="60" y="175"/>
                    </a:lnTo>
                    <a:lnTo>
                      <a:pt x="60" y="175"/>
                    </a:lnTo>
                    <a:lnTo>
                      <a:pt x="62" y="184"/>
                    </a:lnTo>
                    <a:lnTo>
                      <a:pt x="58" y="193"/>
                    </a:lnTo>
                    <a:lnTo>
                      <a:pt x="55" y="200"/>
                    </a:lnTo>
                    <a:lnTo>
                      <a:pt x="47" y="206"/>
                    </a:lnTo>
                    <a:lnTo>
                      <a:pt x="47" y="206"/>
                    </a:lnTo>
                    <a:lnTo>
                      <a:pt x="42" y="209"/>
                    </a:lnTo>
                    <a:lnTo>
                      <a:pt x="36" y="211"/>
                    </a:lnTo>
                    <a:lnTo>
                      <a:pt x="31" y="213"/>
                    </a:lnTo>
                    <a:lnTo>
                      <a:pt x="25" y="211"/>
                    </a:lnTo>
                    <a:lnTo>
                      <a:pt x="22" y="209"/>
                    </a:lnTo>
                    <a:lnTo>
                      <a:pt x="18" y="207"/>
                    </a:lnTo>
                    <a:lnTo>
                      <a:pt x="14" y="202"/>
                    </a:lnTo>
                    <a:lnTo>
                      <a:pt x="12" y="196"/>
                    </a:lnTo>
                    <a:lnTo>
                      <a:pt x="12" y="196"/>
                    </a:lnTo>
                    <a:lnTo>
                      <a:pt x="3" y="165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127"/>
                    </a:lnTo>
                    <a:lnTo>
                      <a:pt x="1" y="120"/>
                    </a:lnTo>
                    <a:lnTo>
                      <a:pt x="5" y="112"/>
                    </a:lnTo>
                    <a:lnTo>
                      <a:pt x="9" y="105"/>
                    </a:lnTo>
                    <a:lnTo>
                      <a:pt x="9" y="105"/>
                    </a:lnTo>
                    <a:lnTo>
                      <a:pt x="14" y="98"/>
                    </a:lnTo>
                    <a:lnTo>
                      <a:pt x="16" y="88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3" y="50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36" y="17"/>
                    </a:lnTo>
                    <a:lnTo>
                      <a:pt x="45" y="10"/>
                    </a:lnTo>
                    <a:lnTo>
                      <a:pt x="56" y="6"/>
                    </a:lnTo>
                    <a:lnTo>
                      <a:pt x="69" y="4"/>
                    </a:lnTo>
                    <a:lnTo>
                      <a:pt x="69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95" y="8"/>
                    </a:lnTo>
                    <a:lnTo>
                      <a:pt x="113" y="8"/>
                    </a:lnTo>
                    <a:lnTo>
                      <a:pt x="133" y="6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74" y="4"/>
                    </a:lnTo>
                    <a:lnTo>
                      <a:pt x="177" y="10"/>
                    </a:lnTo>
                    <a:lnTo>
                      <a:pt x="177" y="10"/>
                    </a:lnTo>
                    <a:lnTo>
                      <a:pt x="179" y="17"/>
                    </a:lnTo>
                    <a:lnTo>
                      <a:pt x="179" y="26"/>
                    </a:lnTo>
                    <a:lnTo>
                      <a:pt x="176" y="32"/>
                    </a:lnTo>
                    <a:lnTo>
                      <a:pt x="168" y="39"/>
                    </a:lnTo>
                    <a:lnTo>
                      <a:pt x="168" y="39"/>
                    </a:lnTo>
                    <a:lnTo>
                      <a:pt x="137" y="63"/>
                    </a:lnTo>
                    <a:lnTo>
                      <a:pt x="137" y="63"/>
                    </a:lnTo>
                    <a:lnTo>
                      <a:pt x="130" y="68"/>
                    </a:lnTo>
                    <a:lnTo>
                      <a:pt x="128" y="72"/>
                    </a:lnTo>
                    <a:lnTo>
                      <a:pt x="130" y="77"/>
                    </a:lnTo>
                    <a:lnTo>
                      <a:pt x="130" y="77"/>
                    </a:lnTo>
                    <a:lnTo>
                      <a:pt x="128" y="79"/>
                    </a:lnTo>
                    <a:lnTo>
                      <a:pt x="126" y="83"/>
                    </a:lnTo>
                    <a:lnTo>
                      <a:pt x="126" y="83"/>
                    </a:lnTo>
                    <a:lnTo>
                      <a:pt x="119" y="94"/>
                    </a:lnTo>
                    <a:lnTo>
                      <a:pt x="115" y="105"/>
                    </a:lnTo>
                    <a:lnTo>
                      <a:pt x="113" y="116"/>
                    </a:lnTo>
                    <a:lnTo>
                      <a:pt x="113" y="127"/>
                    </a:lnTo>
                    <a:lnTo>
                      <a:pt x="113" y="127"/>
                    </a:lnTo>
                    <a:lnTo>
                      <a:pt x="113" y="162"/>
                    </a:lnTo>
                    <a:lnTo>
                      <a:pt x="113" y="162"/>
                    </a:lnTo>
                    <a:lnTo>
                      <a:pt x="113" y="167"/>
                    </a:lnTo>
                    <a:lnTo>
                      <a:pt x="111" y="175"/>
                    </a:lnTo>
                    <a:lnTo>
                      <a:pt x="110" y="180"/>
                    </a:lnTo>
                    <a:lnTo>
                      <a:pt x="104" y="184"/>
                    </a:lnTo>
                    <a:lnTo>
                      <a:pt x="104" y="184"/>
                    </a:lnTo>
                    <a:lnTo>
                      <a:pt x="97" y="186"/>
                    </a:lnTo>
                    <a:lnTo>
                      <a:pt x="88" y="186"/>
                    </a:lnTo>
                    <a:lnTo>
                      <a:pt x="80" y="182"/>
                    </a:lnTo>
                    <a:lnTo>
                      <a:pt x="75" y="178"/>
                    </a:lnTo>
                    <a:lnTo>
                      <a:pt x="75" y="178"/>
                    </a:lnTo>
                    <a:lnTo>
                      <a:pt x="60" y="162"/>
                    </a:lnTo>
                    <a:lnTo>
                      <a:pt x="60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9" name="Freeform 66"/>
              <p:cNvSpPr>
                <a:spLocks/>
              </p:cNvSpPr>
              <p:nvPr/>
            </p:nvSpPr>
            <p:spPr bwMode="auto">
              <a:xfrm>
                <a:off x="5673725" y="4667251"/>
                <a:ext cx="222250" cy="153988"/>
              </a:xfrm>
              <a:custGeom>
                <a:avLst/>
                <a:gdLst>
                  <a:gd name="T0" fmla="*/ 1 w 278"/>
                  <a:gd name="T1" fmla="*/ 195 h 195"/>
                  <a:gd name="T2" fmla="*/ 1 w 278"/>
                  <a:gd name="T3" fmla="*/ 195 h 195"/>
                  <a:gd name="T4" fmla="*/ 0 w 278"/>
                  <a:gd name="T5" fmla="*/ 182 h 195"/>
                  <a:gd name="T6" fmla="*/ 0 w 278"/>
                  <a:gd name="T7" fmla="*/ 169 h 195"/>
                  <a:gd name="T8" fmla="*/ 1 w 278"/>
                  <a:gd name="T9" fmla="*/ 156 h 195"/>
                  <a:gd name="T10" fmla="*/ 5 w 278"/>
                  <a:gd name="T11" fmla="*/ 147 h 195"/>
                  <a:gd name="T12" fmla="*/ 9 w 278"/>
                  <a:gd name="T13" fmla="*/ 136 h 195"/>
                  <a:gd name="T14" fmla="*/ 16 w 278"/>
                  <a:gd name="T15" fmla="*/ 127 h 195"/>
                  <a:gd name="T16" fmla="*/ 25 w 278"/>
                  <a:gd name="T17" fmla="*/ 120 h 195"/>
                  <a:gd name="T18" fmla="*/ 36 w 278"/>
                  <a:gd name="T19" fmla="*/ 114 h 195"/>
                  <a:gd name="T20" fmla="*/ 36 w 278"/>
                  <a:gd name="T21" fmla="*/ 114 h 195"/>
                  <a:gd name="T22" fmla="*/ 64 w 278"/>
                  <a:gd name="T23" fmla="*/ 101 h 195"/>
                  <a:gd name="T24" fmla="*/ 93 w 278"/>
                  <a:gd name="T25" fmla="*/ 88 h 195"/>
                  <a:gd name="T26" fmla="*/ 93 w 278"/>
                  <a:gd name="T27" fmla="*/ 88 h 195"/>
                  <a:gd name="T28" fmla="*/ 146 w 278"/>
                  <a:gd name="T29" fmla="*/ 65 h 195"/>
                  <a:gd name="T30" fmla="*/ 146 w 278"/>
                  <a:gd name="T31" fmla="*/ 65 h 195"/>
                  <a:gd name="T32" fmla="*/ 166 w 278"/>
                  <a:gd name="T33" fmla="*/ 54 h 195"/>
                  <a:gd name="T34" fmla="*/ 187 w 278"/>
                  <a:gd name="T35" fmla="*/ 41 h 195"/>
                  <a:gd name="T36" fmla="*/ 207 w 278"/>
                  <a:gd name="T37" fmla="*/ 26 h 195"/>
                  <a:gd name="T38" fmla="*/ 225 w 278"/>
                  <a:gd name="T39" fmla="*/ 11 h 195"/>
                  <a:gd name="T40" fmla="*/ 225 w 278"/>
                  <a:gd name="T41" fmla="*/ 11 h 195"/>
                  <a:gd name="T42" fmla="*/ 236 w 278"/>
                  <a:gd name="T43" fmla="*/ 2 h 195"/>
                  <a:gd name="T44" fmla="*/ 242 w 278"/>
                  <a:gd name="T45" fmla="*/ 0 h 195"/>
                  <a:gd name="T46" fmla="*/ 247 w 278"/>
                  <a:gd name="T47" fmla="*/ 0 h 195"/>
                  <a:gd name="T48" fmla="*/ 253 w 278"/>
                  <a:gd name="T49" fmla="*/ 0 h 195"/>
                  <a:gd name="T50" fmla="*/ 258 w 278"/>
                  <a:gd name="T51" fmla="*/ 2 h 195"/>
                  <a:gd name="T52" fmla="*/ 267 w 278"/>
                  <a:gd name="T53" fmla="*/ 10 h 195"/>
                  <a:gd name="T54" fmla="*/ 267 w 278"/>
                  <a:gd name="T55" fmla="*/ 10 h 195"/>
                  <a:gd name="T56" fmla="*/ 273 w 278"/>
                  <a:gd name="T57" fmla="*/ 15 h 195"/>
                  <a:gd name="T58" fmla="*/ 275 w 278"/>
                  <a:gd name="T59" fmla="*/ 21 h 195"/>
                  <a:gd name="T60" fmla="*/ 278 w 278"/>
                  <a:gd name="T61" fmla="*/ 28 h 195"/>
                  <a:gd name="T62" fmla="*/ 278 w 278"/>
                  <a:gd name="T63" fmla="*/ 33 h 195"/>
                  <a:gd name="T64" fmla="*/ 278 w 278"/>
                  <a:gd name="T65" fmla="*/ 41 h 195"/>
                  <a:gd name="T66" fmla="*/ 276 w 278"/>
                  <a:gd name="T67" fmla="*/ 46 h 195"/>
                  <a:gd name="T68" fmla="*/ 275 w 278"/>
                  <a:gd name="T69" fmla="*/ 54 h 195"/>
                  <a:gd name="T70" fmla="*/ 269 w 278"/>
                  <a:gd name="T71" fmla="*/ 59 h 195"/>
                  <a:gd name="T72" fmla="*/ 269 w 278"/>
                  <a:gd name="T73" fmla="*/ 59 h 195"/>
                  <a:gd name="T74" fmla="*/ 264 w 278"/>
                  <a:gd name="T75" fmla="*/ 65 h 195"/>
                  <a:gd name="T76" fmla="*/ 256 w 278"/>
                  <a:gd name="T77" fmla="*/ 70 h 195"/>
                  <a:gd name="T78" fmla="*/ 256 w 278"/>
                  <a:gd name="T79" fmla="*/ 70 h 195"/>
                  <a:gd name="T80" fmla="*/ 126 w 278"/>
                  <a:gd name="T81" fmla="*/ 156 h 195"/>
                  <a:gd name="T82" fmla="*/ 126 w 278"/>
                  <a:gd name="T83" fmla="*/ 156 h 195"/>
                  <a:gd name="T84" fmla="*/ 106 w 278"/>
                  <a:gd name="T85" fmla="*/ 167 h 195"/>
                  <a:gd name="T86" fmla="*/ 84 w 278"/>
                  <a:gd name="T87" fmla="*/ 175 h 195"/>
                  <a:gd name="T88" fmla="*/ 84 w 278"/>
                  <a:gd name="T89" fmla="*/ 175 h 195"/>
                  <a:gd name="T90" fmla="*/ 44 w 278"/>
                  <a:gd name="T91" fmla="*/ 186 h 195"/>
                  <a:gd name="T92" fmla="*/ 1 w 278"/>
                  <a:gd name="T93" fmla="*/ 195 h 195"/>
                  <a:gd name="T94" fmla="*/ 1 w 278"/>
                  <a:gd name="T9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195">
                    <a:moveTo>
                      <a:pt x="1" y="195"/>
                    </a:moveTo>
                    <a:lnTo>
                      <a:pt x="1" y="195"/>
                    </a:lnTo>
                    <a:lnTo>
                      <a:pt x="0" y="182"/>
                    </a:lnTo>
                    <a:lnTo>
                      <a:pt x="0" y="169"/>
                    </a:lnTo>
                    <a:lnTo>
                      <a:pt x="1" y="156"/>
                    </a:lnTo>
                    <a:lnTo>
                      <a:pt x="5" y="147"/>
                    </a:lnTo>
                    <a:lnTo>
                      <a:pt x="9" y="136"/>
                    </a:lnTo>
                    <a:lnTo>
                      <a:pt x="16" y="127"/>
                    </a:lnTo>
                    <a:lnTo>
                      <a:pt x="25" y="120"/>
                    </a:lnTo>
                    <a:lnTo>
                      <a:pt x="36" y="114"/>
                    </a:lnTo>
                    <a:lnTo>
                      <a:pt x="36" y="114"/>
                    </a:lnTo>
                    <a:lnTo>
                      <a:pt x="64" y="101"/>
                    </a:lnTo>
                    <a:lnTo>
                      <a:pt x="93" y="88"/>
                    </a:lnTo>
                    <a:lnTo>
                      <a:pt x="93" y="88"/>
                    </a:lnTo>
                    <a:lnTo>
                      <a:pt x="146" y="65"/>
                    </a:lnTo>
                    <a:lnTo>
                      <a:pt x="146" y="65"/>
                    </a:lnTo>
                    <a:lnTo>
                      <a:pt x="166" y="54"/>
                    </a:lnTo>
                    <a:lnTo>
                      <a:pt x="187" y="41"/>
                    </a:lnTo>
                    <a:lnTo>
                      <a:pt x="207" y="26"/>
                    </a:lnTo>
                    <a:lnTo>
                      <a:pt x="225" y="11"/>
                    </a:lnTo>
                    <a:lnTo>
                      <a:pt x="225" y="11"/>
                    </a:lnTo>
                    <a:lnTo>
                      <a:pt x="236" y="2"/>
                    </a:lnTo>
                    <a:lnTo>
                      <a:pt x="242" y="0"/>
                    </a:lnTo>
                    <a:lnTo>
                      <a:pt x="247" y="0"/>
                    </a:lnTo>
                    <a:lnTo>
                      <a:pt x="253" y="0"/>
                    </a:lnTo>
                    <a:lnTo>
                      <a:pt x="258" y="2"/>
                    </a:lnTo>
                    <a:lnTo>
                      <a:pt x="267" y="10"/>
                    </a:lnTo>
                    <a:lnTo>
                      <a:pt x="267" y="10"/>
                    </a:lnTo>
                    <a:lnTo>
                      <a:pt x="273" y="15"/>
                    </a:lnTo>
                    <a:lnTo>
                      <a:pt x="275" y="21"/>
                    </a:lnTo>
                    <a:lnTo>
                      <a:pt x="278" y="28"/>
                    </a:lnTo>
                    <a:lnTo>
                      <a:pt x="278" y="33"/>
                    </a:lnTo>
                    <a:lnTo>
                      <a:pt x="278" y="41"/>
                    </a:lnTo>
                    <a:lnTo>
                      <a:pt x="276" y="46"/>
                    </a:lnTo>
                    <a:lnTo>
                      <a:pt x="275" y="54"/>
                    </a:lnTo>
                    <a:lnTo>
                      <a:pt x="269" y="59"/>
                    </a:lnTo>
                    <a:lnTo>
                      <a:pt x="269" y="59"/>
                    </a:lnTo>
                    <a:lnTo>
                      <a:pt x="264" y="65"/>
                    </a:lnTo>
                    <a:lnTo>
                      <a:pt x="256" y="70"/>
                    </a:lnTo>
                    <a:lnTo>
                      <a:pt x="256" y="70"/>
                    </a:lnTo>
                    <a:lnTo>
                      <a:pt x="126" y="156"/>
                    </a:lnTo>
                    <a:lnTo>
                      <a:pt x="126" y="156"/>
                    </a:lnTo>
                    <a:lnTo>
                      <a:pt x="106" y="167"/>
                    </a:lnTo>
                    <a:lnTo>
                      <a:pt x="84" y="175"/>
                    </a:lnTo>
                    <a:lnTo>
                      <a:pt x="84" y="175"/>
                    </a:lnTo>
                    <a:lnTo>
                      <a:pt x="44" y="186"/>
                    </a:lnTo>
                    <a:lnTo>
                      <a:pt x="1" y="195"/>
                    </a:lnTo>
                    <a:lnTo>
                      <a:pt x="1" y="1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0" name="Freeform 67"/>
              <p:cNvSpPr>
                <a:spLocks/>
              </p:cNvSpPr>
              <p:nvPr/>
            </p:nvSpPr>
            <p:spPr bwMode="auto">
              <a:xfrm>
                <a:off x="995363" y="3265488"/>
                <a:ext cx="215900" cy="92075"/>
              </a:xfrm>
              <a:custGeom>
                <a:avLst/>
                <a:gdLst>
                  <a:gd name="T0" fmla="*/ 231 w 271"/>
                  <a:gd name="T1" fmla="*/ 56 h 115"/>
                  <a:gd name="T2" fmla="*/ 242 w 271"/>
                  <a:gd name="T3" fmla="*/ 40 h 115"/>
                  <a:gd name="T4" fmla="*/ 249 w 271"/>
                  <a:gd name="T5" fmla="*/ 36 h 115"/>
                  <a:gd name="T6" fmla="*/ 269 w 271"/>
                  <a:gd name="T7" fmla="*/ 42 h 115"/>
                  <a:gd name="T8" fmla="*/ 271 w 271"/>
                  <a:gd name="T9" fmla="*/ 44 h 115"/>
                  <a:gd name="T10" fmla="*/ 258 w 271"/>
                  <a:gd name="T11" fmla="*/ 71 h 115"/>
                  <a:gd name="T12" fmla="*/ 249 w 271"/>
                  <a:gd name="T13" fmla="*/ 99 h 115"/>
                  <a:gd name="T14" fmla="*/ 238 w 271"/>
                  <a:gd name="T15" fmla="*/ 111 h 115"/>
                  <a:gd name="T16" fmla="*/ 223 w 271"/>
                  <a:gd name="T17" fmla="*/ 115 h 115"/>
                  <a:gd name="T18" fmla="*/ 189 w 271"/>
                  <a:gd name="T19" fmla="*/ 108 h 115"/>
                  <a:gd name="T20" fmla="*/ 154 w 271"/>
                  <a:gd name="T21" fmla="*/ 100 h 115"/>
                  <a:gd name="T22" fmla="*/ 139 w 271"/>
                  <a:gd name="T23" fmla="*/ 91 h 115"/>
                  <a:gd name="T24" fmla="*/ 126 w 271"/>
                  <a:gd name="T25" fmla="*/ 78 h 115"/>
                  <a:gd name="T26" fmla="*/ 104 w 271"/>
                  <a:gd name="T27" fmla="*/ 60 h 115"/>
                  <a:gd name="T28" fmla="*/ 82 w 271"/>
                  <a:gd name="T29" fmla="*/ 49 h 115"/>
                  <a:gd name="T30" fmla="*/ 58 w 271"/>
                  <a:gd name="T31" fmla="*/ 47 h 115"/>
                  <a:gd name="T32" fmla="*/ 33 w 271"/>
                  <a:gd name="T33" fmla="*/ 55 h 115"/>
                  <a:gd name="T34" fmla="*/ 25 w 271"/>
                  <a:gd name="T35" fmla="*/ 56 h 115"/>
                  <a:gd name="T36" fmla="*/ 18 w 271"/>
                  <a:gd name="T37" fmla="*/ 58 h 115"/>
                  <a:gd name="T38" fmla="*/ 5 w 271"/>
                  <a:gd name="T39" fmla="*/ 55 h 115"/>
                  <a:gd name="T40" fmla="*/ 2 w 271"/>
                  <a:gd name="T41" fmla="*/ 53 h 115"/>
                  <a:gd name="T42" fmla="*/ 0 w 271"/>
                  <a:gd name="T43" fmla="*/ 44 h 115"/>
                  <a:gd name="T44" fmla="*/ 2 w 271"/>
                  <a:gd name="T45" fmla="*/ 33 h 115"/>
                  <a:gd name="T46" fmla="*/ 9 w 271"/>
                  <a:gd name="T47" fmla="*/ 22 h 115"/>
                  <a:gd name="T48" fmla="*/ 22 w 271"/>
                  <a:gd name="T49" fmla="*/ 12 h 115"/>
                  <a:gd name="T50" fmla="*/ 35 w 271"/>
                  <a:gd name="T51" fmla="*/ 7 h 115"/>
                  <a:gd name="T52" fmla="*/ 58 w 271"/>
                  <a:gd name="T53" fmla="*/ 1 h 115"/>
                  <a:gd name="T54" fmla="*/ 84 w 271"/>
                  <a:gd name="T55" fmla="*/ 0 h 115"/>
                  <a:gd name="T56" fmla="*/ 108 w 271"/>
                  <a:gd name="T57" fmla="*/ 3 h 115"/>
                  <a:gd name="T58" fmla="*/ 121 w 271"/>
                  <a:gd name="T59" fmla="*/ 7 h 115"/>
                  <a:gd name="T60" fmla="*/ 189 w 271"/>
                  <a:gd name="T61" fmla="*/ 36 h 115"/>
                  <a:gd name="T62" fmla="*/ 231 w 271"/>
                  <a:gd name="T63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1" h="115">
                    <a:moveTo>
                      <a:pt x="231" y="56"/>
                    </a:moveTo>
                    <a:lnTo>
                      <a:pt x="231" y="56"/>
                    </a:lnTo>
                    <a:lnTo>
                      <a:pt x="238" y="44"/>
                    </a:lnTo>
                    <a:lnTo>
                      <a:pt x="242" y="40"/>
                    </a:lnTo>
                    <a:lnTo>
                      <a:pt x="245" y="38"/>
                    </a:lnTo>
                    <a:lnTo>
                      <a:pt x="249" y="36"/>
                    </a:lnTo>
                    <a:lnTo>
                      <a:pt x="255" y="36"/>
                    </a:lnTo>
                    <a:lnTo>
                      <a:pt x="269" y="42"/>
                    </a:lnTo>
                    <a:lnTo>
                      <a:pt x="269" y="42"/>
                    </a:lnTo>
                    <a:lnTo>
                      <a:pt x="271" y="44"/>
                    </a:lnTo>
                    <a:lnTo>
                      <a:pt x="271" y="44"/>
                    </a:lnTo>
                    <a:lnTo>
                      <a:pt x="258" y="71"/>
                    </a:lnTo>
                    <a:lnTo>
                      <a:pt x="249" y="99"/>
                    </a:lnTo>
                    <a:lnTo>
                      <a:pt x="249" y="99"/>
                    </a:lnTo>
                    <a:lnTo>
                      <a:pt x="245" y="106"/>
                    </a:lnTo>
                    <a:lnTo>
                      <a:pt x="238" y="111"/>
                    </a:lnTo>
                    <a:lnTo>
                      <a:pt x="231" y="115"/>
                    </a:lnTo>
                    <a:lnTo>
                      <a:pt x="223" y="115"/>
                    </a:lnTo>
                    <a:lnTo>
                      <a:pt x="223" y="115"/>
                    </a:lnTo>
                    <a:lnTo>
                      <a:pt x="189" y="108"/>
                    </a:lnTo>
                    <a:lnTo>
                      <a:pt x="154" y="100"/>
                    </a:lnTo>
                    <a:lnTo>
                      <a:pt x="154" y="100"/>
                    </a:lnTo>
                    <a:lnTo>
                      <a:pt x="146" y="97"/>
                    </a:lnTo>
                    <a:lnTo>
                      <a:pt x="139" y="91"/>
                    </a:lnTo>
                    <a:lnTo>
                      <a:pt x="126" y="78"/>
                    </a:lnTo>
                    <a:lnTo>
                      <a:pt x="126" y="78"/>
                    </a:lnTo>
                    <a:lnTo>
                      <a:pt x="115" y="67"/>
                    </a:lnTo>
                    <a:lnTo>
                      <a:pt x="104" y="60"/>
                    </a:lnTo>
                    <a:lnTo>
                      <a:pt x="93" y="53"/>
                    </a:lnTo>
                    <a:lnTo>
                      <a:pt x="82" y="49"/>
                    </a:lnTo>
                    <a:lnTo>
                      <a:pt x="71" y="47"/>
                    </a:lnTo>
                    <a:lnTo>
                      <a:pt x="58" y="47"/>
                    </a:lnTo>
                    <a:lnTo>
                      <a:pt x="46" y="49"/>
                    </a:lnTo>
                    <a:lnTo>
                      <a:pt x="33" y="55"/>
                    </a:lnTo>
                    <a:lnTo>
                      <a:pt x="33" y="55"/>
                    </a:lnTo>
                    <a:lnTo>
                      <a:pt x="25" y="56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2" y="53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2" y="33"/>
                    </a:lnTo>
                    <a:lnTo>
                      <a:pt x="2" y="33"/>
                    </a:lnTo>
                    <a:lnTo>
                      <a:pt x="5" y="27"/>
                    </a:lnTo>
                    <a:lnTo>
                      <a:pt x="9" y="22"/>
                    </a:lnTo>
                    <a:lnTo>
                      <a:pt x="14" y="16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35" y="7"/>
                    </a:lnTo>
                    <a:lnTo>
                      <a:pt x="46" y="3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84" y="0"/>
                    </a:lnTo>
                    <a:lnTo>
                      <a:pt x="97" y="1"/>
                    </a:lnTo>
                    <a:lnTo>
                      <a:pt x="108" y="3"/>
                    </a:lnTo>
                    <a:lnTo>
                      <a:pt x="121" y="7"/>
                    </a:lnTo>
                    <a:lnTo>
                      <a:pt x="121" y="7"/>
                    </a:lnTo>
                    <a:lnTo>
                      <a:pt x="156" y="20"/>
                    </a:lnTo>
                    <a:lnTo>
                      <a:pt x="189" y="36"/>
                    </a:lnTo>
                    <a:lnTo>
                      <a:pt x="189" y="36"/>
                    </a:lnTo>
                    <a:lnTo>
                      <a:pt x="231" y="56"/>
                    </a:lnTo>
                    <a:lnTo>
                      <a:pt x="231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1" name="Freeform 68"/>
              <p:cNvSpPr>
                <a:spLocks/>
              </p:cNvSpPr>
              <p:nvPr/>
            </p:nvSpPr>
            <p:spPr bwMode="auto">
              <a:xfrm>
                <a:off x="5905500" y="4545013"/>
                <a:ext cx="127000" cy="155575"/>
              </a:xfrm>
              <a:custGeom>
                <a:avLst/>
                <a:gdLst>
                  <a:gd name="T0" fmla="*/ 2 w 160"/>
                  <a:gd name="T1" fmla="*/ 194 h 196"/>
                  <a:gd name="T2" fmla="*/ 2 w 160"/>
                  <a:gd name="T3" fmla="*/ 194 h 196"/>
                  <a:gd name="T4" fmla="*/ 0 w 160"/>
                  <a:gd name="T5" fmla="*/ 181 h 196"/>
                  <a:gd name="T6" fmla="*/ 0 w 160"/>
                  <a:gd name="T7" fmla="*/ 168 h 196"/>
                  <a:gd name="T8" fmla="*/ 0 w 160"/>
                  <a:gd name="T9" fmla="*/ 157 h 196"/>
                  <a:gd name="T10" fmla="*/ 2 w 160"/>
                  <a:gd name="T11" fmla="*/ 146 h 196"/>
                  <a:gd name="T12" fmla="*/ 6 w 160"/>
                  <a:gd name="T13" fmla="*/ 135 h 196"/>
                  <a:gd name="T14" fmla="*/ 11 w 160"/>
                  <a:gd name="T15" fmla="*/ 124 h 196"/>
                  <a:gd name="T16" fmla="*/ 17 w 160"/>
                  <a:gd name="T17" fmla="*/ 113 h 196"/>
                  <a:gd name="T18" fmla="*/ 26 w 160"/>
                  <a:gd name="T19" fmla="*/ 104 h 196"/>
                  <a:gd name="T20" fmla="*/ 26 w 160"/>
                  <a:gd name="T21" fmla="*/ 104 h 196"/>
                  <a:gd name="T22" fmla="*/ 40 w 160"/>
                  <a:gd name="T23" fmla="*/ 93 h 196"/>
                  <a:gd name="T24" fmla="*/ 55 w 160"/>
                  <a:gd name="T25" fmla="*/ 82 h 196"/>
                  <a:gd name="T26" fmla="*/ 55 w 160"/>
                  <a:gd name="T27" fmla="*/ 82 h 196"/>
                  <a:gd name="T28" fmla="*/ 59 w 160"/>
                  <a:gd name="T29" fmla="*/ 78 h 196"/>
                  <a:gd name="T30" fmla="*/ 61 w 160"/>
                  <a:gd name="T31" fmla="*/ 73 h 196"/>
                  <a:gd name="T32" fmla="*/ 62 w 160"/>
                  <a:gd name="T33" fmla="*/ 69 h 196"/>
                  <a:gd name="T34" fmla="*/ 62 w 160"/>
                  <a:gd name="T35" fmla="*/ 64 h 196"/>
                  <a:gd name="T36" fmla="*/ 62 w 160"/>
                  <a:gd name="T37" fmla="*/ 64 h 196"/>
                  <a:gd name="T38" fmla="*/ 62 w 160"/>
                  <a:gd name="T39" fmla="*/ 29 h 196"/>
                  <a:gd name="T40" fmla="*/ 62 w 160"/>
                  <a:gd name="T41" fmla="*/ 29 h 196"/>
                  <a:gd name="T42" fmla="*/ 64 w 160"/>
                  <a:gd name="T43" fmla="*/ 20 h 196"/>
                  <a:gd name="T44" fmla="*/ 66 w 160"/>
                  <a:gd name="T45" fmla="*/ 11 h 196"/>
                  <a:gd name="T46" fmla="*/ 72 w 160"/>
                  <a:gd name="T47" fmla="*/ 5 h 196"/>
                  <a:gd name="T48" fmla="*/ 79 w 160"/>
                  <a:gd name="T49" fmla="*/ 0 h 196"/>
                  <a:gd name="T50" fmla="*/ 79 w 160"/>
                  <a:gd name="T51" fmla="*/ 0 h 196"/>
                  <a:gd name="T52" fmla="*/ 88 w 160"/>
                  <a:gd name="T53" fmla="*/ 3 h 196"/>
                  <a:gd name="T54" fmla="*/ 94 w 160"/>
                  <a:gd name="T55" fmla="*/ 11 h 196"/>
                  <a:gd name="T56" fmla="*/ 99 w 160"/>
                  <a:gd name="T57" fmla="*/ 20 h 196"/>
                  <a:gd name="T58" fmla="*/ 99 w 160"/>
                  <a:gd name="T59" fmla="*/ 31 h 196"/>
                  <a:gd name="T60" fmla="*/ 99 w 160"/>
                  <a:gd name="T61" fmla="*/ 31 h 196"/>
                  <a:gd name="T62" fmla="*/ 99 w 160"/>
                  <a:gd name="T63" fmla="*/ 38 h 196"/>
                  <a:gd name="T64" fmla="*/ 101 w 160"/>
                  <a:gd name="T65" fmla="*/ 44 h 196"/>
                  <a:gd name="T66" fmla="*/ 106 w 160"/>
                  <a:gd name="T67" fmla="*/ 55 h 196"/>
                  <a:gd name="T68" fmla="*/ 116 w 160"/>
                  <a:gd name="T69" fmla="*/ 62 h 196"/>
                  <a:gd name="T70" fmla="*/ 125 w 160"/>
                  <a:gd name="T71" fmla="*/ 69 h 196"/>
                  <a:gd name="T72" fmla="*/ 125 w 160"/>
                  <a:gd name="T73" fmla="*/ 69 h 196"/>
                  <a:gd name="T74" fmla="*/ 160 w 160"/>
                  <a:gd name="T75" fmla="*/ 86 h 196"/>
                  <a:gd name="T76" fmla="*/ 160 w 160"/>
                  <a:gd name="T77" fmla="*/ 86 h 196"/>
                  <a:gd name="T78" fmla="*/ 150 w 160"/>
                  <a:gd name="T79" fmla="*/ 100 h 196"/>
                  <a:gd name="T80" fmla="*/ 141 w 160"/>
                  <a:gd name="T81" fmla="*/ 113 h 196"/>
                  <a:gd name="T82" fmla="*/ 132 w 160"/>
                  <a:gd name="T83" fmla="*/ 126 h 196"/>
                  <a:gd name="T84" fmla="*/ 119 w 160"/>
                  <a:gd name="T85" fmla="*/ 135 h 196"/>
                  <a:gd name="T86" fmla="*/ 119 w 160"/>
                  <a:gd name="T87" fmla="*/ 135 h 196"/>
                  <a:gd name="T88" fmla="*/ 57 w 160"/>
                  <a:gd name="T89" fmla="*/ 181 h 196"/>
                  <a:gd name="T90" fmla="*/ 57 w 160"/>
                  <a:gd name="T91" fmla="*/ 181 h 196"/>
                  <a:gd name="T92" fmla="*/ 44 w 160"/>
                  <a:gd name="T93" fmla="*/ 188 h 196"/>
                  <a:gd name="T94" fmla="*/ 31 w 160"/>
                  <a:gd name="T95" fmla="*/ 194 h 196"/>
                  <a:gd name="T96" fmla="*/ 17 w 160"/>
                  <a:gd name="T97" fmla="*/ 196 h 196"/>
                  <a:gd name="T98" fmla="*/ 2 w 160"/>
                  <a:gd name="T99" fmla="*/ 194 h 196"/>
                  <a:gd name="T100" fmla="*/ 2 w 160"/>
                  <a:gd name="T101" fmla="*/ 1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196">
                    <a:moveTo>
                      <a:pt x="2" y="194"/>
                    </a:moveTo>
                    <a:lnTo>
                      <a:pt x="2" y="194"/>
                    </a:lnTo>
                    <a:lnTo>
                      <a:pt x="0" y="181"/>
                    </a:lnTo>
                    <a:lnTo>
                      <a:pt x="0" y="168"/>
                    </a:lnTo>
                    <a:lnTo>
                      <a:pt x="0" y="157"/>
                    </a:lnTo>
                    <a:lnTo>
                      <a:pt x="2" y="146"/>
                    </a:lnTo>
                    <a:lnTo>
                      <a:pt x="6" y="135"/>
                    </a:lnTo>
                    <a:lnTo>
                      <a:pt x="11" y="124"/>
                    </a:lnTo>
                    <a:lnTo>
                      <a:pt x="17" y="113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40" y="93"/>
                    </a:lnTo>
                    <a:lnTo>
                      <a:pt x="55" y="82"/>
                    </a:lnTo>
                    <a:lnTo>
                      <a:pt x="55" y="82"/>
                    </a:lnTo>
                    <a:lnTo>
                      <a:pt x="59" y="78"/>
                    </a:lnTo>
                    <a:lnTo>
                      <a:pt x="61" y="73"/>
                    </a:lnTo>
                    <a:lnTo>
                      <a:pt x="62" y="69"/>
                    </a:lnTo>
                    <a:lnTo>
                      <a:pt x="62" y="64"/>
                    </a:lnTo>
                    <a:lnTo>
                      <a:pt x="62" y="64"/>
                    </a:lnTo>
                    <a:lnTo>
                      <a:pt x="62" y="29"/>
                    </a:lnTo>
                    <a:lnTo>
                      <a:pt x="62" y="29"/>
                    </a:lnTo>
                    <a:lnTo>
                      <a:pt x="64" y="20"/>
                    </a:lnTo>
                    <a:lnTo>
                      <a:pt x="66" y="11"/>
                    </a:lnTo>
                    <a:lnTo>
                      <a:pt x="72" y="5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8" y="3"/>
                    </a:lnTo>
                    <a:lnTo>
                      <a:pt x="94" y="11"/>
                    </a:lnTo>
                    <a:lnTo>
                      <a:pt x="99" y="20"/>
                    </a:lnTo>
                    <a:lnTo>
                      <a:pt x="99" y="31"/>
                    </a:lnTo>
                    <a:lnTo>
                      <a:pt x="99" y="31"/>
                    </a:lnTo>
                    <a:lnTo>
                      <a:pt x="99" y="38"/>
                    </a:lnTo>
                    <a:lnTo>
                      <a:pt x="101" y="44"/>
                    </a:lnTo>
                    <a:lnTo>
                      <a:pt x="106" y="55"/>
                    </a:lnTo>
                    <a:lnTo>
                      <a:pt x="116" y="62"/>
                    </a:lnTo>
                    <a:lnTo>
                      <a:pt x="125" y="69"/>
                    </a:lnTo>
                    <a:lnTo>
                      <a:pt x="125" y="69"/>
                    </a:lnTo>
                    <a:lnTo>
                      <a:pt x="160" y="86"/>
                    </a:lnTo>
                    <a:lnTo>
                      <a:pt x="160" y="86"/>
                    </a:lnTo>
                    <a:lnTo>
                      <a:pt x="150" y="100"/>
                    </a:lnTo>
                    <a:lnTo>
                      <a:pt x="141" y="113"/>
                    </a:lnTo>
                    <a:lnTo>
                      <a:pt x="132" y="126"/>
                    </a:lnTo>
                    <a:lnTo>
                      <a:pt x="119" y="135"/>
                    </a:lnTo>
                    <a:lnTo>
                      <a:pt x="119" y="135"/>
                    </a:lnTo>
                    <a:lnTo>
                      <a:pt x="57" y="181"/>
                    </a:lnTo>
                    <a:lnTo>
                      <a:pt x="57" y="181"/>
                    </a:lnTo>
                    <a:lnTo>
                      <a:pt x="44" y="188"/>
                    </a:lnTo>
                    <a:lnTo>
                      <a:pt x="31" y="194"/>
                    </a:lnTo>
                    <a:lnTo>
                      <a:pt x="17" y="196"/>
                    </a:lnTo>
                    <a:lnTo>
                      <a:pt x="2" y="194"/>
                    </a:lnTo>
                    <a:lnTo>
                      <a:pt x="2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2" name="Freeform 69"/>
              <p:cNvSpPr>
                <a:spLocks/>
              </p:cNvSpPr>
              <p:nvPr/>
            </p:nvSpPr>
            <p:spPr bwMode="auto">
              <a:xfrm>
                <a:off x="2359025" y="2363788"/>
                <a:ext cx="146050" cy="66675"/>
              </a:xfrm>
              <a:custGeom>
                <a:avLst/>
                <a:gdLst>
                  <a:gd name="T0" fmla="*/ 0 w 185"/>
                  <a:gd name="T1" fmla="*/ 59 h 85"/>
                  <a:gd name="T2" fmla="*/ 0 w 185"/>
                  <a:gd name="T3" fmla="*/ 59 h 85"/>
                  <a:gd name="T4" fmla="*/ 0 w 185"/>
                  <a:gd name="T5" fmla="*/ 50 h 85"/>
                  <a:gd name="T6" fmla="*/ 0 w 185"/>
                  <a:gd name="T7" fmla="*/ 41 h 85"/>
                  <a:gd name="T8" fmla="*/ 2 w 185"/>
                  <a:gd name="T9" fmla="*/ 33 h 85"/>
                  <a:gd name="T10" fmla="*/ 6 w 185"/>
                  <a:gd name="T11" fmla="*/ 28 h 85"/>
                  <a:gd name="T12" fmla="*/ 11 w 185"/>
                  <a:gd name="T13" fmla="*/ 22 h 85"/>
                  <a:gd name="T14" fmla="*/ 17 w 185"/>
                  <a:gd name="T15" fmla="*/ 19 h 85"/>
                  <a:gd name="T16" fmla="*/ 24 w 185"/>
                  <a:gd name="T17" fmla="*/ 17 h 85"/>
                  <a:gd name="T18" fmla="*/ 33 w 185"/>
                  <a:gd name="T19" fmla="*/ 15 h 85"/>
                  <a:gd name="T20" fmla="*/ 33 w 185"/>
                  <a:gd name="T21" fmla="*/ 15 h 85"/>
                  <a:gd name="T22" fmla="*/ 90 w 185"/>
                  <a:gd name="T23" fmla="*/ 8 h 85"/>
                  <a:gd name="T24" fmla="*/ 147 w 185"/>
                  <a:gd name="T25" fmla="*/ 2 h 85"/>
                  <a:gd name="T26" fmla="*/ 147 w 185"/>
                  <a:gd name="T27" fmla="*/ 2 h 85"/>
                  <a:gd name="T28" fmla="*/ 156 w 185"/>
                  <a:gd name="T29" fmla="*/ 0 h 85"/>
                  <a:gd name="T30" fmla="*/ 156 w 185"/>
                  <a:gd name="T31" fmla="*/ 0 h 85"/>
                  <a:gd name="T32" fmla="*/ 165 w 185"/>
                  <a:gd name="T33" fmla="*/ 2 h 85"/>
                  <a:gd name="T34" fmla="*/ 173 w 185"/>
                  <a:gd name="T35" fmla="*/ 4 h 85"/>
                  <a:gd name="T36" fmla="*/ 178 w 185"/>
                  <a:gd name="T37" fmla="*/ 8 h 85"/>
                  <a:gd name="T38" fmla="*/ 182 w 185"/>
                  <a:gd name="T39" fmla="*/ 11 h 85"/>
                  <a:gd name="T40" fmla="*/ 184 w 185"/>
                  <a:gd name="T41" fmla="*/ 19 h 85"/>
                  <a:gd name="T42" fmla="*/ 185 w 185"/>
                  <a:gd name="T43" fmla="*/ 24 h 85"/>
                  <a:gd name="T44" fmla="*/ 184 w 185"/>
                  <a:gd name="T45" fmla="*/ 32 h 85"/>
                  <a:gd name="T46" fmla="*/ 180 w 185"/>
                  <a:gd name="T47" fmla="*/ 39 h 85"/>
                  <a:gd name="T48" fmla="*/ 180 w 185"/>
                  <a:gd name="T49" fmla="*/ 39 h 85"/>
                  <a:gd name="T50" fmla="*/ 171 w 185"/>
                  <a:gd name="T51" fmla="*/ 52 h 85"/>
                  <a:gd name="T52" fmla="*/ 158 w 185"/>
                  <a:gd name="T53" fmla="*/ 63 h 85"/>
                  <a:gd name="T54" fmla="*/ 158 w 185"/>
                  <a:gd name="T55" fmla="*/ 63 h 85"/>
                  <a:gd name="T56" fmla="*/ 147 w 185"/>
                  <a:gd name="T57" fmla="*/ 70 h 85"/>
                  <a:gd name="T58" fmla="*/ 136 w 185"/>
                  <a:gd name="T59" fmla="*/ 76 h 85"/>
                  <a:gd name="T60" fmla="*/ 123 w 185"/>
                  <a:gd name="T61" fmla="*/ 79 h 85"/>
                  <a:gd name="T62" fmla="*/ 110 w 185"/>
                  <a:gd name="T63" fmla="*/ 83 h 85"/>
                  <a:gd name="T64" fmla="*/ 97 w 185"/>
                  <a:gd name="T65" fmla="*/ 83 h 85"/>
                  <a:gd name="T66" fmla="*/ 85 w 185"/>
                  <a:gd name="T67" fmla="*/ 85 h 85"/>
                  <a:gd name="T68" fmla="*/ 72 w 185"/>
                  <a:gd name="T69" fmla="*/ 83 h 85"/>
                  <a:gd name="T70" fmla="*/ 57 w 185"/>
                  <a:gd name="T71" fmla="*/ 81 h 85"/>
                  <a:gd name="T72" fmla="*/ 57 w 185"/>
                  <a:gd name="T73" fmla="*/ 81 h 85"/>
                  <a:gd name="T74" fmla="*/ 42 w 185"/>
                  <a:gd name="T75" fmla="*/ 77 h 85"/>
                  <a:gd name="T76" fmla="*/ 28 w 185"/>
                  <a:gd name="T77" fmla="*/ 72 h 85"/>
                  <a:gd name="T78" fmla="*/ 13 w 185"/>
                  <a:gd name="T79" fmla="*/ 66 h 85"/>
                  <a:gd name="T80" fmla="*/ 0 w 185"/>
                  <a:gd name="T81" fmla="*/ 59 h 85"/>
                  <a:gd name="T82" fmla="*/ 0 w 185"/>
                  <a:gd name="T83" fmla="*/ 5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5" h="85">
                    <a:moveTo>
                      <a:pt x="0" y="59"/>
                    </a:moveTo>
                    <a:lnTo>
                      <a:pt x="0" y="59"/>
                    </a:lnTo>
                    <a:lnTo>
                      <a:pt x="0" y="50"/>
                    </a:lnTo>
                    <a:lnTo>
                      <a:pt x="0" y="41"/>
                    </a:lnTo>
                    <a:lnTo>
                      <a:pt x="2" y="33"/>
                    </a:lnTo>
                    <a:lnTo>
                      <a:pt x="6" y="28"/>
                    </a:lnTo>
                    <a:lnTo>
                      <a:pt x="11" y="22"/>
                    </a:lnTo>
                    <a:lnTo>
                      <a:pt x="17" y="19"/>
                    </a:lnTo>
                    <a:lnTo>
                      <a:pt x="24" y="17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90" y="8"/>
                    </a:lnTo>
                    <a:lnTo>
                      <a:pt x="147" y="2"/>
                    </a:lnTo>
                    <a:lnTo>
                      <a:pt x="147" y="2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5" y="2"/>
                    </a:lnTo>
                    <a:lnTo>
                      <a:pt x="173" y="4"/>
                    </a:lnTo>
                    <a:lnTo>
                      <a:pt x="178" y="8"/>
                    </a:lnTo>
                    <a:lnTo>
                      <a:pt x="182" y="11"/>
                    </a:lnTo>
                    <a:lnTo>
                      <a:pt x="184" y="19"/>
                    </a:lnTo>
                    <a:lnTo>
                      <a:pt x="185" y="24"/>
                    </a:lnTo>
                    <a:lnTo>
                      <a:pt x="184" y="32"/>
                    </a:lnTo>
                    <a:lnTo>
                      <a:pt x="180" y="39"/>
                    </a:lnTo>
                    <a:lnTo>
                      <a:pt x="180" y="39"/>
                    </a:lnTo>
                    <a:lnTo>
                      <a:pt x="171" y="52"/>
                    </a:lnTo>
                    <a:lnTo>
                      <a:pt x="158" y="63"/>
                    </a:lnTo>
                    <a:lnTo>
                      <a:pt x="158" y="63"/>
                    </a:lnTo>
                    <a:lnTo>
                      <a:pt x="147" y="70"/>
                    </a:lnTo>
                    <a:lnTo>
                      <a:pt x="136" y="76"/>
                    </a:lnTo>
                    <a:lnTo>
                      <a:pt x="123" y="79"/>
                    </a:lnTo>
                    <a:lnTo>
                      <a:pt x="110" y="83"/>
                    </a:lnTo>
                    <a:lnTo>
                      <a:pt x="97" y="83"/>
                    </a:lnTo>
                    <a:lnTo>
                      <a:pt x="85" y="85"/>
                    </a:lnTo>
                    <a:lnTo>
                      <a:pt x="72" y="83"/>
                    </a:lnTo>
                    <a:lnTo>
                      <a:pt x="57" y="81"/>
                    </a:lnTo>
                    <a:lnTo>
                      <a:pt x="57" y="81"/>
                    </a:lnTo>
                    <a:lnTo>
                      <a:pt x="42" y="77"/>
                    </a:lnTo>
                    <a:lnTo>
                      <a:pt x="28" y="72"/>
                    </a:lnTo>
                    <a:lnTo>
                      <a:pt x="13" y="66"/>
                    </a:lnTo>
                    <a:lnTo>
                      <a:pt x="0" y="59"/>
                    </a:lnTo>
                    <a:lnTo>
                      <a:pt x="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3" name="Freeform 70"/>
              <p:cNvSpPr>
                <a:spLocks/>
              </p:cNvSpPr>
              <p:nvPr/>
            </p:nvSpPr>
            <p:spPr bwMode="auto">
              <a:xfrm>
                <a:off x="5749925" y="3902076"/>
                <a:ext cx="144463" cy="131763"/>
              </a:xfrm>
              <a:custGeom>
                <a:avLst/>
                <a:gdLst>
                  <a:gd name="T0" fmla="*/ 180 w 181"/>
                  <a:gd name="T1" fmla="*/ 167 h 167"/>
                  <a:gd name="T2" fmla="*/ 180 w 181"/>
                  <a:gd name="T3" fmla="*/ 167 h 167"/>
                  <a:gd name="T4" fmla="*/ 156 w 181"/>
                  <a:gd name="T5" fmla="*/ 160 h 167"/>
                  <a:gd name="T6" fmla="*/ 147 w 181"/>
                  <a:gd name="T7" fmla="*/ 156 h 167"/>
                  <a:gd name="T8" fmla="*/ 136 w 181"/>
                  <a:gd name="T9" fmla="*/ 149 h 167"/>
                  <a:gd name="T10" fmla="*/ 126 w 181"/>
                  <a:gd name="T11" fmla="*/ 142 h 167"/>
                  <a:gd name="T12" fmla="*/ 119 w 181"/>
                  <a:gd name="T13" fmla="*/ 132 h 167"/>
                  <a:gd name="T14" fmla="*/ 114 w 181"/>
                  <a:gd name="T15" fmla="*/ 123 h 167"/>
                  <a:gd name="T16" fmla="*/ 108 w 181"/>
                  <a:gd name="T17" fmla="*/ 110 h 167"/>
                  <a:gd name="T18" fmla="*/ 108 w 181"/>
                  <a:gd name="T19" fmla="*/ 110 h 167"/>
                  <a:gd name="T20" fmla="*/ 88 w 181"/>
                  <a:gd name="T21" fmla="*/ 109 h 167"/>
                  <a:gd name="T22" fmla="*/ 88 w 181"/>
                  <a:gd name="T23" fmla="*/ 109 h 167"/>
                  <a:gd name="T24" fmla="*/ 81 w 181"/>
                  <a:gd name="T25" fmla="*/ 107 h 167"/>
                  <a:gd name="T26" fmla="*/ 73 w 181"/>
                  <a:gd name="T27" fmla="*/ 105 h 167"/>
                  <a:gd name="T28" fmla="*/ 66 w 181"/>
                  <a:gd name="T29" fmla="*/ 99 h 167"/>
                  <a:gd name="T30" fmla="*/ 60 w 181"/>
                  <a:gd name="T31" fmla="*/ 92 h 167"/>
                  <a:gd name="T32" fmla="*/ 60 w 181"/>
                  <a:gd name="T33" fmla="*/ 92 h 167"/>
                  <a:gd name="T34" fmla="*/ 57 w 181"/>
                  <a:gd name="T35" fmla="*/ 87 h 167"/>
                  <a:gd name="T36" fmla="*/ 53 w 181"/>
                  <a:gd name="T37" fmla="*/ 81 h 167"/>
                  <a:gd name="T38" fmla="*/ 40 w 181"/>
                  <a:gd name="T39" fmla="*/ 72 h 167"/>
                  <a:gd name="T40" fmla="*/ 40 w 181"/>
                  <a:gd name="T41" fmla="*/ 72 h 167"/>
                  <a:gd name="T42" fmla="*/ 27 w 181"/>
                  <a:gd name="T43" fmla="*/ 63 h 167"/>
                  <a:gd name="T44" fmla="*/ 13 w 181"/>
                  <a:gd name="T45" fmla="*/ 54 h 167"/>
                  <a:gd name="T46" fmla="*/ 13 w 181"/>
                  <a:gd name="T47" fmla="*/ 54 h 167"/>
                  <a:gd name="T48" fmla="*/ 7 w 181"/>
                  <a:gd name="T49" fmla="*/ 48 h 167"/>
                  <a:gd name="T50" fmla="*/ 4 w 181"/>
                  <a:gd name="T51" fmla="*/ 43 h 167"/>
                  <a:gd name="T52" fmla="*/ 2 w 181"/>
                  <a:gd name="T53" fmla="*/ 35 h 167"/>
                  <a:gd name="T54" fmla="*/ 0 w 181"/>
                  <a:gd name="T55" fmla="*/ 28 h 167"/>
                  <a:gd name="T56" fmla="*/ 2 w 181"/>
                  <a:gd name="T57" fmla="*/ 21 h 167"/>
                  <a:gd name="T58" fmla="*/ 4 w 181"/>
                  <a:gd name="T59" fmla="*/ 13 h 167"/>
                  <a:gd name="T60" fmla="*/ 7 w 181"/>
                  <a:gd name="T61" fmla="*/ 6 h 167"/>
                  <a:gd name="T62" fmla="*/ 13 w 181"/>
                  <a:gd name="T63" fmla="*/ 0 h 167"/>
                  <a:gd name="T64" fmla="*/ 13 w 181"/>
                  <a:gd name="T65" fmla="*/ 0 h 167"/>
                  <a:gd name="T66" fmla="*/ 26 w 181"/>
                  <a:gd name="T67" fmla="*/ 6 h 167"/>
                  <a:gd name="T68" fmla="*/ 26 w 181"/>
                  <a:gd name="T69" fmla="*/ 6 h 167"/>
                  <a:gd name="T70" fmla="*/ 139 w 181"/>
                  <a:gd name="T71" fmla="*/ 74 h 167"/>
                  <a:gd name="T72" fmla="*/ 139 w 181"/>
                  <a:gd name="T73" fmla="*/ 74 h 167"/>
                  <a:gd name="T74" fmla="*/ 152 w 181"/>
                  <a:gd name="T75" fmla="*/ 83 h 167"/>
                  <a:gd name="T76" fmla="*/ 163 w 181"/>
                  <a:gd name="T77" fmla="*/ 92 h 167"/>
                  <a:gd name="T78" fmla="*/ 170 w 181"/>
                  <a:gd name="T79" fmla="*/ 101 h 167"/>
                  <a:gd name="T80" fmla="*/ 176 w 181"/>
                  <a:gd name="T81" fmla="*/ 112 h 167"/>
                  <a:gd name="T82" fmla="*/ 180 w 181"/>
                  <a:gd name="T83" fmla="*/ 125 h 167"/>
                  <a:gd name="T84" fmla="*/ 181 w 181"/>
                  <a:gd name="T85" fmla="*/ 138 h 167"/>
                  <a:gd name="T86" fmla="*/ 181 w 181"/>
                  <a:gd name="T87" fmla="*/ 153 h 167"/>
                  <a:gd name="T88" fmla="*/ 180 w 181"/>
                  <a:gd name="T89" fmla="*/ 167 h 167"/>
                  <a:gd name="T90" fmla="*/ 180 w 181"/>
                  <a:gd name="T91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1" h="167">
                    <a:moveTo>
                      <a:pt x="180" y="167"/>
                    </a:moveTo>
                    <a:lnTo>
                      <a:pt x="180" y="167"/>
                    </a:lnTo>
                    <a:lnTo>
                      <a:pt x="156" y="160"/>
                    </a:lnTo>
                    <a:lnTo>
                      <a:pt x="147" y="156"/>
                    </a:lnTo>
                    <a:lnTo>
                      <a:pt x="136" y="149"/>
                    </a:lnTo>
                    <a:lnTo>
                      <a:pt x="126" y="142"/>
                    </a:lnTo>
                    <a:lnTo>
                      <a:pt x="119" y="132"/>
                    </a:lnTo>
                    <a:lnTo>
                      <a:pt x="114" y="123"/>
                    </a:lnTo>
                    <a:lnTo>
                      <a:pt x="108" y="110"/>
                    </a:lnTo>
                    <a:lnTo>
                      <a:pt x="108" y="110"/>
                    </a:lnTo>
                    <a:lnTo>
                      <a:pt x="88" y="109"/>
                    </a:lnTo>
                    <a:lnTo>
                      <a:pt x="88" y="109"/>
                    </a:lnTo>
                    <a:lnTo>
                      <a:pt x="81" y="107"/>
                    </a:lnTo>
                    <a:lnTo>
                      <a:pt x="73" y="105"/>
                    </a:lnTo>
                    <a:lnTo>
                      <a:pt x="66" y="99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57" y="87"/>
                    </a:lnTo>
                    <a:lnTo>
                      <a:pt x="53" y="81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27" y="63"/>
                    </a:lnTo>
                    <a:lnTo>
                      <a:pt x="13" y="54"/>
                    </a:lnTo>
                    <a:lnTo>
                      <a:pt x="13" y="54"/>
                    </a:lnTo>
                    <a:lnTo>
                      <a:pt x="7" y="48"/>
                    </a:lnTo>
                    <a:lnTo>
                      <a:pt x="4" y="43"/>
                    </a:lnTo>
                    <a:lnTo>
                      <a:pt x="2" y="35"/>
                    </a:lnTo>
                    <a:lnTo>
                      <a:pt x="0" y="28"/>
                    </a:lnTo>
                    <a:lnTo>
                      <a:pt x="2" y="21"/>
                    </a:lnTo>
                    <a:lnTo>
                      <a:pt x="4" y="13"/>
                    </a:lnTo>
                    <a:lnTo>
                      <a:pt x="7" y="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139" y="74"/>
                    </a:lnTo>
                    <a:lnTo>
                      <a:pt x="139" y="74"/>
                    </a:lnTo>
                    <a:lnTo>
                      <a:pt x="152" y="83"/>
                    </a:lnTo>
                    <a:lnTo>
                      <a:pt x="163" y="92"/>
                    </a:lnTo>
                    <a:lnTo>
                      <a:pt x="170" y="101"/>
                    </a:lnTo>
                    <a:lnTo>
                      <a:pt x="176" y="112"/>
                    </a:lnTo>
                    <a:lnTo>
                      <a:pt x="180" y="125"/>
                    </a:lnTo>
                    <a:lnTo>
                      <a:pt x="181" y="138"/>
                    </a:lnTo>
                    <a:lnTo>
                      <a:pt x="181" y="153"/>
                    </a:lnTo>
                    <a:lnTo>
                      <a:pt x="180" y="167"/>
                    </a:lnTo>
                    <a:lnTo>
                      <a:pt x="180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4" name="Freeform 71"/>
              <p:cNvSpPr>
                <a:spLocks/>
              </p:cNvSpPr>
              <p:nvPr/>
            </p:nvSpPr>
            <p:spPr bwMode="auto">
              <a:xfrm>
                <a:off x="1171575" y="3343276"/>
                <a:ext cx="138113" cy="55563"/>
              </a:xfrm>
              <a:custGeom>
                <a:avLst/>
                <a:gdLst>
                  <a:gd name="T0" fmla="*/ 174 w 174"/>
                  <a:gd name="T1" fmla="*/ 42 h 69"/>
                  <a:gd name="T2" fmla="*/ 174 w 174"/>
                  <a:gd name="T3" fmla="*/ 42 h 69"/>
                  <a:gd name="T4" fmla="*/ 152 w 174"/>
                  <a:gd name="T5" fmla="*/ 51 h 69"/>
                  <a:gd name="T6" fmla="*/ 130 w 174"/>
                  <a:gd name="T7" fmla="*/ 60 h 69"/>
                  <a:gd name="T8" fmla="*/ 110 w 174"/>
                  <a:gd name="T9" fmla="*/ 66 h 69"/>
                  <a:gd name="T10" fmla="*/ 88 w 174"/>
                  <a:gd name="T11" fmla="*/ 69 h 69"/>
                  <a:gd name="T12" fmla="*/ 66 w 174"/>
                  <a:gd name="T13" fmla="*/ 69 h 69"/>
                  <a:gd name="T14" fmla="*/ 44 w 174"/>
                  <a:gd name="T15" fmla="*/ 66 h 69"/>
                  <a:gd name="T16" fmla="*/ 22 w 174"/>
                  <a:gd name="T17" fmla="*/ 58 h 69"/>
                  <a:gd name="T18" fmla="*/ 0 w 174"/>
                  <a:gd name="T19" fmla="*/ 47 h 69"/>
                  <a:gd name="T20" fmla="*/ 0 w 174"/>
                  <a:gd name="T21" fmla="*/ 47 h 69"/>
                  <a:gd name="T22" fmla="*/ 18 w 174"/>
                  <a:gd name="T23" fmla="*/ 31 h 69"/>
                  <a:gd name="T24" fmla="*/ 40 w 174"/>
                  <a:gd name="T25" fmla="*/ 18 h 69"/>
                  <a:gd name="T26" fmla="*/ 60 w 174"/>
                  <a:gd name="T27" fmla="*/ 9 h 69"/>
                  <a:gd name="T28" fmla="*/ 84 w 174"/>
                  <a:gd name="T29" fmla="*/ 3 h 69"/>
                  <a:gd name="T30" fmla="*/ 84 w 174"/>
                  <a:gd name="T31" fmla="*/ 3 h 69"/>
                  <a:gd name="T32" fmla="*/ 99 w 174"/>
                  <a:gd name="T33" fmla="*/ 2 h 69"/>
                  <a:gd name="T34" fmla="*/ 113 w 174"/>
                  <a:gd name="T35" fmla="*/ 0 h 69"/>
                  <a:gd name="T36" fmla="*/ 130 w 174"/>
                  <a:gd name="T37" fmla="*/ 2 h 69"/>
                  <a:gd name="T38" fmla="*/ 144 w 174"/>
                  <a:gd name="T39" fmla="*/ 5 h 69"/>
                  <a:gd name="T40" fmla="*/ 144 w 174"/>
                  <a:gd name="T41" fmla="*/ 5 h 69"/>
                  <a:gd name="T42" fmla="*/ 157 w 174"/>
                  <a:gd name="T43" fmla="*/ 9 h 69"/>
                  <a:gd name="T44" fmla="*/ 161 w 174"/>
                  <a:gd name="T45" fmla="*/ 13 h 69"/>
                  <a:gd name="T46" fmla="*/ 165 w 174"/>
                  <a:gd name="T47" fmla="*/ 16 h 69"/>
                  <a:gd name="T48" fmla="*/ 168 w 174"/>
                  <a:gd name="T49" fmla="*/ 22 h 69"/>
                  <a:gd name="T50" fmla="*/ 170 w 174"/>
                  <a:gd name="T51" fmla="*/ 27 h 69"/>
                  <a:gd name="T52" fmla="*/ 174 w 174"/>
                  <a:gd name="T53" fmla="*/ 42 h 69"/>
                  <a:gd name="T54" fmla="*/ 174 w 174"/>
                  <a:gd name="T55" fmla="*/ 4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74" h="69">
                    <a:moveTo>
                      <a:pt x="174" y="42"/>
                    </a:moveTo>
                    <a:lnTo>
                      <a:pt x="174" y="42"/>
                    </a:lnTo>
                    <a:lnTo>
                      <a:pt x="152" y="51"/>
                    </a:lnTo>
                    <a:lnTo>
                      <a:pt x="130" y="60"/>
                    </a:lnTo>
                    <a:lnTo>
                      <a:pt x="110" y="66"/>
                    </a:lnTo>
                    <a:lnTo>
                      <a:pt x="88" y="69"/>
                    </a:lnTo>
                    <a:lnTo>
                      <a:pt x="66" y="69"/>
                    </a:lnTo>
                    <a:lnTo>
                      <a:pt x="44" y="66"/>
                    </a:lnTo>
                    <a:lnTo>
                      <a:pt x="22" y="58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18" y="31"/>
                    </a:lnTo>
                    <a:lnTo>
                      <a:pt x="40" y="18"/>
                    </a:lnTo>
                    <a:lnTo>
                      <a:pt x="60" y="9"/>
                    </a:lnTo>
                    <a:lnTo>
                      <a:pt x="84" y="3"/>
                    </a:lnTo>
                    <a:lnTo>
                      <a:pt x="84" y="3"/>
                    </a:lnTo>
                    <a:lnTo>
                      <a:pt x="99" y="2"/>
                    </a:lnTo>
                    <a:lnTo>
                      <a:pt x="113" y="0"/>
                    </a:lnTo>
                    <a:lnTo>
                      <a:pt x="130" y="2"/>
                    </a:lnTo>
                    <a:lnTo>
                      <a:pt x="144" y="5"/>
                    </a:lnTo>
                    <a:lnTo>
                      <a:pt x="144" y="5"/>
                    </a:lnTo>
                    <a:lnTo>
                      <a:pt x="157" y="9"/>
                    </a:lnTo>
                    <a:lnTo>
                      <a:pt x="161" y="13"/>
                    </a:lnTo>
                    <a:lnTo>
                      <a:pt x="165" y="16"/>
                    </a:lnTo>
                    <a:lnTo>
                      <a:pt x="168" y="22"/>
                    </a:lnTo>
                    <a:lnTo>
                      <a:pt x="170" y="27"/>
                    </a:lnTo>
                    <a:lnTo>
                      <a:pt x="174" y="42"/>
                    </a:lnTo>
                    <a:lnTo>
                      <a:pt x="174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5" name="Freeform 72"/>
              <p:cNvSpPr>
                <a:spLocks/>
              </p:cNvSpPr>
              <p:nvPr/>
            </p:nvSpPr>
            <p:spPr bwMode="auto">
              <a:xfrm>
                <a:off x="5648325" y="3841751"/>
                <a:ext cx="101600" cy="98425"/>
              </a:xfrm>
              <a:custGeom>
                <a:avLst/>
                <a:gdLst>
                  <a:gd name="T0" fmla="*/ 0 w 128"/>
                  <a:gd name="T1" fmla="*/ 96 h 123"/>
                  <a:gd name="T2" fmla="*/ 0 w 128"/>
                  <a:gd name="T3" fmla="*/ 96 h 123"/>
                  <a:gd name="T4" fmla="*/ 73 w 128"/>
                  <a:gd name="T5" fmla="*/ 50 h 123"/>
                  <a:gd name="T6" fmla="*/ 73 w 128"/>
                  <a:gd name="T7" fmla="*/ 50 h 123"/>
                  <a:gd name="T8" fmla="*/ 47 w 128"/>
                  <a:gd name="T9" fmla="*/ 8 h 123"/>
                  <a:gd name="T10" fmla="*/ 47 w 128"/>
                  <a:gd name="T11" fmla="*/ 8 h 123"/>
                  <a:gd name="T12" fmla="*/ 60 w 128"/>
                  <a:gd name="T13" fmla="*/ 2 h 123"/>
                  <a:gd name="T14" fmla="*/ 71 w 128"/>
                  <a:gd name="T15" fmla="*/ 0 h 123"/>
                  <a:gd name="T16" fmla="*/ 84 w 128"/>
                  <a:gd name="T17" fmla="*/ 0 h 123"/>
                  <a:gd name="T18" fmla="*/ 97 w 128"/>
                  <a:gd name="T19" fmla="*/ 2 h 123"/>
                  <a:gd name="T20" fmla="*/ 97 w 128"/>
                  <a:gd name="T21" fmla="*/ 2 h 123"/>
                  <a:gd name="T22" fmla="*/ 108 w 128"/>
                  <a:gd name="T23" fmla="*/ 10 h 123"/>
                  <a:gd name="T24" fmla="*/ 117 w 128"/>
                  <a:gd name="T25" fmla="*/ 17 h 123"/>
                  <a:gd name="T26" fmla="*/ 124 w 128"/>
                  <a:gd name="T27" fmla="*/ 28 h 123"/>
                  <a:gd name="T28" fmla="*/ 128 w 128"/>
                  <a:gd name="T29" fmla="*/ 41 h 123"/>
                  <a:gd name="T30" fmla="*/ 128 w 128"/>
                  <a:gd name="T31" fmla="*/ 41 h 123"/>
                  <a:gd name="T32" fmla="*/ 128 w 128"/>
                  <a:gd name="T33" fmla="*/ 48 h 123"/>
                  <a:gd name="T34" fmla="*/ 126 w 128"/>
                  <a:gd name="T35" fmla="*/ 54 h 123"/>
                  <a:gd name="T36" fmla="*/ 124 w 128"/>
                  <a:gd name="T37" fmla="*/ 59 h 123"/>
                  <a:gd name="T38" fmla="*/ 122 w 128"/>
                  <a:gd name="T39" fmla="*/ 65 h 123"/>
                  <a:gd name="T40" fmla="*/ 122 w 128"/>
                  <a:gd name="T41" fmla="*/ 65 h 123"/>
                  <a:gd name="T42" fmla="*/ 99 w 128"/>
                  <a:gd name="T43" fmla="*/ 90 h 123"/>
                  <a:gd name="T44" fmla="*/ 71 w 128"/>
                  <a:gd name="T45" fmla="*/ 114 h 123"/>
                  <a:gd name="T46" fmla="*/ 71 w 128"/>
                  <a:gd name="T47" fmla="*/ 114 h 123"/>
                  <a:gd name="T48" fmla="*/ 66 w 128"/>
                  <a:gd name="T49" fmla="*/ 118 h 123"/>
                  <a:gd name="T50" fmla="*/ 58 w 128"/>
                  <a:gd name="T51" fmla="*/ 121 h 123"/>
                  <a:gd name="T52" fmla="*/ 51 w 128"/>
                  <a:gd name="T53" fmla="*/ 123 h 123"/>
                  <a:gd name="T54" fmla="*/ 45 w 128"/>
                  <a:gd name="T55" fmla="*/ 123 h 123"/>
                  <a:gd name="T56" fmla="*/ 38 w 128"/>
                  <a:gd name="T57" fmla="*/ 123 h 123"/>
                  <a:gd name="T58" fmla="*/ 31 w 128"/>
                  <a:gd name="T59" fmla="*/ 121 h 123"/>
                  <a:gd name="T60" fmla="*/ 18 w 128"/>
                  <a:gd name="T61" fmla="*/ 114 h 123"/>
                  <a:gd name="T62" fmla="*/ 18 w 128"/>
                  <a:gd name="T63" fmla="*/ 114 h 123"/>
                  <a:gd name="T64" fmla="*/ 9 w 128"/>
                  <a:gd name="T65" fmla="*/ 107 h 123"/>
                  <a:gd name="T66" fmla="*/ 0 w 128"/>
                  <a:gd name="T67" fmla="*/ 96 h 123"/>
                  <a:gd name="T68" fmla="*/ 0 w 128"/>
                  <a:gd name="T69" fmla="*/ 9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8" h="123">
                    <a:moveTo>
                      <a:pt x="0" y="96"/>
                    </a:moveTo>
                    <a:lnTo>
                      <a:pt x="0" y="96"/>
                    </a:lnTo>
                    <a:lnTo>
                      <a:pt x="73" y="50"/>
                    </a:lnTo>
                    <a:lnTo>
                      <a:pt x="73" y="50"/>
                    </a:lnTo>
                    <a:lnTo>
                      <a:pt x="47" y="8"/>
                    </a:lnTo>
                    <a:lnTo>
                      <a:pt x="47" y="8"/>
                    </a:lnTo>
                    <a:lnTo>
                      <a:pt x="60" y="2"/>
                    </a:lnTo>
                    <a:lnTo>
                      <a:pt x="71" y="0"/>
                    </a:lnTo>
                    <a:lnTo>
                      <a:pt x="84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108" y="10"/>
                    </a:lnTo>
                    <a:lnTo>
                      <a:pt x="117" y="17"/>
                    </a:lnTo>
                    <a:lnTo>
                      <a:pt x="124" y="28"/>
                    </a:lnTo>
                    <a:lnTo>
                      <a:pt x="128" y="41"/>
                    </a:lnTo>
                    <a:lnTo>
                      <a:pt x="128" y="41"/>
                    </a:lnTo>
                    <a:lnTo>
                      <a:pt x="128" y="48"/>
                    </a:lnTo>
                    <a:lnTo>
                      <a:pt x="126" y="54"/>
                    </a:lnTo>
                    <a:lnTo>
                      <a:pt x="124" y="59"/>
                    </a:lnTo>
                    <a:lnTo>
                      <a:pt x="122" y="65"/>
                    </a:lnTo>
                    <a:lnTo>
                      <a:pt x="122" y="65"/>
                    </a:lnTo>
                    <a:lnTo>
                      <a:pt x="99" y="90"/>
                    </a:lnTo>
                    <a:lnTo>
                      <a:pt x="71" y="114"/>
                    </a:lnTo>
                    <a:lnTo>
                      <a:pt x="71" y="114"/>
                    </a:lnTo>
                    <a:lnTo>
                      <a:pt x="66" y="118"/>
                    </a:lnTo>
                    <a:lnTo>
                      <a:pt x="58" y="121"/>
                    </a:lnTo>
                    <a:lnTo>
                      <a:pt x="51" y="123"/>
                    </a:lnTo>
                    <a:lnTo>
                      <a:pt x="45" y="123"/>
                    </a:lnTo>
                    <a:lnTo>
                      <a:pt x="38" y="123"/>
                    </a:lnTo>
                    <a:lnTo>
                      <a:pt x="31" y="121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9" y="107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6" name="Freeform 73"/>
              <p:cNvSpPr>
                <a:spLocks/>
              </p:cNvSpPr>
              <p:nvPr/>
            </p:nvSpPr>
            <p:spPr bwMode="auto">
              <a:xfrm>
                <a:off x="5338763" y="4670426"/>
                <a:ext cx="84138" cy="76200"/>
              </a:xfrm>
              <a:custGeom>
                <a:avLst/>
                <a:gdLst>
                  <a:gd name="T0" fmla="*/ 17 w 107"/>
                  <a:gd name="T1" fmla="*/ 0 h 95"/>
                  <a:gd name="T2" fmla="*/ 17 w 107"/>
                  <a:gd name="T3" fmla="*/ 0 h 95"/>
                  <a:gd name="T4" fmla="*/ 99 w 107"/>
                  <a:gd name="T5" fmla="*/ 9 h 95"/>
                  <a:gd name="T6" fmla="*/ 99 w 107"/>
                  <a:gd name="T7" fmla="*/ 9 h 95"/>
                  <a:gd name="T8" fmla="*/ 103 w 107"/>
                  <a:gd name="T9" fmla="*/ 16 h 95"/>
                  <a:gd name="T10" fmla="*/ 105 w 107"/>
                  <a:gd name="T11" fmla="*/ 24 h 95"/>
                  <a:gd name="T12" fmla="*/ 107 w 107"/>
                  <a:gd name="T13" fmla="*/ 31 h 95"/>
                  <a:gd name="T14" fmla="*/ 107 w 107"/>
                  <a:gd name="T15" fmla="*/ 38 h 95"/>
                  <a:gd name="T16" fmla="*/ 105 w 107"/>
                  <a:gd name="T17" fmla="*/ 44 h 95"/>
                  <a:gd name="T18" fmla="*/ 101 w 107"/>
                  <a:gd name="T19" fmla="*/ 51 h 95"/>
                  <a:gd name="T20" fmla="*/ 97 w 107"/>
                  <a:gd name="T21" fmla="*/ 57 h 95"/>
                  <a:gd name="T22" fmla="*/ 92 w 107"/>
                  <a:gd name="T23" fmla="*/ 62 h 95"/>
                  <a:gd name="T24" fmla="*/ 92 w 107"/>
                  <a:gd name="T25" fmla="*/ 62 h 95"/>
                  <a:gd name="T26" fmla="*/ 77 w 107"/>
                  <a:gd name="T27" fmla="*/ 73 h 95"/>
                  <a:gd name="T28" fmla="*/ 61 w 107"/>
                  <a:gd name="T29" fmla="*/ 82 h 95"/>
                  <a:gd name="T30" fmla="*/ 44 w 107"/>
                  <a:gd name="T31" fmla="*/ 90 h 95"/>
                  <a:gd name="T32" fmla="*/ 26 w 107"/>
                  <a:gd name="T33" fmla="*/ 93 h 95"/>
                  <a:gd name="T34" fmla="*/ 26 w 107"/>
                  <a:gd name="T35" fmla="*/ 93 h 95"/>
                  <a:gd name="T36" fmla="*/ 15 w 107"/>
                  <a:gd name="T37" fmla="*/ 95 h 95"/>
                  <a:gd name="T38" fmla="*/ 8 w 107"/>
                  <a:gd name="T39" fmla="*/ 92 h 95"/>
                  <a:gd name="T40" fmla="*/ 4 w 107"/>
                  <a:gd name="T41" fmla="*/ 86 h 95"/>
                  <a:gd name="T42" fmla="*/ 0 w 107"/>
                  <a:gd name="T43" fmla="*/ 75 h 95"/>
                  <a:gd name="T44" fmla="*/ 0 w 107"/>
                  <a:gd name="T45" fmla="*/ 75 h 95"/>
                  <a:gd name="T46" fmla="*/ 0 w 107"/>
                  <a:gd name="T47" fmla="*/ 66 h 95"/>
                  <a:gd name="T48" fmla="*/ 2 w 107"/>
                  <a:gd name="T49" fmla="*/ 57 h 95"/>
                  <a:gd name="T50" fmla="*/ 2 w 107"/>
                  <a:gd name="T51" fmla="*/ 57 h 95"/>
                  <a:gd name="T52" fmla="*/ 17 w 107"/>
                  <a:gd name="T53" fmla="*/ 0 h 95"/>
                  <a:gd name="T54" fmla="*/ 17 w 107"/>
                  <a:gd name="T5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" h="95">
                    <a:moveTo>
                      <a:pt x="17" y="0"/>
                    </a:moveTo>
                    <a:lnTo>
                      <a:pt x="17" y="0"/>
                    </a:lnTo>
                    <a:lnTo>
                      <a:pt x="99" y="9"/>
                    </a:lnTo>
                    <a:lnTo>
                      <a:pt x="99" y="9"/>
                    </a:lnTo>
                    <a:lnTo>
                      <a:pt x="103" y="16"/>
                    </a:lnTo>
                    <a:lnTo>
                      <a:pt x="105" y="24"/>
                    </a:lnTo>
                    <a:lnTo>
                      <a:pt x="107" y="31"/>
                    </a:lnTo>
                    <a:lnTo>
                      <a:pt x="107" y="38"/>
                    </a:lnTo>
                    <a:lnTo>
                      <a:pt x="105" y="44"/>
                    </a:lnTo>
                    <a:lnTo>
                      <a:pt x="101" y="51"/>
                    </a:lnTo>
                    <a:lnTo>
                      <a:pt x="97" y="57"/>
                    </a:lnTo>
                    <a:lnTo>
                      <a:pt x="92" y="62"/>
                    </a:lnTo>
                    <a:lnTo>
                      <a:pt x="92" y="62"/>
                    </a:lnTo>
                    <a:lnTo>
                      <a:pt x="77" y="73"/>
                    </a:lnTo>
                    <a:lnTo>
                      <a:pt x="61" y="82"/>
                    </a:lnTo>
                    <a:lnTo>
                      <a:pt x="44" y="90"/>
                    </a:lnTo>
                    <a:lnTo>
                      <a:pt x="26" y="93"/>
                    </a:lnTo>
                    <a:lnTo>
                      <a:pt x="26" y="93"/>
                    </a:lnTo>
                    <a:lnTo>
                      <a:pt x="15" y="95"/>
                    </a:lnTo>
                    <a:lnTo>
                      <a:pt x="8" y="92"/>
                    </a:lnTo>
                    <a:lnTo>
                      <a:pt x="4" y="86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66"/>
                    </a:lnTo>
                    <a:lnTo>
                      <a:pt x="2" y="57"/>
                    </a:lnTo>
                    <a:lnTo>
                      <a:pt x="2" y="57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7" name="Freeform 74"/>
              <p:cNvSpPr>
                <a:spLocks/>
              </p:cNvSpPr>
              <p:nvPr/>
            </p:nvSpPr>
            <p:spPr bwMode="auto">
              <a:xfrm>
                <a:off x="5002213" y="3954463"/>
                <a:ext cx="130175" cy="60325"/>
              </a:xfrm>
              <a:custGeom>
                <a:avLst/>
                <a:gdLst>
                  <a:gd name="T0" fmla="*/ 79 w 165"/>
                  <a:gd name="T1" fmla="*/ 37 h 77"/>
                  <a:gd name="T2" fmla="*/ 79 w 165"/>
                  <a:gd name="T3" fmla="*/ 37 h 77"/>
                  <a:gd name="T4" fmla="*/ 86 w 165"/>
                  <a:gd name="T5" fmla="*/ 26 h 77"/>
                  <a:gd name="T6" fmla="*/ 95 w 165"/>
                  <a:gd name="T7" fmla="*/ 13 h 77"/>
                  <a:gd name="T8" fmla="*/ 95 w 165"/>
                  <a:gd name="T9" fmla="*/ 13 h 77"/>
                  <a:gd name="T10" fmla="*/ 102 w 165"/>
                  <a:gd name="T11" fmla="*/ 6 h 77"/>
                  <a:gd name="T12" fmla="*/ 110 w 165"/>
                  <a:gd name="T13" fmla="*/ 0 h 77"/>
                  <a:gd name="T14" fmla="*/ 119 w 165"/>
                  <a:gd name="T15" fmla="*/ 0 h 77"/>
                  <a:gd name="T16" fmla="*/ 130 w 165"/>
                  <a:gd name="T17" fmla="*/ 4 h 77"/>
                  <a:gd name="T18" fmla="*/ 130 w 165"/>
                  <a:gd name="T19" fmla="*/ 4 h 77"/>
                  <a:gd name="T20" fmla="*/ 139 w 165"/>
                  <a:gd name="T21" fmla="*/ 10 h 77"/>
                  <a:gd name="T22" fmla="*/ 148 w 165"/>
                  <a:gd name="T23" fmla="*/ 15 h 77"/>
                  <a:gd name="T24" fmla="*/ 165 w 165"/>
                  <a:gd name="T25" fmla="*/ 30 h 77"/>
                  <a:gd name="T26" fmla="*/ 165 w 165"/>
                  <a:gd name="T27" fmla="*/ 30 h 77"/>
                  <a:gd name="T28" fmla="*/ 97 w 165"/>
                  <a:gd name="T29" fmla="*/ 76 h 77"/>
                  <a:gd name="T30" fmla="*/ 97 w 165"/>
                  <a:gd name="T31" fmla="*/ 76 h 77"/>
                  <a:gd name="T32" fmla="*/ 90 w 165"/>
                  <a:gd name="T33" fmla="*/ 77 h 77"/>
                  <a:gd name="T34" fmla="*/ 84 w 165"/>
                  <a:gd name="T35" fmla="*/ 76 h 77"/>
                  <a:gd name="T36" fmla="*/ 84 w 165"/>
                  <a:gd name="T37" fmla="*/ 76 h 77"/>
                  <a:gd name="T38" fmla="*/ 71 w 165"/>
                  <a:gd name="T39" fmla="*/ 68 h 77"/>
                  <a:gd name="T40" fmla="*/ 60 w 165"/>
                  <a:gd name="T41" fmla="*/ 61 h 77"/>
                  <a:gd name="T42" fmla="*/ 60 w 165"/>
                  <a:gd name="T43" fmla="*/ 61 h 77"/>
                  <a:gd name="T44" fmla="*/ 49 w 165"/>
                  <a:gd name="T45" fmla="*/ 54 h 77"/>
                  <a:gd name="T46" fmla="*/ 38 w 165"/>
                  <a:gd name="T47" fmla="*/ 50 h 77"/>
                  <a:gd name="T48" fmla="*/ 27 w 165"/>
                  <a:gd name="T49" fmla="*/ 46 h 77"/>
                  <a:gd name="T50" fmla="*/ 16 w 165"/>
                  <a:gd name="T51" fmla="*/ 44 h 77"/>
                  <a:gd name="T52" fmla="*/ 16 w 165"/>
                  <a:gd name="T53" fmla="*/ 44 h 77"/>
                  <a:gd name="T54" fmla="*/ 9 w 165"/>
                  <a:gd name="T55" fmla="*/ 43 h 77"/>
                  <a:gd name="T56" fmla="*/ 5 w 165"/>
                  <a:gd name="T57" fmla="*/ 41 h 77"/>
                  <a:gd name="T58" fmla="*/ 2 w 165"/>
                  <a:gd name="T59" fmla="*/ 35 h 77"/>
                  <a:gd name="T60" fmla="*/ 0 w 165"/>
                  <a:gd name="T61" fmla="*/ 30 h 77"/>
                  <a:gd name="T62" fmla="*/ 0 w 165"/>
                  <a:gd name="T63" fmla="*/ 30 h 77"/>
                  <a:gd name="T64" fmla="*/ 0 w 165"/>
                  <a:gd name="T65" fmla="*/ 24 h 77"/>
                  <a:gd name="T66" fmla="*/ 3 w 165"/>
                  <a:gd name="T67" fmla="*/ 19 h 77"/>
                  <a:gd name="T68" fmla="*/ 7 w 165"/>
                  <a:gd name="T69" fmla="*/ 15 h 77"/>
                  <a:gd name="T70" fmla="*/ 11 w 165"/>
                  <a:gd name="T71" fmla="*/ 13 h 77"/>
                  <a:gd name="T72" fmla="*/ 11 w 165"/>
                  <a:gd name="T73" fmla="*/ 13 h 77"/>
                  <a:gd name="T74" fmla="*/ 24 w 165"/>
                  <a:gd name="T75" fmla="*/ 10 h 77"/>
                  <a:gd name="T76" fmla="*/ 36 w 165"/>
                  <a:gd name="T77" fmla="*/ 10 h 77"/>
                  <a:gd name="T78" fmla="*/ 47 w 165"/>
                  <a:gd name="T79" fmla="*/ 13 h 77"/>
                  <a:gd name="T80" fmla="*/ 58 w 165"/>
                  <a:gd name="T81" fmla="*/ 19 h 77"/>
                  <a:gd name="T82" fmla="*/ 58 w 165"/>
                  <a:gd name="T83" fmla="*/ 19 h 77"/>
                  <a:gd name="T84" fmla="*/ 79 w 165"/>
                  <a:gd name="T85" fmla="*/ 37 h 77"/>
                  <a:gd name="T86" fmla="*/ 79 w 165"/>
                  <a:gd name="T87" fmla="*/ 3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5" h="77">
                    <a:moveTo>
                      <a:pt x="79" y="37"/>
                    </a:moveTo>
                    <a:lnTo>
                      <a:pt x="79" y="37"/>
                    </a:lnTo>
                    <a:lnTo>
                      <a:pt x="86" y="26"/>
                    </a:lnTo>
                    <a:lnTo>
                      <a:pt x="95" y="13"/>
                    </a:lnTo>
                    <a:lnTo>
                      <a:pt x="95" y="13"/>
                    </a:lnTo>
                    <a:lnTo>
                      <a:pt x="102" y="6"/>
                    </a:lnTo>
                    <a:lnTo>
                      <a:pt x="110" y="0"/>
                    </a:lnTo>
                    <a:lnTo>
                      <a:pt x="119" y="0"/>
                    </a:lnTo>
                    <a:lnTo>
                      <a:pt x="130" y="4"/>
                    </a:lnTo>
                    <a:lnTo>
                      <a:pt x="130" y="4"/>
                    </a:lnTo>
                    <a:lnTo>
                      <a:pt x="139" y="10"/>
                    </a:lnTo>
                    <a:lnTo>
                      <a:pt x="148" y="15"/>
                    </a:lnTo>
                    <a:lnTo>
                      <a:pt x="165" y="30"/>
                    </a:lnTo>
                    <a:lnTo>
                      <a:pt x="165" y="30"/>
                    </a:lnTo>
                    <a:lnTo>
                      <a:pt x="97" y="76"/>
                    </a:lnTo>
                    <a:lnTo>
                      <a:pt x="97" y="76"/>
                    </a:lnTo>
                    <a:lnTo>
                      <a:pt x="90" y="77"/>
                    </a:lnTo>
                    <a:lnTo>
                      <a:pt x="84" y="76"/>
                    </a:lnTo>
                    <a:lnTo>
                      <a:pt x="84" y="76"/>
                    </a:lnTo>
                    <a:lnTo>
                      <a:pt x="71" y="68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49" y="54"/>
                    </a:lnTo>
                    <a:lnTo>
                      <a:pt x="38" y="50"/>
                    </a:lnTo>
                    <a:lnTo>
                      <a:pt x="27" y="46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9" y="43"/>
                    </a:lnTo>
                    <a:lnTo>
                      <a:pt x="5" y="41"/>
                    </a:lnTo>
                    <a:lnTo>
                      <a:pt x="2" y="3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7" y="15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24" y="10"/>
                    </a:lnTo>
                    <a:lnTo>
                      <a:pt x="36" y="10"/>
                    </a:lnTo>
                    <a:lnTo>
                      <a:pt x="47" y="13"/>
                    </a:lnTo>
                    <a:lnTo>
                      <a:pt x="58" y="19"/>
                    </a:lnTo>
                    <a:lnTo>
                      <a:pt x="58" y="19"/>
                    </a:lnTo>
                    <a:lnTo>
                      <a:pt x="79" y="37"/>
                    </a:lnTo>
                    <a:lnTo>
                      <a:pt x="7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8" name="Freeform 75"/>
              <p:cNvSpPr>
                <a:spLocks/>
              </p:cNvSpPr>
              <p:nvPr/>
            </p:nvSpPr>
            <p:spPr bwMode="auto">
              <a:xfrm>
                <a:off x="5891213" y="4194176"/>
                <a:ext cx="74613" cy="92075"/>
              </a:xfrm>
              <a:custGeom>
                <a:avLst/>
                <a:gdLst>
                  <a:gd name="T0" fmla="*/ 11 w 93"/>
                  <a:gd name="T1" fmla="*/ 0 h 115"/>
                  <a:gd name="T2" fmla="*/ 11 w 93"/>
                  <a:gd name="T3" fmla="*/ 0 h 115"/>
                  <a:gd name="T4" fmla="*/ 20 w 93"/>
                  <a:gd name="T5" fmla="*/ 2 h 115"/>
                  <a:gd name="T6" fmla="*/ 27 w 93"/>
                  <a:gd name="T7" fmla="*/ 4 h 115"/>
                  <a:gd name="T8" fmla="*/ 33 w 93"/>
                  <a:gd name="T9" fmla="*/ 7 h 115"/>
                  <a:gd name="T10" fmla="*/ 38 w 93"/>
                  <a:gd name="T11" fmla="*/ 13 h 115"/>
                  <a:gd name="T12" fmla="*/ 38 w 93"/>
                  <a:gd name="T13" fmla="*/ 13 h 115"/>
                  <a:gd name="T14" fmla="*/ 84 w 93"/>
                  <a:gd name="T15" fmla="*/ 75 h 115"/>
                  <a:gd name="T16" fmla="*/ 84 w 93"/>
                  <a:gd name="T17" fmla="*/ 75 h 115"/>
                  <a:gd name="T18" fmla="*/ 90 w 93"/>
                  <a:gd name="T19" fmla="*/ 84 h 115"/>
                  <a:gd name="T20" fmla="*/ 93 w 93"/>
                  <a:gd name="T21" fmla="*/ 93 h 115"/>
                  <a:gd name="T22" fmla="*/ 93 w 93"/>
                  <a:gd name="T23" fmla="*/ 93 h 115"/>
                  <a:gd name="T24" fmla="*/ 93 w 93"/>
                  <a:gd name="T25" fmla="*/ 99 h 115"/>
                  <a:gd name="T26" fmla="*/ 91 w 93"/>
                  <a:gd name="T27" fmla="*/ 104 h 115"/>
                  <a:gd name="T28" fmla="*/ 88 w 93"/>
                  <a:gd name="T29" fmla="*/ 108 h 115"/>
                  <a:gd name="T30" fmla="*/ 84 w 93"/>
                  <a:gd name="T31" fmla="*/ 112 h 115"/>
                  <a:gd name="T32" fmla="*/ 84 w 93"/>
                  <a:gd name="T33" fmla="*/ 112 h 115"/>
                  <a:gd name="T34" fmla="*/ 77 w 93"/>
                  <a:gd name="T35" fmla="*/ 113 h 115"/>
                  <a:gd name="T36" fmla="*/ 71 w 93"/>
                  <a:gd name="T37" fmla="*/ 115 h 115"/>
                  <a:gd name="T38" fmla="*/ 66 w 93"/>
                  <a:gd name="T39" fmla="*/ 113 h 115"/>
                  <a:gd name="T40" fmla="*/ 60 w 93"/>
                  <a:gd name="T41" fmla="*/ 110 h 115"/>
                  <a:gd name="T42" fmla="*/ 60 w 93"/>
                  <a:gd name="T43" fmla="*/ 110 h 115"/>
                  <a:gd name="T44" fmla="*/ 38 w 93"/>
                  <a:gd name="T45" fmla="*/ 88 h 115"/>
                  <a:gd name="T46" fmla="*/ 16 w 93"/>
                  <a:gd name="T47" fmla="*/ 68 h 115"/>
                  <a:gd name="T48" fmla="*/ 16 w 93"/>
                  <a:gd name="T49" fmla="*/ 68 h 115"/>
                  <a:gd name="T50" fmla="*/ 11 w 93"/>
                  <a:gd name="T51" fmla="*/ 59 h 115"/>
                  <a:gd name="T52" fmla="*/ 5 w 93"/>
                  <a:gd name="T53" fmla="*/ 51 h 115"/>
                  <a:gd name="T54" fmla="*/ 2 w 93"/>
                  <a:gd name="T55" fmla="*/ 44 h 115"/>
                  <a:gd name="T56" fmla="*/ 0 w 93"/>
                  <a:gd name="T57" fmla="*/ 37 h 115"/>
                  <a:gd name="T58" fmla="*/ 0 w 93"/>
                  <a:gd name="T59" fmla="*/ 27 h 115"/>
                  <a:gd name="T60" fmla="*/ 2 w 93"/>
                  <a:gd name="T61" fmla="*/ 20 h 115"/>
                  <a:gd name="T62" fmla="*/ 5 w 93"/>
                  <a:gd name="T63" fmla="*/ 11 h 115"/>
                  <a:gd name="T64" fmla="*/ 11 w 93"/>
                  <a:gd name="T65" fmla="*/ 0 h 115"/>
                  <a:gd name="T66" fmla="*/ 11 w 93"/>
                  <a:gd name="T6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115">
                    <a:moveTo>
                      <a:pt x="11" y="0"/>
                    </a:moveTo>
                    <a:lnTo>
                      <a:pt x="11" y="0"/>
                    </a:lnTo>
                    <a:lnTo>
                      <a:pt x="20" y="2"/>
                    </a:lnTo>
                    <a:lnTo>
                      <a:pt x="27" y="4"/>
                    </a:lnTo>
                    <a:lnTo>
                      <a:pt x="33" y="7"/>
                    </a:lnTo>
                    <a:lnTo>
                      <a:pt x="38" y="13"/>
                    </a:lnTo>
                    <a:lnTo>
                      <a:pt x="38" y="13"/>
                    </a:lnTo>
                    <a:lnTo>
                      <a:pt x="84" y="75"/>
                    </a:lnTo>
                    <a:lnTo>
                      <a:pt x="84" y="75"/>
                    </a:lnTo>
                    <a:lnTo>
                      <a:pt x="90" y="84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3" y="99"/>
                    </a:lnTo>
                    <a:lnTo>
                      <a:pt x="91" y="104"/>
                    </a:lnTo>
                    <a:lnTo>
                      <a:pt x="88" y="108"/>
                    </a:lnTo>
                    <a:lnTo>
                      <a:pt x="84" y="112"/>
                    </a:lnTo>
                    <a:lnTo>
                      <a:pt x="84" y="112"/>
                    </a:lnTo>
                    <a:lnTo>
                      <a:pt x="77" y="113"/>
                    </a:lnTo>
                    <a:lnTo>
                      <a:pt x="71" y="115"/>
                    </a:lnTo>
                    <a:lnTo>
                      <a:pt x="66" y="113"/>
                    </a:lnTo>
                    <a:lnTo>
                      <a:pt x="60" y="110"/>
                    </a:lnTo>
                    <a:lnTo>
                      <a:pt x="60" y="110"/>
                    </a:lnTo>
                    <a:lnTo>
                      <a:pt x="38" y="8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1" y="59"/>
                    </a:lnTo>
                    <a:lnTo>
                      <a:pt x="5" y="51"/>
                    </a:lnTo>
                    <a:lnTo>
                      <a:pt x="2" y="44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2" y="20"/>
                    </a:lnTo>
                    <a:lnTo>
                      <a:pt x="5" y="11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9" name="Freeform 76"/>
              <p:cNvSpPr>
                <a:spLocks/>
              </p:cNvSpPr>
              <p:nvPr/>
            </p:nvSpPr>
            <p:spPr bwMode="auto">
              <a:xfrm>
                <a:off x="5135563" y="3960813"/>
                <a:ext cx="92075" cy="53975"/>
              </a:xfrm>
              <a:custGeom>
                <a:avLst/>
                <a:gdLst>
                  <a:gd name="T0" fmla="*/ 116 w 116"/>
                  <a:gd name="T1" fmla="*/ 25 h 67"/>
                  <a:gd name="T2" fmla="*/ 116 w 116"/>
                  <a:gd name="T3" fmla="*/ 25 h 67"/>
                  <a:gd name="T4" fmla="*/ 55 w 116"/>
                  <a:gd name="T5" fmla="*/ 55 h 67"/>
                  <a:gd name="T6" fmla="*/ 55 w 116"/>
                  <a:gd name="T7" fmla="*/ 55 h 67"/>
                  <a:gd name="T8" fmla="*/ 44 w 116"/>
                  <a:gd name="T9" fmla="*/ 62 h 67"/>
                  <a:gd name="T10" fmla="*/ 32 w 116"/>
                  <a:gd name="T11" fmla="*/ 66 h 67"/>
                  <a:gd name="T12" fmla="*/ 17 w 116"/>
                  <a:gd name="T13" fmla="*/ 67 h 67"/>
                  <a:gd name="T14" fmla="*/ 2 w 116"/>
                  <a:gd name="T15" fmla="*/ 67 h 67"/>
                  <a:gd name="T16" fmla="*/ 2 w 116"/>
                  <a:gd name="T17" fmla="*/ 67 h 67"/>
                  <a:gd name="T18" fmla="*/ 0 w 116"/>
                  <a:gd name="T19" fmla="*/ 55 h 67"/>
                  <a:gd name="T20" fmla="*/ 0 w 116"/>
                  <a:gd name="T21" fmla="*/ 42 h 67"/>
                  <a:gd name="T22" fmla="*/ 4 w 116"/>
                  <a:gd name="T23" fmla="*/ 31 h 67"/>
                  <a:gd name="T24" fmla="*/ 13 w 116"/>
                  <a:gd name="T25" fmla="*/ 20 h 67"/>
                  <a:gd name="T26" fmla="*/ 13 w 116"/>
                  <a:gd name="T27" fmla="*/ 20 h 67"/>
                  <a:gd name="T28" fmla="*/ 22 w 116"/>
                  <a:gd name="T29" fmla="*/ 11 h 67"/>
                  <a:gd name="T30" fmla="*/ 35 w 116"/>
                  <a:gd name="T31" fmla="*/ 5 h 67"/>
                  <a:gd name="T32" fmla="*/ 50 w 116"/>
                  <a:gd name="T33" fmla="*/ 1 h 67"/>
                  <a:gd name="T34" fmla="*/ 65 w 116"/>
                  <a:gd name="T35" fmla="*/ 0 h 67"/>
                  <a:gd name="T36" fmla="*/ 77 w 116"/>
                  <a:gd name="T37" fmla="*/ 1 h 67"/>
                  <a:gd name="T38" fmla="*/ 92 w 116"/>
                  <a:gd name="T39" fmla="*/ 5 h 67"/>
                  <a:gd name="T40" fmla="*/ 103 w 116"/>
                  <a:gd name="T41" fmla="*/ 12 h 67"/>
                  <a:gd name="T42" fmla="*/ 114 w 116"/>
                  <a:gd name="T43" fmla="*/ 22 h 67"/>
                  <a:gd name="T44" fmla="*/ 114 w 116"/>
                  <a:gd name="T45" fmla="*/ 22 h 67"/>
                  <a:gd name="T46" fmla="*/ 116 w 116"/>
                  <a:gd name="T47" fmla="*/ 25 h 67"/>
                  <a:gd name="T48" fmla="*/ 116 w 116"/>
                  <a:gd name="T49" fmla="*/ 2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6" h="67">
                    <a:moveTo>
                      <a:pt x="116" y="25"/>
                    </a:moveTo>
                    <a:lnTo>
                      <a:pt x="116" y="25"/>
                    </a:lnTo>
                    <a:lnTo>
                      <a:pt x="55" y="55"/>
                    </a:lnTo>
                    <a:lnTo>
                      <a:pt x="55" y="55"/>
                    </a:lnTo>
                    <a:lnTo>
                      <a:pt x="44" y="62"/>
                    </a:lnTo>
                    <a:lnTo>
                      <a:pt x="32" y="66"/>
                    </a:lnTo>
                    <a:lnTo>
                      <a:pt x="17" y="67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0" y="55"/>
                    </a:lnTo>
                    <a:lnTo>
                      <a:pt x="0" y="42"/>
                    </a:lnTo>
                    <a:lnTo>
                      <a:pt x="4" y="31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22" y="11"/>
                    </a:lnTo>
                    <a:lnTo>
                      <a:pt x="35" y="5"/>
                    </a:lnTo>
                    <a:lnTo>
                      <a:pt x="50" y="1"/>
                    </a:lnTo>
                    <a:lnTo>
                      <a:pt x="65" y="0"/>
                    </a:lnTo>
                    <a:lnTo>
                      <a:pt x="77" y="1"/>
                    </a:lnTo>
                    <a:lnTo>
                      <a:pt x="92" y="5"/>
                    </a:lnTo>
                    <a:lnTo>
                      <a:pt x="103" y="12"/>
                    </a:lnTo>
                    <a:lnTo>
                      <a:pt x="114" y="22"/>
                    </a:lnTo>
                    <a:lnTo>
                      <a:pt x="114" y="22"/>
                    </a:lnTo>
                    <a:lnTo>
                      <a:pt x="116" y="25"/>
                    </a:lnTo>
                    <a:lnTo>
                      <a:pt x="116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00" name="Freeform 77"/>
              <p:cNvSpPr>
                <a:spLocks/>
              </p:cNvSpPr>
              <p:nvPr/>
            </p:nvSpPr>
            <p:spPr bwMode="auto">
              <a:xfrm>
                <a:off x="5021263" y="3230563"/>
                <a:ext cx="53975" cy="73025"/>
              </a:xfrm>
              <a:custGeom>
                <a:avLst/>
                <a:gdLst>
                  <a:gd name="T0" fmla="*/ 0 w 67"/>
                  <a:gd name="T1" fmla="*/ 47 h 91"/>
                  <a:gd name="T2" fmla="*/ 0 w 67"/>
                  <a:gd name="T3" fmla="*/ 47 h 91"/>
                  <a:gd name="T4" fmla="*/ 1 w 67"/>
                  <a:gd name="T5" fmla="*/ 34 h 91"/>
                  <a:gd name="T6" fmla="*/ 7 w 67"/>
                  <a:gd name="T7" fmla="*/ 22 h 91"/>
                  <a:gd name="T8" fmla="*/ 16 w 67"/>
                  <a:gd name="T9" fmla="*/ 12 h 91"/>
                  <a:gd name="T10" fmla="*/ 27 w 67"/>
                  <a:gd name="T11" fmla="*/ 3 h 91"/>
                  <a:gd name="T12" fmla="*/ 27 w 67"/>
                  <a:gd name="T13" fmla="*/ 3 h 91"/>
                  <a:gd name="T14" fmla="*/ 34 w 67"/>
                  <a:gd name="T15" fmla="*/ 1 h 91"/>
                  <a:gd name="T16" fmla="*/ 40 w 67"/>
                  <a:gd name="T17" fmla="*/ 0 h 91"/>
                  <a:gd name="T18" fmla="*/ 45 w 67"/>
                  <a:gd name="T19" fmla="*/ 1 h 91"/>
                  <a:gd name="T20" fmla="*/ 51 w 67"/>
                  <a:gd name="T21" fmla="*/ 7 h 91"/>
                  <a:gd name="T22" fmla="*/ 51 w 67"/>
                  <a:gd name="T23" fmla="*/ 7 h 91"/>
                  <a:gd name="T24" fmla="*/ 58 w 67"/>
                  <a:gd name="T25" fmla="*/ 14 h 91"/>
                  <a:gd name="T26" fmla="*/ 66 w 67"/>
                  <a:gd name="T27" fmla="*/ 22 h 91"/>
                  <a:gd name="T28" fmla="*/ 66 w 67"/>
                  <a:gd name="T29" fmla="*/ 22 h 91"/>
                  <a:gd name="T30" fmla="*/ 67 w 67"/>
                  <a:gd name="T31" fmla="*/ 27 h 91"/>
                  <a:gd name="T32" fmla="*/ 67 w 67"/>
                  <a:gd name="T33" fmla="*/ 33 h 91"/>
                  <a:gd name="T34" fmla="*/ 67 w 67"/>
                  <a:gd name="T35" fmla="*/ 33 h 91"/>
                  <a:gd name="T36" fmla="*/ 62 w 67"/>
                  <a:gd name="T37" fmla="*/ 55 h 91"/>
                  <a:gd name="T38" fmla="*/ 55 w 67"/>
                  <a:gd name="T39" fmla="*/ 75 h 91"/>
                  <a:gd name="T40" fmla="*/ 55 w 67"/>
                  <a:gd name="T41" fmla="*/ 75 h 91"/>
                  <a:gd name="T42" fmla="*/ 51 w 67"/>
                  <a:gd name="T43" fmla="*/ 86 h 91"/>
                  <a:gd name="T44" fmla="*/ 47 w 67"/>
                  <a:gd name="T45" fmla="*/ 88 h 91"/>
                  <a:gd name="T46" fmla="*/ 44 w 67"/>
                  <a:gd name="T47" fmla="*/ 91 h 91"/>
                  <a:gd name="T48" fmla="*/ 34 w 67"/>
                  <a:gd name="T49" fmla="*/ 91 h 91"/>
                  <a:gd name="T50" fmla="*/ 23 w 67"/>
                  <a:gd name="T51" fmla="*/ 89 h 91"/>
                  <a:gd name="T52" fmla="*/ 23 w 67"/>
                  <a:gd name="T53" fmla="*/ 89 h 91"/>
                  <a:gd name="T54" fmla="*/ 14 w 67"/>
                  <a:gd name="T55" fmla="*/ 84 h 91"/>
                  <a:gd name="T56" fmla="*/ 5 w 67"/>
                  <a:gd name="T57" fmla="*/ 75 h 91"/>
                  <a:gd name="T58" fmla="*/ 1 w 67"/>
                  <a:gd name="T59" fmla="*/ 62 h 91"/>
                  <a:gd name="T60" fmla="*/ 0 w 67"/>
                  <a:gd name="T61" fmla="*/ 47 h 91"/>
                  <a:gd name="T62" fmla="*/ 0 w 67"/>
                  <a:gd name="T63" fmla="*/ 4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7" h="91">
                    <a:moveTo>
                      <a:pt x="0" y="47"/>
                    </a:moveTo>
                    <a:lnTo>
                      <a:pt x="0" y="47"/>
                    </a:lnTo>
                    <a:lnTo>
                      <a:pt x="1" y="34"/>
                    </a:lnTo>
                    <a:lnTo>
                      <a:pt x="7" y="22"/>
                    </a:lnTo>
                    <a:lnTo>
                      <a:pt x="16" y="12"/>
                    </a:lnTo>
                    <a:lnTo>
                      <a:pt x="27" y="3"/>
                    </a:lnTo>
                    <a:lnTo>
                      <a:pt x="27" y="3"/>
                    </a:lnTo>
                    <a:lnTo>
                      <a:pt x="34" y="1"/>
                    </a:lnTo>
                    <a:lnTo>
                      <a:pt x="40" y="0"/>
                    </a:lnTo>
                    <a:lnTo>
                      <a:pt x="45" y="1"/>
                    </a:lnTo>
                    <a:lnTo>
                      <a:pt x="51" y="7"/>
                    </a:lnTo>
                    <a:lnTo>
                      <a:pt x="51" y="7"/>
                    </a:lnTo>
                    <a:lnTo>
                      <a:pt x="58" y="14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7" y="27"/>
                    </a:lnTo>
                    <a:lnTo>
                      <a:pt x="67" y="33"/>
                    </a:lnTo>
                    <a:lnTo>
                      <a:pt x="67" y="33"/>
                    </a:lnTo>
                    <a:lnTo>
                      <a:pt x="62" y="55"/>
                    </a:lnTo>
                    <a:lnTo>
                      <a:pt x="55" y="75"/>
                    </a:lnTo>
                    <a:lnTo>
                      <a:pt x="55" y="75"/>
                    </a:lnTo>
                    <a:lnTo>
                      <a:pt x="51" y="86"/>
                    </a:lnTo>
                    <a:lnTo>
                      <a:pt x="47" y="88"/>
                    </a:lnTo>
                    <a:lnTo>
                      <a:pt x="44" y="91"/>
                    </a:lnTo>
                    <a:lnTo>
                      <a:pt x="34" y="91"/>
                    </a:lnTo>
                    <a:lnTo>
                      <a:pt x="23" y="89"/>
                    </a:lnTo>
                    <a:lnTo>
                      <a:pt x="23" y="89"/>
                    </a:lnTo>
                    <a:lnTo>
                      <a:pt x="14" y="84"/>
                    </a:lnTo>
                    <a:lnTo>
                      <a:pt x="5" y="75"/>
                    </a:lnTo>
                    <a:lnTo>
                      <a:pt x="1" y="62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01" name="Freeform 78"/>
              <p:cNvSpPr>
                <a:spLocks/>
              </p:cNvSpPr>
              <p:nvPr/>
            </p:nvSpPr>
            <p:spPr bwMode="auto">
              <a:xfrm>
                <a:off x="5010150" y="3535363"/>
                <a:ext cx="63500" cy="73025"/>
              </a:xfrm>
              <a:custGeom>
                <a:avLst/>
                <a:gdLst>
                  <a:gd name="T0" fmla="*/ 66 w 79"/>
                  <a:gd name="T1" fmla="*/ 0 h 91"/>
                  <a:gd name="T2" fmla="*/ 66 w 79"/>
                  <a:gd name="T3" fmla="*/ 0 h 91"/>
                  <a:gd name="T4" fmla="*/ 71 w 79"/>
                  <a:gd name="T5" fmla="*/ 5 h 91"/>
                  <a:gd name="T6" fmla="*/ 75 w 79"/>
                  <a:gd name="T7" fmla="*/ 12 h 91"/>
                  <a:gd name="T8" fmla="*/ 79 w 79"/>
                  <a:gd name="T9" fmla="*/ 18 h 91"/>
                  <a:gd name="T10" fmla="*/ 79 w 79"/>
                  <a:gd name="T11" fmla="*/ 25 h 91"/>
                  <a:gd name="T12" fmla="*/ 79 w 79"/>
                  <a:gd name="T13" fmla="*/ 33 h 91"/>
                  <a:gd name="T14" fmla="*/ 77 w 79"/>
                  <a:gd name="T15" fmla="*/ 40 h 91"/>
                  <a:gd name="T16" fmla="*/ 73 w 79"/>
                  <a:gd name="T17" fmla="*/ 45 h 91"/>
                  <a:gd name="T18" fmla="*/ 69 w 79"/>
                  <a:gd name="T19" fmla="*/ 51 h 91"/>
                  <a:gd name="T20" fmla="*/ 69 w 79"/>
                  <a:gd name="T21" fmla="*/ 51 h 91"/>
                  <a:gd name="T22" fmla="*/ 51 w 79"/>
                  <a:gd name="T23" fmla="*/ 69 h 91"/>
                  <a:gd name="T24" fmla="*/ 31 w 79"/>
                  <a:gd name="T25" fmla="*/ 86 h 91"/>
                  <a:gd name="T26" fmla="*/ 31 w 79"/>
                  <a:gd name="T27" fmla="*/ 86 h 91"/>
                  <a:gd name="T28" fmla="*/ 25 w 79"/>
                  <a:gd name="T29" fmla="*/ 89 h 91"/>
                  <a:gd name="T30" fmla="*/ 20 w 79"/>
                  <a:gd name="T31" fmla="*/ 91 h 91"/>
                  <a:gd name="T32" fmla="*/ 14 w 79"/>
                  <a:gd name="T33" fmla="*/ 89 h 91"/>
                  <a:gd name="T34" fmla="*/ 7 w 79"/>
                  <a:gd name="T35" fmla="*/ 86 h 91"/>
                  <a:gd name="T36" fmla="*/ 7 w 79"/>
                  <a:gd name="T37" fmla="*/ 86 h 91"/>
                  <a:gd name="T38" fmla="*/ 3 w 79"/>
                  <a:gd name="T39" fmla="*/ 82 h 91"/>
                  <a:gd name="T40" fmla="*/ 0 w 79"/>
                  <a:gd name="T41" fmla="*/ 75 h 91"/>
                  <a:gd name="T42" fmla="*/ 0 w 79"/>
                  <a:gd name="T43" fmla="*/ 69 h 91"/>
                  <a:gd name="T44" fmla="*/ 2 w 79"/>
                  <a:gd name="T45" fmla="*/ 62 h 91"/>
                  <a:gd name="T46" fmla="*/ 2 w 79"/>
                  <a:gd name="T47" fmla="*/ 62 h 91"/>
                  <a:gd name="T48" fmla="*/ 3 w 79"/>
                  <a:gd name="T49" fmla="*/ 55 h 91"/>
                  <a:gd name="T50" fmla="*/ 9 w 79"/>
                  <a:gd name="T51" fmla="*/ 49 h 91"/>
                  <a:gd name="T52" fmla="*/ 9 w 79"/>
                  <a:gd name="T53" fmla="*/ 49 h 91"/>
                  <a:gd name="T54" fmla="*/ 20 w 79"/>
                  <a:gd name="T55" fmla="*/ 34 h 91"/>
                  <a:gd name="T56" fmla="*/ 35 w 79"/>
                  <a:gd name="T57" fmla="*/ 22 h 91"/>
                  <a:gd name="T58" fmla="*/ 49 w 79"/>
                  <a:gd name="T59" fmla="*/ 11 h 91"/>
                  <a:gd name="T60" fmla="*/ 66 w 79"/>
                  <a:gd name="T61" fmla="*/ 0 h 91"/>
                  <a:gd name="T62" fmla="*/ 66 w 79"/>
                  <a:gd name="T63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9" h="91">
                    <a:moveTo>
                      <a:pt x="66" y="0"/>
                    </a:moveTo>
                    <a:lnTo>
                      <a:pt x="66" y="0"/>
                    </a:lnTo>
                    <a:lnTo>
                      <a:pt x="71" y="5"/>
                    </a:lnTo>
                    <a:lnTo>
                      <a:pt x="75" y="12"/>
                    </a:lnTo>
                    <a:lnTo>
                      <a:pt x="79" y="18"/>
                    </a:lnTo>
                    <a:lnTo>
                      <a:pt x="79" y="25"/>
                    </a:lnTo>
                    <a:lnTo>
                      <a:pt x="79" y="33"/>
                    </a:lnTo>
                    <a:lnTo>
                      <a:pt x="77" y="40"/>
                    </a:lnTo>
                    <a:lnTo>
                      <a:pt x="73" y="45"/>
                    </a:lnTo>
                    <a:lnTo>
                      <a:pt x="69" y="51"/>
                    </a:lnTo>
                    <a:lnTo>
                      <a:pt x="69" y="51"/>
                    </a:lnTo>
                    <a:lnTo>
                      <a:pt x="51" y="69"/>
                    </a:lnTo>
                    <a:lnTo>
                      <a:pt x="31" y="86"/>
                    </a:lnTo>
                    <a:lnTo>
                      <a:pt x="31" y="86"/>
                    </a:lnTo>
                    <a:lnTo>
                      <a:pt x="25" y="89"/>
                    </a:lnTo>
                    <a:lnTo>
                      <a:pt x="20" y="91"/>
                    </a:lnTo>
                    <a:lnTo>
                      <a:pt x="14" y="89"/>
                    </a:lnTo>
                    <a:lnTo>
                      <a:pt x="7" y="86"/>
                    </a:lnTo>
                    <a:lnTo>
                      <a:pt x="7" y="86"/>
                    </a:lnTo>
                    <a:lnTo>
                      <a:pt x="3" y="82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3" y="55"/>
                    </a:lnTo>
                    <a:lnTo>
                      <a:pt x="9" y="49"/>
                    </a:lnTo>
                    <a:lnTo>
                      <a:pt x="9" y="49"/>
                    </a:lnTo>
                    <a:lnTo>
                      <a:pt x="20" y="34"/>
                    </a:lnTo>
                    <a:lnTo>
                      <a:pt x="35" y="22"/>
                    </a:lnTo>
                    <a:lnTo>
                      <a:pt x="49" y="11"/>
                    </a:lnTo>
                    <a:lnTo>
                      <a:pt x="6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02" name="Freeform 79"/>
              <p:cNvSpPr>
                <a:spLocks/>
              </p:cNvSpPr>
              <p:nvPr/>
            </p:nvSpPr>
            <p:spPr bwMode="auto">
              <a:xfrm>
                <a:off x="5222875" y="3725863"/>
                <a:ext cx="39688" cy="73025"/>
              </a:xfrm>
              <a:custGeom>
                <a:avLst/>
                <a:gdLst>
                  <a:gd name="T0" fmla="*/ 35 w 50"/>
                  <a:gd name="T1" fmla="*/ 0 h 91"/>
                  <a:gd name="T2" fmla="*/ 35 w 50"/>
                  <a:gd name="T3" fmla="*/ 0 h 91"/>
                  <a:gd name="T4" fmla="*/ 41 w 50"/>
                  <a:gd name="T5" fmla="*/ 7 h 91"/>
                  <a:gd name="T6" fmla="*/ 46 w 50"/>
                  <a:gd name="T7" fmla="*/ 16 h 91"/>
                  <a:gd name="T8" fmla="*/ 48 w 50"/>
                  <a:gd name="T9" fmla="*/ 25 h 91"/>
                  <a:gd name="T10" fmla="*/ 50 w 50"/>
                  <a:gd name="T11" fmla="*/ 35 h 91"/>
                  <a:gd name="T12" fmla="*/ 50 w 50"/>
                  <a:gd name="T13" fmla="*/ 53 h 91"/>
                  <a:gd name="T14" fmla="*/ 46 w 50"/>
                  <a:gd name="T15" fmla="*/ 71 h 91"/>
                  <a:gd name="T16" fmla="*/ 46 w 50"/>
                  <a:gd name="T17" fmla="*/ 71 h 91"/>
                  <a:gd name="T18" fmla="*/ 46 w 50"/>
                  <a:gd name="T19" fmla="*/ 77 h 91"/>
                  <a:gd name="T20" fmla="*/ 44 w 50"/>
                  <a:gd name="T21" fmla="*/ 80 h 91"/>
                  <a:gd name="T22" fmla="*/ 37 w 50"/>
                  <a:gd name="T23" fmla="*/ 86 h 91"/>
                  <a:gd name="T24" fmla="*/ 28 w 50"/>
                  <a:gd name="T25" fmla="*/ 90 h 91"/>
                  <a:gd name="T26" fmla="*/ 21 w 50"/>
                  <a:gd name="T27" fmla="*/ 91 h 91"/>
                  <a:gd name="T28" fmla="*/ 21 w 50"/>
                  <a:gd name="T29" fmla="*/ 91 h 91"/>
                  <a:gd name="T30" fmla="*/ 13 w 50"/>
                  <a:gd name="T31" fmla="*/ 88 h 91"/>
                  <a:gd name="T32" fmla="*/ 8 w 50"/>
                  <a:gd name="T33" fmla="*/ 84 h 91"/>
                  <a:gd name="T34" fmla="*/ 2 w 50"/>
                  <a:gd name="T35" fmla="*/ 77 h 91"/>
                  <a:gd name="T36" fmla="*/ 0 w 50"/>
                  <a:gd name="T37" fmla="*/ 68 h 91"/>
                  <a:gd name="T38" fmla="*/ 0 w 50"/>
                  <a:gd name="T39" fmla="*/ 68 h 91"/>
                  <a:gd name="T40" fmla="*/ 0 w 50"/>
                  <a:gd name="T41" fmla="*/ 49 h 91"/>
                  <a:gd name="T42" fmla="*/ 2 w 50"/>
                  <a:gd name="T43" fmla="*/ 31 h 91"/>
                  <a:gd name="T44" fmla="*/ 2 w 50"/>
                  <a:gd name="T45" fmla="*/ 31 h 91"/>
                  <a:gd name="T46" fmla="*/ 4 w 50"/>
                  <a:gd name="T47" fmla="*/ 22 h 91"/>
                  <a:gd name="T48" fmla="*/ 8 w 50"/>
                  <a:gd name="T49" fmla="*/ 14 h 91"/>
                  <a:gd name="T50" fmla="*/ 13 w 50"/>
                  <a:gd name="T51" fmla="*/ 7 h 91"/>
                  <a:gd name="T52" fmla="*/ 22 w 50"/>
                  <a:gd name="T53" fmla="*/ 3 h 91"/>
                  <a:gd name="T54" fmla="*/ 22 w 50"/>
                  <a:gd name="T55" fmla="*/ 3 h 91"/>
                  <a:gd name="T56" fmla="*/ 35 w 50"/>
                  <a:gd name="T57" fmla="*/ 0 h 91"/>
                  <a:gd name="T58" fmla="*/ 35 w 50"/>
                  <a:gd name="T5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0" h="91">
                    <a:moveTo>
                      <a:pt x="35" y="0"/>
                    </a:moveTo>
                    <a:lnTo>
                      <a:pt x="35" y="0"/>
                    </a:lnTo>
                    <a:lnTo>
                      <a:pt x="41" y="7"/>
                    </a:lnTo>
                    <a:lnTo>
                      <a:pt x="46" y="16"/>
                    </a:lnTo>
                    <a:lnTo>
                      <a:pt x="48" y="25"/>
                    </a:lnTo>
                    <a:lnTo>
                      <a:pt x="50" y="35"/>
                    </a:lnTo>
                    <a:lnTo>
                      <a:pt x="50" y="53"/>
                    </a:lnTo>
                    <a:lnTo>
                      <a:pt x="46" y="71"/>
                    </a:lnTo>
                    <a:lnTo>
                      <a:pt x="46" y="71"/>
                    </a:lnTo>
                    <a:lnTo>
                      <a:pt x="46" y="77"/>
                    </a:lnTo>
                    <a:lnTo>
                      <a:pt x="44" y="80"/>
                    </a:lnTo>
                    <a:lnTo>
                      <a:pt x="37" y="86"/>
                    </a:lnTo>
                    <a:lnTo>
                      <a:pt x="28" y="90"/>
                    </a:lnTo>
                    <a:lnTo>
                      <a:pt x="21" y="91"/>
                    </a:lnTo>
                    <a:lnTo>
                      <a:pt x="21" y="91"/>
                    </a:lnTo>
                    <a:lnTo>
                      <a:pt x="13" y="88"/>
                    </a:lnTo>
                    <a:lnTo>
                      <a:pt x="8" y="84"/>
                    </a:lnTo>
                    <a:lnTo>
                      <a:pt x="2" y="77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49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4" y="22"/>
                    </a:lnTo>
                    <a:lnTo>
                      <a:pt x="8" y="14"/>
                    </a:lnTo>
                    <a:lnTo>
                      <a:pt x="13" y="7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03" name="Freeform 80"/>
              <p:cNvSpPr>
                <a:spLocks/>
              </p:cNvSpPr>
              <p:nvPr/>
            </p:nvSpPr>
            <p:spPr bwMode="auto">
              <a:xfrm>
                <a:off x="5983288" y="4105276"/>
                <a:ext cx="42863" cy="69850"/>
              </a:xfrm>
              <a:custGeom>
                <a:avLst/>
                <a:gdLst>
                  <a:gd name="T0" fmla="*/ 6 w 55"/>
                  <a:gd name="T1" fmla="*/ 4 h 88"/>
                  <a:gd name="T2" fmla="*/ 6 w 55"/>
                  <a:gd name="T3" fmla="*/ 4 h 88"/>
                  <a:gd name="T4" fmla="*/ 26 w 55"/>
                  <a:gd name="T5" fmla="*/ 0 h 88"/>
                  <a:gd name="T6" fmla="*/ 26 w 55"/>
                  <a:gd name="T7" fmla="*/ 0 h 88"/>
                  <a:gd name="T8" fmla="*/ 33 w 55"/>
                  <a:gd name="T9" fmla="*/ 0 h 88"/>
                  <a:gd name="T10" fmla="*/ 39 w 55"/>
                  <a:gd name="T11" fmla="*/ 2 h 88"/>
                  <a:gd name="T12" fmla="*/ 42 w 55"/>
                  <a:gd name="T13" fmla="*/ 6 h 88"/>
                  <a:gd name="T14" fmla="*/ 46 w 55"/>
                  <a:gd name="T15" fmla="*/ 11 h 88"/>
                  <a:gd name="T16" fmla="*/ 46 w 55"/>
                  <a:gd name="T17" fmla="*/ 11 h 88"/>
                  <a:gd name="T18" fmla="*/ 52 w 55"/>
                  <a:gd name="T19" fmla="*/ 20 h 88"/>
                  <a:gd name="T20" fmla="*/ 53 w 55"/>
                  <a:gd name="T21" fmla="*/ 31 h 88"/>
                  <a:gd name="T22" fmla="*/ 55 w 55"/>
                  <a:gd name="T23" fmla="*/ 40 h 88"/>
                  <a:gd name="T24" fmla="*/ 53 w 55"/>
                  <a:gd name="T25" fmla="*/ 50 h 88"/>
                  <a:gd name="T26" fmla="*/ 50 w 55"/>
                  <a:gd name="T27" fmla="*/ 59 h 88"/>
                  <a:gd name="T28" fmla="*/ 46 w 55"/>
                  <a:gd name="T29" fmla="*/ 70 h 88"/>
                  <a:gd name="T30" fmla="*/ 39 w 55"/>
                  <a:gd name="T31" fmla="*/ 79 h 88"/>
                  <a:gd name="T32" fmla="*/ 30 w 55"/>
                  <a:gd name="T33" fmla="*/ 88 h 88"/>
                  <a:gd name="T34" fmla="*/ 30 w 55"/>
                  <a:gd name="T35" fmla="*/ 88 h 88"/>
                  <a:gd name="T36" fmla="*/ 20 w 55"/>
                  <a:gd name="T37" fmla="*/ 79 h 88"/>
                  <a:gd name="T38" fmla="*/ 13 w 55"/>
                  <a:gd name="T39" fmla="*/ 72 h 88"/>
                  <a:gd name="T40" fmla="*/ 8 w 55"/>
                  <a:gd name="T41" fmla="*/ 62 h 88"/>
                  <a:gd name="T42" fmla="*/ 4 w 55"/>
                  <a:gd name="T43" fmla="*/ 53 h 88"/>
                  <a:gd name="T44" fmla="*/ 0 w 55"/>
                  <a:gd name="T45" fmla="*/ 42 h 88"/>
                  <a:gd name="T46" fmla="*/ 0 w 55"/>
                  <a:gd name="T47" fmla="*/ 31 h 88"/>
                  <a:gd name="T48" fmla="*/ 2 w 55"/>
                  <a:gd name="T49" fmla="*/ 18 h 88"/>
                  <a:gd name="T50" fmla="*/ 6 w 55"/>
                  <a:gd name="T51" fmla="*/ 4 h 88"/>
                  <a:gd name="T52" fmla="*/ 6 w 55"/>
                  <a:gd name="T53" fmla="*/ 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88">
                    <a:moveTo>
                      <a:pt x="6" y="4"/>
                    </a:moveTo>
                    <a:lnTo>
                      <a:pt x="6" y="4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9" y="2"/>
                    </a:lnTo>
                    <a:lnTo>
                      <a:pt x="42" y="6"/>
                    </a:lnTo>
                    <a:lnTo>
                      <a:pt x="46" y="11"/>
                    </a:lnTo>
                    <a:lnTo>
                      <a:pt x="46" y="11"/>
                    </a:lnTo>
                    <a:lnTo>
                      <a:pt x="52" y="20"/>
                    </a:lnTo>
                    <a:lnTo>
                      <a:pt x="53" y="31"/>
                    </a:lnTo>
                    <a:lnTo>
                      <a:pt x="55" y="40"/>
                    </a:lnTo>
                    <a:lnTo>
                      <a:pt x="53" y="50"/>
                    </a:lnTo>
                    <a:lnTo>
                      <a:pt x="50" y="59"/>
                    </a:lnTo>
                    <a:lnTo>
                      <a:pt x="46" y="70"/>
                    </a:lnTo>
                    <a:lnTo>
                      <a:pt x="39" y="79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20" y="79"/>
                    </a:lnTo>
                    <a:lnTo>
                      <a:pt x="13" y="72"/>
                    </a:lnTo>
                    <a:lnTo>
                      <a:pt x="8" y="62"/>
                    </a:lnTo>
                    <a:lnTo>
                      <a:pt x="4" y="53"/>
                    </a:lnTo>
                    <a:lnTo>
                      <a:pt x="0" y="42"/>
                    </a:lnTo>
                    <a:lnTo>
                      <a:pt x="0" y="31"/>
                    </a:lnTo>
                    <a:lnTo>
                      <a:pt x="2" y="18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04" name="Freeform 81"/>
              <p:cNvSpPr>
                <a:spLocks/>
              </p:cNvSpPr>
              <p:nvPr/>
            </p:nvSpPr>
            <p:spPr bwMode="auto">
              <a:xfrm>
                <a:off x="2166938" y="3397251"/>
                <a:ext cx="69850" cy="63500"/>
              </a:xfrm>
              <a:custGeom>
                <a:avLst/>
                <a:gdLst>
                  <a:gd name="T0" fmla="*/ 61 w 88"/>
                  <a:gd name="T1" fmla="*/ 38 h 80"/>
                  <a:gd name="T2" fmla="*/ 61 w 88"/>
                  <a:gd name="T3" fmla="*/ 38 h 80"/>
                  <a:gd name="T4" fmla="*/ 70 w 88"/>
                  <a:gd name="T5" fmla="*/ 31 h 80"/>
                  <a:gd name="T6" fmla="*/ 70 w 88"/>
                  <a:gd name="T7" fmla="*/ 31 h 80"/>
                  <a:gd name="T8" fmla="*/ 79 w 88"/>
                  <a:gd name="T9" fmla="*/ 23 h 80"/>
                  <a:gd name="T10" fmla="*/ 79 w 88"/>
                  <a:gd name="T11" fmla="*/ 23 h 80"/>
                  <a:gd name="T12" fmla="*/ 83 w 88"/>
                  <a:gd name="T13" fmla="*/ 33 h 80"/>
                  <a:gd name="T14" fmla="*/ 86 w 88"/>
                  <a:gd name="T15" fmla="*/ 42 h 80"/>
                  <a:gd name="T16" fmla="*/ 88 w 88"/>
                  <a:gd name="T17" fmla="*/ 51 h 80"/>
                  <a:gd name="T18" fmla="*/ 86 w 88"/>
                  <a:gd name="T19" fmla="*/ 62 h 80"/>
                  <a:gd name="T20" fmla="*/ 86 w 88"/>
                  <a:gd name="T21" fmla="*/ 62 h 80"/>
                  <a:gd name="T22" fmla="*/ 85 w 88"/>
                  <a:gd name="T23" fmla="*/ 69 h 80"/>
                  <a:gd name="T24" fmla="*/ 79 w 88"/>
                  <a:gd name="T25" fmla="*/ 75 h 80"/>
                  <a:gd name="T26" fmla="*/ 75 w 88"/>
                  <a:gd name="T27" fmla="*/ 78 h 80"/>
                  <a:gd name="T28" fmla="*/ 70 w 88"/>
                  <a:gd name="T29" fmla="*/ 80 h 80"/>
                  <a:gd name="T30" fmla="*/ 70 w 88"/>
                  <a:gd name="T31" fmla="*/ 80 h 80"/>
                  <a:gd name="T32" fmla="*/ 61 w 88"/>
                  <a:gd name="T33" fmla="*/ 78 h 80"/>
                  <a:gd name="T34" fmla="*/ 52 w 88"/>
                  <a:gd name="T35" fmla="*/ 75 h 80"/>
                  <a:gd name="T36" fmla="*/ 46 w 88"/>
                  <a:gd name="T37" fmla="*/ 71 h 80"/>
                  <a:gd name="T38" fmla="*/ 41 w 88"/>
                  <a:gd name="T39" fmla="*/ 64 h 80"/>
                  <a:gd name="T40" fmla="*/ 41 w 88"/>
                  <a:gd name="T41" fmla="*/ 64 h 80"/>
                  <a:gd name="T42" fmla="*/ 37 w 88"/>
                  <a:gd name="T43" fmla="*/ 53 h 80"/>
                  <a:gd name="T44" fmla="*/ 31 w 88"/>
                  <a:gd name="T45" fmla="*/ 44 h 80"/>
                  <a:gd name="T46" fmla="*/ 24 w 88"/>
                  <a:gd name="T47" fmla="*/ 36 h 80"/>
                  <a:gd name="T48" fmla="*/ 15 w 88"/>
                  <a:gd name="T49" fmla="*/ 31 h 80"/>
                  <a:gd name="T50" fmla="*/ 15 w 88"/>
                  <a:gd name="T51" fmla="*/ 31 h 80"/>
                  <a:gd name="T52" fmla="*/ 0 w 88"/>
                  <a:gd name="T53" fmla="*/ 23 h 80"/>
                  <a:gd name="T54" fmla="*/ 0 w 88"/>
                  <a:gd name="T55" fmla="*/ 23 h 80"/>
                  <a:gd name="T56" fmla="*/ 0 w 88"/>
                  <a:gd name="T57" fmla="*/ 20 h 80"/>
                  <a:gd name="T58" fmla="*/ 0 w 88"/>
                  <a:gd name="T59" fmla="*/ 20 h 80"/>
                  <a:gd name="T60" fmla="*/ 9 w 88"/>
                  <a:gd name="T61" fmla="*/ 7 h 80"/>
                  <a:gd name="T62" fmla="*/ 13 w 88"/>
                  <a:gd name="T63" fmla="*/ 1 h 80"/>
                  <a:gd name="T64" fmla="*/ 19 w 88"/>
                  <a:gd name="T65" fmla="*/ 0 h 80"/>
                  <a:gd name="T66" fmla="*/ 22 w 88"/>
                  <a:gd name="T67" fmla="*/ 1 h 80"/>
                  <a:gd name="T68" fmla="*/ 28 w 88"/>
                  <a:gd name="T69" fmla="*/ 3 h 80"/>
                  <a:gd name="T70" fmla="*/ 41 w 88"/>
                  <a:gd name="T71" fmla="*/ 16 h 80"/>
                  <a:gd name="T72" fmla="*/ 41 w 88"/>
                  <a:gd name="T73" fmla="*/ 16 h 80"/>
                  <a:gd name="T74" fmla="*/ 61 w 88"/>
                  <a:gd name="T75" fmla="*/ 38 h 80"/>
                  <a:gd name="T76" fmla="*/ 61 w 88"/>
                  <a:gd name="T77" fmla="*/ 3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8" h="80">
                    <a:moveTo>
                      <a:pt x="61" y="38"/>
                    </a:moveTo>
                    <a:lnTo>
                      <a:pt x="61" y="38"/>
                    </a:lnTo>
                    <a:lnTo>
                      <a:pt x="70" y="31"/>
                    </a:lnTo>
                    <a:lnTo>
                      <a:pt x="70" y="31"/>
                    </a:lnTo>
                    <a:lnTo>
                      <a:pt x="79" y="23"/>
                    </a:lnTo>
                    <a:lnTo>
                      <a:pt x="79" y="23"/>
                    </a:lnTo>
                    <a:lnTo>
                      <a:pt x="83" y="33"/>
                    </a:lnTo>
                    <a:lnTo>
                      <a:pt x="86" y="42"/>
                    </a:lnTo>
                    <a:lnTo>
                      <a:pt x="88" y="51"/>
                    </a:lnTo>
                    <a:lnTo>
                      <a:pt x="86" y="62"/>
                    </a:lnTo>
                    <a:lnTo>
                      <a:pt x="86" y="62"/>
                    </a:lnTo>
                    <a:lnTo>
                      <a:pt x="85" y="69"/>
                    </a:lnTo>
                    <a:lnTo>
                      <a:pt x="79" y="75"/>
                    </a:lnTo>
                    <a:lnTo>
                      <a:pt x="75" y="78"/>
                    </a:lnTo>
                    <a:lnTo>
                      <a:pt x="70" y="80"/>
                    </a:lnTo>
                    <a:lnTo>
                      <a:pt x="70" y="80"/>
                    </a:lnTo>
                    <a:lnTo>
                      <a:pt x="61" y="78"/>
                    </a:lnTo>
                    <a:lnTo>
                      <a:pt x="52" y="75"/>
                    </a:lnTo>
                    <a:lnTo>
                      <a:pt x="46" y="71"/>
                    </a:lnTo>
                    <a:lnTo>
                      <a:pt x="41" y="64"/>
                    </a:lnTo>
                    <a:lnTo>
                      <a:pt x="41" y="64"/>
                    </a:lnTo>
                    <a:lnTo>
                      <a:pt x="37" y="53"/>
                    </a:lnTo>
                    <a:lnTo>
                      <a:pt x="31" y="44"/>
                    </a:lnTo>
                    <a:lnTo>
                      <a:pt x="24" y="36"/>
                    </a:lnTo>
                    <a:lnTo>
                      <a:pt x="15" y="31"/>
                    </a:lnTo>
                    <a:lnTo>
                      <a:pt x="15" y="3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7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2" y="1"/>
                    </a:lnTo>
                    <a:lnTo>
                      <a:pt x="28" y="3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61" y="38"/>
                    </a:lnTo>
                    <a:lnTo>
                      <a:pt x="61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77" name="Freeform 53"/>
            <p:cNvSpPr>
              <a:spLocks noEditPoints="1"/>
            </p:cNvSpPr>
            <p:nvPr/>
          </p:nvSpPr>
          <p:spPr bwMode="auto">
            <a:xfrm>
              <a:off x="4341315" y="4256734"/>
              <a:ext cx="101442" cy="140254"/>
            </a:xfrm>
            <a:custGeom>
              <a:avLst/>
              <a:gdLst>
                <a:gd name="T0" fmla="*/ 176 w 350"/>
                <a:gd name="T1" fmla="*/ 0 h 480"/>
                <a:gd name="T2" fmla="*/ 140 w 350"/>
                <a:gd name="T3" fmla="*/ 4 h 480"/>
                <a:gd name="T4" fmla="*/ 108 w 350"/>
                <a:gd name="T5" fmla="*/ 14 h 480"/>
                <a:gd name="T6" fmla="*/ 78 w 350"/>
                <a:gd name="T7" fmla="*/ 30 h 480"/>
                <a:gd name="T8" fmla="*/ 52 w 350"/>
                <a:gd name="T9" fmla="*/ 52 h 480"/>
                <a:gd name="T10" fmla="*/ 30 w 350"/>
                <a:gd name="T11" fmla="*/ 78 h 480"/>
                <a:gd name="T12" fmla="*/ 14 w 350"/>
                <a:gd name="T13" fmla="*/ 106 h 480"/>
                <a:gd name="T14" fmla="*/ 4 w 350"/>
                <a:gd name="T15" fmla="*/ 140 h 480"/>
                <a:gd name="T16" fmla="*/ 0 w 350"/>
                <a:gd name="T17" fmla="*/ 174 h 480"/>
                <a:gd name="T18" fmla="*/ 2 w 350"/>
                <a:gd name="T19" fmla="*/ 194 h 480"/>
                <a:gd name="T20" fmla="*/ 12 w 350"/>
                <a:gd name="T21" fmla="*/ 238 h 480"/>
                <a:gd name="T22" fmla="*/ 30 w 350"/>
                <a:gd name="T23" fmla="*/ 288 h 480"/>
                <a:gd name="T24" fmla="*/ 68 w 350"/>
                <a:gd name="T25" fmla="*/ 364 h 480"/>
                <a:gd name="T26" fmla="*/ 96 w 350"/>
                <a:gd name="T27" fmla="*/ 408 h 480"/>
                <a:gd name="T28" fmla="*/ 124 w 350"/>
                <a:gd name="T29" fmla="*/ 446 h 480"/>
                <a:gd name="T30" fmla="*/ 152 w 350"/>
                <a:gd name="T31" fmla="*/ 470 h 480"/>
                <a:gd name="T32" fmla="*/ 176 w 350"/>
                <a:gd name="T33" fmla="*/ 480 h 480"/>
                <a:gd name="T34" fmla="*/ 188 w 350"/>
                <a:gd name="T35" fmla="*/ 476 h 480"/>
                <a:gd name="T36" fmla="*/ 212 w 350"/>
                <a:gd name="T37" fmla="*/ 460 h 480"/>
                <a:gd name="T38" fmla="*/ 242 w 350"/>
                <a:gd name="T39" fmla="*/ 428 h 480"/>
                <a:gd name="T40" fmla="*/ 270 w 350"/>
                <a:gd name="T41" fmla="*/ 386 h 480"/>
                <a:gd name="T42" fmla="*/ 310 w 350"/>
                <a:gd name="T43" fmla="*/ 314 h 480"/>
                <a:gd name="T44" fmla="*/ 332 w 350"/>
                <a:gd name="T45" fmla="*/ 264 h 480"/>
                <a:gd name="T46" fmla="*/ 346 w 350"/>
                <a:gd name="T47" fmla="*/ 216 h 480"/>
                <a:gd name="T48" fmla="*/ 350 w 350"/>
                <a:gd name="T49" fmla="*/ 174 h 480"/>
                <a:gd name="T50" fmla="*/ 350 w 350"/>
                <a:gd name="T51" fmla="*/ 156 h 480"/>
                <a:gd name="T52" fmla="*/ 342 w 350"/>
                <a:gd name="T53" fmla="*/ 122 h 480"/>
                <a:gd name="T54" fmla="*/ 330 w 350"/>
                <a:gd name="T55" fmla="*/ 92 h 480"/>
                <a:gd name="T56" fmla="*/ 310 w 350"/>
                <a:gd name="T57" fmla="*/ 64 h 480"/>
                <a:gd name="T58" fmla="*/ 286 w 350"/>
                <a:gd name="T59" fmla="*/ 40 h 480"/>
                <a:gd name="T60" fmla="*/ 260 w 350"/>
                <a:gd name="T61" fmla="*/ 22 h 480"/>
                <a:gd name="T62" fmla="*/ 228 w 350"/>
                <a:gd name="T63" fmla="*/ 8 h 480"/>
                <a:gd name="T64" fmla="*/ 194 w 350"/>
                <a:gd name="T65" fmla="*/ 0 h 480"/>
                <a:gd name="T66" fmla="*/ 176 w 350"/>
                <a:gd name="T67" fmla="*/ 0 h 480"/>
                <a:gd name="T68" fmla="*/ 176 w 350"/>
                <a:gd name="T69" fmla="*/ 254 h 480"/>
                <a:gd name="T70" fmla="*/ 144 w 350"/>
                <a:gd name="T71" fmla="*/ 248 h 480"/>
                <a:gd name="T72" fmla="*/ 120 w 350"/>
                <a:gd name="T73" fmla="*/ 230 h 480"/>
                <a:gd name="T74" fmla="*/ 102 w 350"/>
                <a:gd name="T75" fmla="*/ 206 h 480"/>
                <a:gd name="T76" fmla="*/ 96 w 350"/>
                <a:gd name="T77" fmla="*/ 174 h 480"/>
                <a:gd name="T78" fmla="*/ 98 w 350"/>
                <a:gd name="T79" fmla="*/ 158 h 480"/>
                <a:gd name="T80" fmla="*/ 110 w 350"/>
                <a:gd name="T81" fmla="*/ 130 h 480"/>
                <a:gd name="T82" fmla="*/ 132 w 350"/>
                <a:gd name="T83" fmla="*/ 110 h 480"/>
                <a:gd name="T84" fmla="*/ 160 w 350"/>
                <a:gd name="T85" fmla="*/ 98 h 480"/>
                <a:gd name="T86" fmla="*/ 176 w 350"/>
                <a:gd name="T87" fmla="*/ 96 h 480"/>
                <a:gd name="T88" fmla="*/ 206 w 350"/>
                <a:gd name="T89" fmla="*/ 102 h 480"/>
                <a:gd name="T90" fmla="*/ 232 w 350"/>
                <a:gd name="T91" fmla="*/ 118 h 480"/>
                <a:gd name="T92" fmla="*/ 248 w 350"/>
                <a:gd name="T93" fmla="*/ 144 h 480"/>
                <a:gd name="T94" fmla="*/ 254 w 350"/>
                <a:gd name="T95" fmla="*/ 174 h 480"/>
                <a:gd name="T96" fmla="*/ 254 w 350"/>
                <a:gd name="T97" fmla="*/ 190 h 480"/>
                <a:gd name="T98" fmla="*/ 242 w 350"/>
                <a:gd name="T99" fmla="*/ 218 h 480"/>
                <a:gd name="T100" fmla="*/ 220 w 350"/>
                <a:gd name="T101" fmla="*/ 240 h 480"/>
                <a:gd name="T102" fmla="*/ 192 w 350"/>
                <a:gd name="T103" fmla="*/ 252 h 480"/>
                <a:gd name="T104" fmla="*/ 176 w 350"/>
                <a:gd name="T105" fmla="*/ 25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0" h="480">
                  <a:moveTo>
                    <a:pt x="176" y="0"/>
                  </a:moveTo>
                  <a:lnTo>
                    <a:pt x="176" y="0"/>
                  </a:lnTo>
                  <a:lnTo>
                    <a:pt x="158" y="0"/>
                  </a:lnTo>
                  <a:lnTo>
                    <a:pt x="140" y="4"/>
                  </a:lnTo>
                  <a:lnTo>
                    <a:pt x="124" y="8"/>
                  </a:lnTo>
                  <a:lnTo>
                    <a:pt x="108" y="14"/>
                  </a:lnTo>
                  <a:lnTo>
                    <a:pt x="92" y="22"/>
                  </a:lnTo>
                  <a:lnTo>
                    <a:pt x="78" y="30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0" y="64"/>
                  </a:lnTo>
                  <a:lnTo>
                    <a:pt x="30" y="78"/>
                  </a:lnTo>
                  <a:lnTo>
                    <a:pt x="22" y="92"/>
                  </a:lnTo>
                  <a:lnTo>
                    <a:pt x="14" y="106"/>
                  </a:lnTo>
                  <a:lnTo>
                    <a:pt x="8" y="122"/>
                  </a:lnTo>
                  <a:lnTo>
                    <a:pt x="4" y="140"/>
                  </a:lnTo>
                  <a:lnTo>
                    <a:pt x="2" y="156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194"/>
                  </a:lnTo>
                  <a:lnTo>
                    <a:pt x="6" y="216"/>
                  </a:lnTo>
                  <a:lnTo>
                    <a:pt x="12" y="238"/>
                  </a:lnTo>
                  <a:lnTo>
                    <a:pt x="20" y="264"/>
                  </a:lnTo>
                  <a:lnTo>
                    <a:pt x="30" y="288"/>
                  </a:lnTo>
                  <a:lnTo>
                    <a:pt x="42" y="314"/>
                  </a:lnTo>
                  <a:lnTo>
                    <a:pt x="68" y="364"/>
                  </a:lnTo>
                  <a:lnTo>
                    <a:pt x="82" y="386"/>
                  </a:lnTo>
                  <a:lnTo>
                    <a:pt x="96" y="408"/>
                  </a:lnTo>
                  <a:lnTo>
                    <a:pt x="110" y="428"/>
                  </a:lnTo>
                  <a:lnTo>
                    <a:pt x="124" y="446"/>
                  </a:lnTo>
                  <a:lnTo>
                    <a:pt x="138" y="460"/>
                  </a:lnTo>
                  <a:lnTo>
                    <a:pt x="152" y="470"/>
                  </a:lnTo>
                  <a:lnTo>
                    <a:pt x="164" y="476"/>
                  </a:lnTo>
                  <a:lnTo>
                    <a:pt x="176" y="480"/>
                  </a:lnTo>
                  <a:lnTo>
                    <a:pt x="176" y="480"/>
                  </a:lnTo>
                  <a:lnTo>
                    <a:pt x="188" y="476"/>
                  </a:lnTo>
                  <a:lnTo>
                    <a:pt x="200" y="470"/>
                  </a:lnTo>
                  <a:lnTo>
                    <a:pt x="212" y="460"/>
                  </a:lnTo>
                  <a:lnTo>
                    <a:pt x="228" y="446"/>
                  </a:lnTo>
                  <a:lnTo>
                    <a:pt x="242" y="428"/>
                  </a:lnTo>
                  <a:lnTo>
                    <a:pt x="256" y="408"/>
                  </a:lnTo>
                  <a:lnTo>
                    <a:pt x="270" y="386"/>
                  </a:lnTo>
                  <a:lnTo>
                    <a:pt x="284" y="364"/>
                  </a:lnTo>
                  <a:lnTo>
                    <a:pt x="310" y="314"/>
                  </a:lnTo>
                  <a:lnTo>
                    <a:pt x="322" y="288"/>
                  </a:lnTo>
                  <a:lnTo>
                    <a:pt x="332" y="264"/>
                  </a:lnTo>
                  <a:lnTo>
                    <a:pt x="340" y="238"/>
                  </a:lnTo>
                  <a:lnTo>
                    <a:pt x="346" y="216"/>
                  </a:lnTo>
                  <a:lnTo>
                    <a:pt x="350" y="194"/>
                  </a:lnTo>
                  <a:lnTo>
                    <a:pt x="350" y="174"/>
                  </a:lnTo>
                  <a:lnTo>
                    <a:pt x="350" y="174"/>
                  </a:lnTo>
                  <a:lnTo>
                    <a:pt x="350" y="156"/>
                  </a:lnTo>
                  <a:lnTo>
                    <a:pt x="346" y="140"/>
                  </a:lnTo>
                  <a:lnTo>
                    <a:pt x="342" y="122"/>
                  </a:lnTo>
                  <a:lnTo>
                    <a:pt x="336" y="106"/>
                  </a:lnTo>
                  <a:lnTo>
                    <a:pt x="330" y="92"/>
                  </a:lnTo>
                  <a:lnTo>
                    <a:pt x="320" y="78"/>
                  </a:lnTo>
                  <a:lnTo>
                    <a:pt x="310" y="64"/>
                  </a:lnTo>
                  <a:lnTo>
                    <a:pt x="300" y="52"/>
                  </a:lnTo>
                  <a:lnTo>
                    <a:pt x="286" y="40"/>
                  </a:lnTo>
                  <a:lnTo>
                    <a:pt x="274" y="30"/>
                  </a:lnTo>
                  <a:lnTo>
                    <a:pt x="260" y="22"/>
                  </a:lnTo>
                  <a:lnTo>
                    <a:pt x="244" y="14"/>
                  </a:lnTo>
                  <a:lnTo>
                    <a:pt x="228" y="8"/>
                  </a:lnTo>
                  <a:lnTo>
                    <a:pt x="210" y="4"/>
                  </a:lnTo>
                  <a:lnTo>
                    <a:pt x="194" y="0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176" y="254"/>
                  </a:moveTo>
                  <a:lnTo>
                    <a:pt x="176" y="254"/>
                  </a:lnTo>
                  <a:lnTo>
                    <a:pt x="160" y="252"/>
                  </a:lnTo>
                  <a:lnTo>
                    <a:pt x="144" y="248"/>
                  </a:lnTo>
                  <a:lnTo>
                    <a:pt x="132" y="240"/>
                  </a:lnTo>
                  <a:lnTo>
                    <a:pt x="120" y="230"/>
                  </a:lnTo>
                  <a:lnTo>
                    <a:pt x="110" y="218"/>
                  </a:lnTo>
                  <a:lnTo>
                    <a:pt x="102" y="206"/>
                  </a:lnTo>
                  <a:lnTo>
                    <a:pt x="98" y="190"/>
                  </a:lnTo>
                  <a:lnTo>
                    <a:pt x="96" y="174"/>
                  </a:lnTo>
                  <a:lnTo>
                    <a:pt x="96" y="174"/>
                  </a:lnTo>
                  <a:lnTo>
                    <a:pt x="98" y="158"/>
                  </a:lnTo>
                  <a:lnTo>
                    <a:pt x="102" y="144"/>
                  </a:lnTo>
                  <a:lnTo>
                    <a:pt x="110" y="130"/>
                  </a:lnTo>
                  <a:lnTo>
                    <a:pt x="120" y="118"/>
                  </a:lnTo>
                  <a:lnTo>
                    <a:pt x="132" y="110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6"/>
                  </a:lnTo>
                  <a:lnTo>
                    <a:pt x="176" y="96"/>
                  </a:lnTo>
                  <a:lnTo>
                    <a:pt x="192" y="98"/>
                  </a:lnTo>
                  <a:lnTo>
                    <a:pt x="206" y="102"/>
                  </a:lnTo>
                  <a:lnTo>
                    <a:pt x="220" y="110"/>
                  </a:lnTo>
                  <a:lnTo>
                    <a:pt x="232" y="118"/>
                  </a:lnTo>
                  <a:lnTo>
                    <a:pt x="242" y="130"/>
                  </a:lnTo>
                  <a:lnTo>
                    <a:pt x="248" y="144"/>
                  </a:lnTo>
                  <a:lnTo>
                    <a:pt x="254" y="158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4" y="190"/>
                  </a:lnTo>
                  <a:lnTo>
                    <a:pt x="248" y="206"/>
                  </a:lnTo>
                  <a:lnTo>
                    <a:pt x="242" y="218"/>
                  </a:lnTo>
                  <a:lnTo>
                    <a:pt x="232" y="230"/>
                  </a:lnTo>
                  <a:lnTo>
                    <a:pt x="220" y="240"/>
                  </a:lnTo>
                  <a:lnTo>
                    <a:pt x="206" y="248"/>
                  </a:lnTo>
                  <a:lnTo>
                    <a:pt x="192" y="252"/>
                  </a:lnTo>
                  <a:lnTo>
                    <a:pt x="176" y="254"/>
                  </a:lnTo>
                  <a:lnTo>
                    <a:pt x="176" y="2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8" name="Freeform 53"/>
            <p:cNvSpPr>
              <a:spLocks noEditPoints="1"/>
            </p:cNvSpPr>
            <p:nvPr/>
          </p:nvSpPr>
          <p:spPr bwMode="auto">
            <a:xfrm>
              <a:off x="3677559" y="3724521"/>
              <a:ext cx="101442" cy="140254"/>
            </a:xfrm>
            <a:custGeom>
              <a:avLst/>
              <a:gdLst>
                <a:gd name="T0" fmla="*/ 176 w 350"/>
                <a:gd name="T1" fmla="*/ 0 h 480"/>
                <a:gd name="T2" fmla="*/ 140 w 350"/>
                <a:gd name="T3" fmla="*/ 4 h 480"/>
                <a:gd name="T4" fmla="*/ 108 w 350"/>
                <a:gd name="T5" fmla="*/ 14 h 480"/>
                <a:gd name="T6" fmla="*/ 78 w 350"/>
                <a:gd name="T7" fmla="*/ 30 h 480"/>
                <a:gd name="T8" fmla="*/ 52 w 350"/>
                <a:gd name="T9" fmla="*/ 52 h 480"/>
                <a:gd name="T10" fmla="*/ 30 w 350"/>
                <a:gd name="T11" fmla="*/ 78 h 480"/>
                <a:gd name="T12" fmla="*/ 14 w 350"/>
                <a:gd name="T13" fmla="*/ 106 h 480"/>
                <a:gd name="T14" fmla="*/ 4 w 350"/>
                <a:gd name="T15" fmla="*/ 140 h 480"/>
                <a:gd name="T16" fmla="*/ 0 w 350"/>
                <a:gd name="T17" fmla="*/ 174 h 480"/>
                <a:gd name="T18" fmla="*/ 2 w 350"/>
                <a:gd name="T19" fmla="*/ 194 h 480"/>
                <a:gd name="T20" fmla="*/ 12 w 350"/>
                <a:gd name="T21" fmla="*/ 238 h 480"/>
                <a:gd name="T22" fmla="*/ 30 w 350"/>
                <a:gd name="T23" fmla="*/ 288 h 480"/>
                <a:gd name="T24" fmla="*/ 68 w 350"/>
                <a:gd name="T25" fmla="*/ 364 h 480"/>
                <a:gd name="T26" fmla="*/ 96 w 350"/>
                <a:gd name="T27" fmla="*/ 408 h 480"/>
                <a:gd name="T28" fmla="*/ 124 w 350"/>
                <a:gd name="T29" fmla="*/ 446 h 480"/>
                <a:gd name="T30" fmla="*/ 152 w 350"/>
                <a:gd name="T31" fmla="*/ 470 h 480"/>
                <a:gd name="T32" fmla="*/ 176 w 350"/>
                <a:gd name="T33" fmla="*/ 480 h 480"/>
                <a:gd name="T34" fmla="*/ 188 w 350"/>
                <a:gd name="T35" fmla="*/ 476 h 480"/>
                <a:gd name="T36" fmla="*/ 212 w 350"/>
                <a:gd name="T37" fmla="*/ 460 h 480"/>
                <a:gd name="T38" fmla="*/ 242 w 350"/>
                <a:gd name="T39" fmla="*/ 428 h 480"/>
                <a:gd name="T40" fmla="*/ 270 w 350"/>
                <a:gd name="T41" fmla="*/ 386 h 480"/>
                <a:gd name="T42" fmla="*/ 310 w 350"/>
                <a:gd name="T43" fmla="*/ 314 h 480"/>
                <a:gd name="T44" fmla="*/ 332 w 350"/>
                <a:gd name="T45" fmla="*/ 264 h 480"/>
                <a:gd name="T46" fmla="*/ 346 w 350"/>
                <a:gd name="T47" fmla="*/ 216 h 480"/>
                <a:gd name="T48" fmla="*/ 350 w 350"/>
                <a:gd name="T49" fmla="*/ 174 h 480"/>
                <a:gd name="T50" fmla="*/ 350 w 350"/>
                <a:gd name="T51" fmla="*/ 156 h 480"/>
                <a:gd name="T52" fmla="*/ 342 w 350"/>
                <a:gd name="T53" fmla="*/ 122 h 480"/>
                <a:gd name="T54" fmla="*/ 330 w 350"/>
                <a:gd name="T55" fmla="*/ 92 h 480"/>
                <a:gd name="T56" fmla="*/ 310 w 350"/>
                <a:gd name="T57" fmla="*/ 64 h 480"/>
                <a:gd name="T58" fmla="*/ 286 w 350"/>
                <a:gd name="T59" fmla="*/ 40 h 480"/>
                <a:gd name="T60" fmla="*/ 260 w 350"/>
                <a:gd name="T61" fmla="*/ 22 h 480"/>
                <a:gd name="T62" fmla="*/ 228 w 350"/>
                <a:gd name="T63" fmla="*/ 8 h 480"/>
                <a:gd name="T64" fmla="*/ 194 w 350"/>
                <a:gd name="T65" fmla="*/ 0 h 480"/>
                <a:gd name="T66" fmla="*/ 176 w 350"/>
                <a:gd name="T67" fmla="*/ 0 h 480"/>
                <a:gd name="T68" fmla="*/ 176 w 350"/>
                <a:gd name="T69" fmla="*/ 254 h 480"/>
                <a:gd name="T70" fmla="*/ 144 w 350"/>
                <a:gd name="T71" fmla="*/ 248 h 480"/>
                <a:gd name="T72" fmla="*/ 120 w 350"/>
                <a:gd name="T73" fmla="*/ 230 h 480"/>
                <a:gd name="T74" fmla="*/ 102 w 350"/>
                <a:gd name="T75" fmla="*/ 206 h 480"/>
                <a:gd name="T76" fmla="*/ 96 w 350"/>
                <a:gd name="T77" fmla="*/ 174 h 480"/>
                <a:gd name="T78" fmla="*/ 98 w 350"/>
                <a:gd name="T79" fmla="*/ 158 h 480"/>
                <a:gd name="T80" fmla="*/ 110 w 350"/>
                <a:gd name="T81" fmla="*/ 130 h 480"/>
                <a:gd name="T82" fmla="*/ 132 w 350"/>
                <a:gd name="T83" fmla="*/ 110 h 480"/>
                <a:gd name="T84" fmla="*/ 160 w 350"/>
                <a:gd name="T85" fmla="*/ 98 h 480"/>
                <a:gd name="T86" fmla="*/ 176 w 350"/>
                <a:gd name="T87" fmla="*/ 96 h 480"/>
                <a:gd name="T88" fmla="*/ 206 w 350"/>
                <a:gd name="T89" fmla="*/ 102 h 480"/>
                <a:gd name="T90" fmla="*/ 232 w 350"/>
                <a:gd name="T91" fmla="*/ 118 h 480"/>
                <a:gd name="T92" fmla="*/ 248 w 350"/>
                <a:gd name="T93" fmla="*/ 144 h 480"/>
                <a:gd name="T94" fmla="*/ 254 w 350"/>
                <a:gd name="T95" fmla="*/ 174 h 480"/>
                <a:gd name="T96" fmla="*/ 254 w 350"/>
                <a:gd name="T97" fmla="*/ 190 h 480"/>
                <a:gd name="T98" fmla="*/ 242 w 350"/>
                <a:gd name="T99" fmla="*/ 218 h 480"/>
                <a:gd name="T100" fmla="*/ 220 w 350"/>
                <a:gd name="T101" fmla="*/ 240 h 480"/>
                <a:gd name="T102" fmla="*/ 192 w 350"/>
                <a:gd name="T103" fmla="*/ 252 h 480"/>
                <a:gd name="T104" fmla="*/ 176 w 350"/>
                <a:gd name="T105" fmla="*/ 25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0" h="480">
                  <a:moveTo>
                    <a:pt x="176" y="0"/>
                  </a:moveTo>
                  <a:lnTo>
                    <a:pt x="176" y="0"/>
                  </a:lnTo>
                  <a:lnTo>
                    <a:pt x="158" y="0"/>
                  </a:lnTo>
                  <a:lnTo>
                    <a:pt x="140" y="4"/>
                  </a:lnTo>
                  <a:lnTo>
                    <a:pt x="124" y="8"/>
                  </a:lnTo>
                  <a:lnTo>
                    <a:pt x="108" y="14"/>
                  </a:lnTo>
                  <a:lnTo>
                    <a:pt x="92" y="22"/>
                  </a:lnTo>
                  <a:lnTo>
                    <a:pt x="78" y="30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0" y="64"/>
                  </a:lnTo>
                  <a:lnTo>
                    <a:pt x="30" y="78"/>
                  </a:lnTo>
                  <a:lnTo>
                    <a:pt x="22" y="92"/>
                  </a:lnTo>
                  <a:lnTo>
                    <a:pt x="14" y="106"/>
                  </a:lnTo>
                  <a:lnTo>
                    <a:pt x="8" y="122"/>
                  </a:lnTo>
                  <a:lnTo>
                    <a:pt x="4" y="140"/>
                  </a:lnTo>
                  <a:lnTo>
                    <a:pt x="2" y="156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194"/>
                  </a:lnTo>
                  <a:lnTo>
                    <a:pt x="6" y="216"/>
                  </a:lnTo>
                  <a:lnTo>
                    <a:pt x="12" y="238"/>
                  </a:lnTo>
                  <a:lnTo>
                    <a:pt x="20" y="264"/>
                  </a:lnTo>
                  <a:lnTo>
                    <a:pt x="30" y="288"/>
                  </a:lnTo>
                  <a:lnTo>
                    <a:pt x="42" y="314"/>
                  </a:lnTo>
                  <a:lnTo>
                    <a:pt x="68" y="364"/>
                  </a:lnTo>
                  <a:lnTo>
                    <a:pt x="82" y="386"/>
                  </a:lnTo>
                  <a:lnTo>
                    <a:pt x="96" y="408"/>
                  </a:lnTo>
                  <a:lnTo>
                    <a:pt x="110" y="428"/>
                  </a:lnTo>
                  <a:lnTo>
                    <a:pt x="124" y="446"/>
                  </a:lnTo>
                  <a:lnTo>
                    <a:pt x="138" y="460"/>
                  </a:lnTo>
                  <a:lnTo>
                    <a:pt x="152" y="470"/>
                  </a:lnTo>
                  <a:lnTo>
                    <a:pt x="164" y="476"/>
                  </a:lnTo>
                  <a:lnTo>
                    <a:pt x="176" y="480"/>
                  </a:lnTo>
                  <a:lnTo>
                    <a:pt x="176" y="480"/>
                  </a:lnTo>
                  <a:lnTo>
                    <a:pt x="188" y="476"/>
                  </a:lnTo>
                  <a:lnTo>
                    <a:pt x="200" y="470"/>
                  </a:lnTo>
                  <a:lnTo>
                    <a:pt x="212" y="460"/>
                  </a:lnTo>
                  <a:lnTo>
                    <a:pt x="228" y="446"/>
                  </a:lnTo>
                  <a:lnTo>
                    <a:pt x="242" y="428"/>
                  </a:lnTo>
                  <a:lnTo>
                    <a:pt x="256" y="408"/>
                  </a:lnTo>
                  <a:lnTo>
                    <a:pt x="270" y="386"/>
                  </a:lnTo>
                  <a:lnTo>
                    <a:pt x="284" y="364"/>
                  </a:lnTo>
                  <a:lnTo>
                    <a:pt x="310" y="314"/>
                  </a:lnTo>
                  <a:lnTo>
                    <a:pt x="322" y="288"/>
                  </a:lnTo>
                  <a:lnTo>
                    <a:pt x="332" y="264"/>
                  </a:lnTo>
                  <a:lnTo>
                    <a:pt x="340" y="238"/>
                  </a:lnTo>
                  <a:lnTo>
                    <a:pt x="346" y="216"/>
                  </a:lnTo>
                  <a:lnTo>
                    <a:pt x="350" y="194"/>
                  </a:lnTo>
                  <a:lnTo>
                    <a:pt x="350" y="174"/>
                  </a:lnTo>
                  <a:lnTo>
                    <a:pt x="350" y="174"/>
                  </a:lnTo>
                  <a:lnTo>
                    <a:pt x="350" y="156"/>
                  </a:lnTo>
                  <a:lnTo>
                    <a:pt x="346" y="140"/>
                  </a:lnTo>
                  <a:lnTo>
                    <a:pt x="342" y="122"/>
                  </a:lnTo>
                  <a:lnTo>
                    <a:pt x="336" y="106"/>
                  </a:lnTo>
                  <a:lnTo>
                    <a:pt x="330" y="92"/>
                  </a:lnTo>
                  <a:lnTo>
                    <a:pt x="320" y="78"/>
                  </a:lnTo>
                  <a:lnTo>
                    <a:pt x="310" y="64"/>
                  </a:lnTo>
                  <a:lnTo>
                    <a:pt x="300" y="52"/>
                  </a:lnTo>
                  <a:lnTo>
                    <a:pt x="286" y="40"/>
                  </a:lnTo>
                  <a:lnTo>
                    <a:pt x="274" y="30"/>
                  </a:lnTo>
                  <a:lnTo>
                    <a:pt x="260" y="22"/>
                  </a:lnTo>
                  <a:lnTo>
                    <a:pt x="244" y="14"/>
                  </a:lnTo>
                  <a:lnTo>
                    <a:pt x="228" y="8"/>
                  </a:lnTo>
                  <a:lnTo>
                    <a:pt x="210" y="4"/>
                  </a:lnTo>
                  <a:lnTo>
                    <a:pt x="194" y="0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176" y="254"/>
                  </a:moveTo>
                  <a:lnTo>
                    <a:pt x="176" y="254"/>
                  </a:lnTo>
                  <a:lnTo>
                    <a:pt x="160" y="252"/>
                  </a:lnTo>
                  <a:lnTo>
                    <a:pt x="144" y="248"/>
                  </a:lnTo>
                  <a:lnTo>
                    <a:pt x="132" y="240"/>
                  </a:lnTo>
                  <a:lnTo>
                    <a:pt x="120" y="230"/>
                  </a:lnTo>
                  <a:lnTo>
                    <a:pt x="110" y="218"/>
                  </a:lnTo>
                  <a:lnTo>
                    <a:pt x="102" y="206"/>
                  </a:lnTo>
                  <a:lnTo>
                    <a:pt x="98" y="190"/>
                  </a:lnTo>
                  <a:lnTo>
                    <a:pt x="96" y="174"/>
                  </a:lnTo>
                  <a:lnTo>
                    <a:pt x="96" y="174"/>
                  </a:lnTo>
                  <a:lnTo>
                    <a:pt x="98" y="158"/>
                  </a:lnTo>
                  <a:lnTo>
                    <a:pt x="102" y="144"/>
                  </a:lnTo>
                  <a:lnTo>
                    <a:pt x="110" y="130"/>
                  </a:lnTo>
                  <a:lnTo>
                    <a:pt x="120" y="118"/>
                  </a:lnTo>
                  <a:lnTo>
                    <a:pt x="132" y="110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6"/>
                  </a:lnTo>
                  <a:lnTo>
                    <a:pt x="176" y="96"/>
                  </a:lnTo>
                  <a:lnTo>
                    <a:pt x="192" y="98"/>
                  </a:lnTo>
                  <a:lnTo>
                    <a:pt x="206" y="102"/>
                  </a:lnTo>
                  <a:lnTo>
                    <a:pt x="220" y="110"/>
                  </a:lnTo>
                  <a:lnTo>
                    <a:pt x="232" y="118"/>
                  </a:lnTo>
                  <a:lnTo>
                    <a:pt x="242" y="130"/>
                  </a:lnTo>
                  <a:lnTo>
                    <a:pt x="248" y="144"/>
                  </a:lnTo>
                  <a:lnTo>
                    <a:pt x="254" y="158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4" y="190"/>
                  </a:lnTo>
                  <a:lnTo>
                    <a:pt x="248" y="206"/>
                  </a:lnTo>
                  <a:lnTo>
                    <a:pt x="242" y="218"/>
                  </a:lnTo>
                  <a:lnTo>
                    <a:pt x="232" y="230"/>
                  </a:lnTo>
                  <a:lnTo>
                    <a:pt x="220" y="240"/>
                  </a:lnTo>
                  <a:lnTo>
                    <a:pt x="206" y="248"/>
                  </a:lnTo>
                  <a:lnTo>
                    <a:pt x="192" y="252"/>
                  </a:lnTo>
                  <a:lnTo>
                    <a:pt x="176" y="254"/>
                  </a:lnTo>
                  <a:lnTo>
                    <a:pt x="176" y="2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9" name="Freeform 53"/>
            <p:cNvSpPr>
              <a:spLocks noEditPoints="1"/>
            </p:cNvSpPr>
            <p:nvPr/>
          </p:nvSpPr>
          <p:spPr bwMode="auto">
            <a:xfrm>
              <a:off x="2870108" y="3332132"/>
              <a:ext cx="102694" cy="139002"/>
            </a:xfrm>
            <a:custGeom>
              <a:avLst/>
              <a:gdLst>
                <a:gd name="T0" fmla="*/ 176 w 350"/>
                <a:gd name="T1" fmla="*/ 0 h 480"/>
                <a:gd name="T2" fmla="*/ 140 w 350"/>
                <a:gd name="T3" fmla="*/ 4 h 480"/>
                <a:gd name="T4" fmla="*/ 108 w 350"/>
                <a:gd name="T5" fmla="*/ 14 h 480"/>
                <a:gd name="T6" fmla="*/ 78 w 350"/>
                <a:gd name="T7" fmla="*/ 30 h 480"/>
                <a:gd name="T8" fmla="*/ 52 w 350"/>
                <a:gd name="T9" fmla="*/ 52 h 480"/>
                <a:gd name="T10" fmla="*/ 30 w 350"/>
                <a:gd name="T11" fmla="*/ 78 h 480"/>
                <a:gd name="T12" fmla="*/ 14 w 350"/>
                <a:gd name="T13" fmla="*/ 106 h 480"/>
                <a:gd name="T14" fmla="*/ 4 w 350"/>
                <a:gd name="T15" fmla="*/ 140 h 480"/>
                <a:gd name="T16" fmla="*/ 0 w 350"/>
                <a:gd name="T17" fmla="*/ 174 h 480"/>
                <a:gd name="T18" fmla="*/ 2 w 350"/>
                <a:gd name="T19" fmla="*/ 194 h 480"/>
                <a:gd name="T20" fmla="*/ 12 w 350"/>
                <a:gd name="T21" fmla="*/ 238 h 480"/>
                <a:gd name="T22" fmla="*/ 30 w 350"/>
                <a:gd name="T23" fmla="*/ 288 h 480"/>
                <a:gd name="T24" fmla="*/ 68 w 350"/>
                <a:gd name="T25" fmla="*/ 364 h 480"/>
                <a:gd name="T26" fmla="*/ 96 w 350"/>
                <a:gd name="T27" fmla="*/ 408 h 480"/>
                <a:gd name="T28" fmla="*/ 124 w 350"/>
                <a:gd name="T29" fmla="*/ 446 h 480"/>
                <a:gd name="T30" fmla="*/ 152 w 350"/>
                <a:gd name="T31" fmla="*/ 470 h 480"/>
                <a:gd name="T32" fmla="*/ 176 w 350"/>
                <a:gd name="T33" fmla="*/ 480 h 480"/>
                <a:gd name="T34" fmla="*/ 188 w 350"/>
                <a:gd name="T35" fmla="*/ 476 h 480"/>
                <a:gd name="T36" fmla="*/ 212 w 350"/>
                <a:gd name="T37" fmla="*/ 460 h 480"/>
                <a:gd name="T38" fmla="*/ 242 w 350"/>
                <a:gd name="T39" fmla="*/ 428 h 480"/>
                <a:gd name="T40" fmla="*/ 270 w 350"/>
                <a:gd name="T41" fmla="*/ 386 h 480"/>
                <a:gd name="T42" fmla="*/ 310 w 350"/>
                <a:gd name="T43" fmla="*/ 314 h 480"/>
                <a:gd name="T44" fmla="*/ 332 w 350"/>
                <a:gd name="T45" fmla="*/ 264 h 480"/>
                <a:gd name="T46" fmla="*/ 346 w 350"/>
                <a:gd name="T47" fmla="*/ 216 h 480"/>
                <a:gd name="T48" fmla="*/ 350 w 350"/>
                <a:gd name="T49" fmla="*/ 174 h 480"/>
                <a:gd name="T50" fmla="*/ 350 w 350"/>
                <a:gd name="T51" fmla="*/ 156 h 480"/>
                <a:gd name="T52" fmla="*/ 342 w 350"/>
                <a:gd name="T53" fmla="*/ 122 h 480"/>
                <a:gd name="T54" fmla="*/ 330 w 350"/>
                <a:gd name="T55" fmla="*/ 92 h 480"/>
                <a:gd name="T56" fmla="*/ 310 w 350"/>
                <a:gd name="T57" fmla="*/ 64 h 480"/>
                <a:gd name="T58" fmla="*/ 286 w 350"/>
                <a:gd name="T59" fmla="*/ 40 h 480"/>
                <a:gd name="T60" fmla="*/ 260 w 350"/>
                <a:gd name="T61" fmla="*/ 22 h 480"/>
                <a:gd name="T62" fmla="*/ 228 w 350"/>
                <a:gd name="T63" fmla="*/ 8 h 480"/>
                <a:gd name="T64" fmla="*/ 194 w 350"/>
                <a:gd name="T65" fmla="*/ 0 h 480"/>
                <a:gd name="T66" fmla="*/ 176 w 350"/>
                <a:gd name="T67" fmla="*/ 0 h 480"/>
                <a:gd name="T68" fmla="*/ 176 w 350"/>
                <a:gd name="T69" fmla="*/ 254 h 480"/>
                <a:gd name="T70" fmla="*/ 144 w 350"/>
                <a:gd name="T71" fmla="*/ 248 h 480"/>
                <a:gd name="T72" fmla="*/ 120 w 350"/>
                <a:gd name="T73" fmla="*/ 230 h 480"/>
                <a:gd name="T74" fmla="*/ 102 w 350"/>
                <a:gd name="T75" fmla="*/ 206 h 480"/>
                <a:gd name="T76" fmla="*/ 96 w 350"/>
                <a:gd name="T77" fmla="*/ 174 h 480"/>
                <a:gd name="T78" fmla="*/ 98 w 350"/>
                <a:gd name="T79" fmla="*/ 158 h 480"/>
                <a:gd name="T80" fmla="*/ 110 w 350"/>
                <a:gd name="T81" fmla="*/ 130 h 480"/>
                <a:gd name="T82" fmla="*/ 132 w 350"/>
                <a:gd name="T83" fmla="*/ 110 h 480"/>
                <a:gd name="T84" fmla="*/ 160 w 350"/>
                <a:gd name="T85" fmla="*/ 98 h 480"/>
                <a:gd name="T86" fmla="*/ 176 w 350"/>
                <a:gd name="T87" fmla="*/ 96 h 480"/>
                <a:gd name="T88" fmla="*/ 206 w 350"/>
                <a:gd name="T89" fmla="*/ 102 h 480"/>
                <a:gd name="T90" fmla="*/ 232 w 350"/>
                <a:gd name="T91" fmla="*/ 118 h 480"/>
                <a:gd name="T92" fmla="*/ 248 w 350"/>
                <a:gd name="T93" fmla="*/ 144 h 480"/>
                <a:gd name="T94" fmla="*/ 254 w 350"/>
                <a:gd name="T95" fmla="*/ 174 h 480"/>
                <a:gd name="T96" fmla="*/ 254 w 350"/>
                <a:gd name="T97" fmla="*/ 190 h 480"/>
                <a:gd name="T98" fmla="*/ 242 w 350"/>
                <a:gd name="T99" fmla="*/ 218 h 480"/>
                <a:gd name="T100" fmla="*/ 220 w 350"/>
                <a:gd name="T101" fmla="*/ 240 h 480"/>
                <a:gd name="T102" fmla="*/ 192 w 350"/>
                <a:gd name="T103" fmla="*/ 252 h 480"/>
                <a:gd name="T104" fmla="*/ 176 w 350"/>
                <a:gd name="T105" fmla="*/ 25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0" h="480">
                  <a:moveTo>
                    <a:pt x="176" y="0"/>
                  </a:moveTo>
                  <a:lnTo>
                    <a:pt x="176" y="0"/>
                  </a:lnTo>
                  <a:lnTo>
                    <a:pt x="158" y="0"/>
                  </a:lnTo>
                  <a:lnTo>
                    <a:pt x="140" y="4"/>
                  </a:lnTo>
                  <a:lnTo>
                    <a:pt x="124" y="8"/>
                  </a:lnTo>
                  <a:lnTo>
                    <a:pt x="108" y="14"/>
                  </a:lnTo>
                  <a:lnTo>
                    <a:pt x="92" y="22"/>
                  </a:lnTo>
                  <a:lnTo>
                    <a:pt x="78" y="30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0" y="64"/>
                  </a:lnTo>
                  <a:lnTo>
                    <a:pt x="30" y="78"/>
                  </a:lnTo>
                  <a:lnTo>
                    <a:pt x="22" y="92"/>
                  </a:lnTo>
                  <a:lnTo>
                    <a:pt x="14" y="106"/>
                  </a:lnTo>
                  <a:lnTo>
                    <a:pt x="8" y="122"/>
                  </a:lnTo>
                  <a:lnTo>
                    <a:pt x="4" y="140"/>
                  </a:lnTo>
                  <a:lnTo>
                    <a:pt x="2" y="156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194"/>
                  </a:lnTo>
                  <a:lnTo>
                    <a:pt x="6" y="216"/>
                  </a:lnTo>
                  <a:lnTo>
                    <a:pt x="12" y="238"/>
                  </a:lnTo>
                  <a:lnTo>
                    <a:pt x="20" y="264"/>
                  </a:lnTo>
                  <a:lnTo>
                    <a:pt x="30" y="288"/>
                  </a:lnTo>
                  <a:lnTo>
                    <a:pt x="42" y="314"/>
                  </a:lnTo>
                  <a:lnTo>
                    <a:pt x="68" y="364"/>
                  </a:lnTo>
                  <a:lnTo>
                    <a:pt x="82" y="386"/>
                  </a:lnTo>
                  <a:lnTo>
                    <a:pt x="96" y="408"/>
                  </a:lnTo>
                  <a:lnTo>
                    <a:pt x="110" y="428"/>
                  </a:lnTo>
                  <a:lnTo>
                    <a:pt x="124" y="446"/>
                  </a:lnTo>
                  <a:lnTo>
                    <a:pt x="138" y="460"/>
                  </a:lnTo>
                  <a:lnTo>
                    <a:pt x="152" y="470"/>
                  </a:lnTo>
                  <a:lnTo>
                    <a:pt x="164" y="476"/>
                  </a:lnTo>
                  <a:lnTo>
                    <a:pt x="176" y="480"/>
                  </a:lnTo>
                  <a:lnTo>
                    <a:pt x="176" y="480"/>
                  </a:lnTo>
                  <a:lnTo>
                    <a:pt x="188" y="476"/>
                  </a:lnTo>
                  <a:lnTo>
                    <a:pt x="200" y="470"/>
                  </a:lnTo>
                  <a:lnTo>
                    <a:pt x="212" y="460"/>
                  </a:lnTo>
                  <a:lnTo>
                    <a:pt x="228" y="446"/>
                  </a:lnTo>
                  <a:lnTo>
                    <a:pt x="242" y="428"/>
                  </a:lnTo>
                  <a:lnTo>
                    <a:pt x="256" y="408"/>
                  </a:lnTo>
                  <a:lnTo>
                    <a:pt x="270" y="386"/>
                  </a:lnTo>
                  <a:lnTo>
                    <a:pt x="284" y="364"/>
                  </a:lnTo>
                  <a:lnTo>
                    <a:pt x="310" y="314"/>
                  </a:lnTo>
                  <a:lnTo>
                    <a:pt x="322" y="288"/>
                  </a:lnTo>
                  <a:lnTo>
                    <a:pt x="332" y="264"/>
                  </a:lnTo>
                  <a:lnTo>
                    <a:pt x="340" y="238"/>
                  </a:lnTo>
                  <a:lnTo>
                    <a:pt x="346" y="216"/>
                  </a:lnTo>
                  <a:lnTo>
                    <a:pt x="350" y="194"/>
                  </a:lnTo>
                  <a:lnTo>
                    <a:pt x="350" y="174"/>
                  </a:lnTo>
                  <a:lnTo>
                    <a:pt x="350" y="174"/>
                  </a:lnTo>
                  <a:lnTo>
                    <a:pt x="350" y="156"/>
                  </a:lnTo>
                  <a:lnTo>
                    <a:pt x="346" y="140"/>
                  </a:lnTo>
                  <a:lnTo>
                    <a:pt x="342" y="122"/>
                  </a:lnTo>
                  <a:lnTo>
                    <a:pt x="336" y="106"/>
                  </a:lnTo>
                  <a:lnTo>
                    <a:pt x="330" y="92"/>
                  </a:lnTo>
                  <a:lnTo>
                    <a:pt x="320" y="78"/>
                  </a:lnTo>
                  <a:lnTo>
                    <a:pt x="310" y="64"/>
                  </a:lnTo>
                  <a:lnTo>
                    <a:pt x="300" y="52"/>
                  </a:lnTo>
                  <a:lnTo>
                    <a:pt x="286" y="40"/>
                  </a:lnTo>
                  <a:lnTo>
                    <a:pt x="274" y="30"/>
                  </a:lnTo>
                  <a:lnTo>
                    <a:pt x="260" y="22"/>
                  </a:lnTo>
                  <a:lnTo>
                    <a:pt x="244" y="14"/>
                  </a:lnTo>
                  <a:lnTo>
                    <a:pt x="228" y="8"/>
                  </a:lnTo>
                  <a:lnTo>
                    <a:pt x="210" y="4"/>
                  </a:lnTo>
                  <a:lnTo>
                    <a:pt x="194" y="0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176" y="254"/>
                  </a:moveTo>
                  <a:lnTo>
                    <a:pt x="176" y="254"/>
                  </a:lnTo>
                  <a:lnTo>
                    <a:pt x="160" y="252"/>
                  </a:lnTo>
                  <a:lnTo>
                    <a:pt x="144" y="248"/>
                  </a:lnTo>
                  <a:lnTo>
                    <a:pt x="132" y="240"/>
                  </a:lnTo>
                  <a:lnTo>
                    <a:pt x="120" y="230"/>
                  </a:lnTo>
                  <a:lnTo>
                    <a:pt x="110" y="218"/>
                  </a:lnTo>
                  <a:lnTo>
                    <a:pt x="102" y="206"/>
                  </a:lnTo>
                  <a:lnTo>
                    <a:pt x="98" y="190"/>
                  </a:lnTo>
                  <a:lnTo>
                    <a:pt x="96" y="174"/>
                  </a:lnTo>
                  <a:lnTo>
                    <a:pt x="96" y="174"/>
                  </a:lnTo>
                  <a:lnTo>
                    <a:pt x="98" y="158"/>
                  </a:lnTo>
                  <a:lnTo>
                    <a:pt x="102" y="144"/>
                  </a:lnTo>
                  <a:lnTo>
                    <a:pt x="110" y="130"/>
                  </a:lnTo>
                  <a:lnTo>
                    <a:pt x="120" y="118"/>
                  </a:lnTo>
                  <a:lnTo>
                    <a:pt x="132" y="110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6"/>
                  </a:lnTo>
                  <a:lnTo>
                    <a:pt x="176" y="96"/>
                  </a:lnTo>
                  <a:lnTo>
                    <a:pt x="192" y="98"/>
                  </a:lnTo>
                  <a:lnTo>
                    <a:pt x="206" y="102"/>
                  </a:lnTo>
                  <a:lnTo>
                    <a:pt x="220" y="110"/>
                  </a:lnTo>
                  <a:lnTo>
                    <a:pt x="232" y="118"/>
                  </a:lnTo>
                  <a:lnTo>
                    <a:pt x="242" y="130"/>
                  </a:lnTo>
                  <a:lnTo>
                    <a:pt x="248" y="144"/>
                  </a:lnTo>
                  <a:lnTo>
                    <a:pt x="254" y="158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4" y="190"/>
                  </a:lnTo>
                  <a:lnTo>
                    <a:pt x="248" y="206"/>
                  </a:lnTo>
                  <a:lnTo>
                    <a:pt x="242" y="218"/>
                  </a:lnTo>
                  <a:lnTo>
                    <a:pt x="232" y="230"/>
                  </a:lnTo>
                  <a:lnTo>
                    <a:pt x="220" y="240"/>
                  </a:lnTo>
                  <a:lnTo>
                    <a:pt x="206" y="248"/>
                  </a:lnTo>
                  <a:lnTo>
                    <a:pt x="192" y="252"/>
                  </a:lnTo>
                  <a:lnTo>
                    <a:pt x="176" y="254"/>
                  </a:lnTo>
                  <a:lnTo>
                    <a:pt x="176" y="2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6" name="168 Grupo"/>
          <p:cNvGrpSpPr/>
          <p:nvPr/>
        </p:nvGrpSpPr>
        <p:grpSpPr>
          <a:xfrm>
            <a:off x="2610742" y="4443044"/>
            <a:ext cx="857250" cy="254000"/>
            <a:chOff x="2049217" y="3960400"/>
            <a:chExt cx="857250" cy="254000"/>
          </a:xfrm>
        </p:grpSpPr>
        <p:sp>
          <p:nvSpPr>
            <p:cNvPr id="74" name="TextBox 176"/>
            <p:cNvSpPr txBox="1"/>
            <p:nvPr/>
          </p:nvSpPr>
          <p:spPr>
            <a:xfrm>
              <a:off x="2049217" y="3960400"/>
              <a:ext cx="857250" cy="254000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srgbClr val="B6BFC5"/>
                  </a:solidFill>
                  <a:latin typeface="Calibri" pitchFamily="34" charset="0"/>
                  <a:cs typeface="Calibri" pitchFamily="34" charset="0"/>
                </a:rPr>
                <a:t>LONDON</a:t>
              </a:r>
            </a:p>
          </p:txBody>
        </p:sp>
        <p:sp>
          <p:nvSpPr>
            <p:cNvPr id="75" name="Freeform 53"/>
            <p:cNvSpPr>
              <a:spLocks noEditPoints="1"/>
            </p:cNvSpPr>
            <p:nvPr/>
          </p:nvSpPr>
          <p:spPr bwMode="auto">
            <a:xfrm>
              <a:off x="2053449" y="4036070"/>
              <a:ext cx="66675" cy="92075"/>
            </a:xfrm>
            <a:custGeom>
              <a:avLst/>
              <a:gdLst>
                <a:gd name="T0" fmla="*/ 176 w 350"/>
                <a:gd name="T1" fmla="*/ 0 h 480"/>
                <a:gd name="T2" fmla="*/ 140 w 350"/>
                <a:gd name="T3" fmla="*/ 4 h 480"/>
                <a:gd name="T4" fmla="*/ 108 w 350"/>
                <a:gd name="T5" fmla="*/ 14 h 480"/>
                <a:gd name="T6" fmla="*/ 78 w 350"/>
                <a:gd name="T7" fmla="*/ 30 h 480"/>
                <a:gd name="T8" fmla="*/ 52 w 350"/>
                <a:gd name="T9" fmla="*/ 52 h 480"/>
                <a:gd name="T10" fmla="*/ 30 w 350"/>
                <a:gd name="T11" fmla="*/ 78 h 480"/>
                <a:gd name="T12" fmla="*/ 14 w 350"/>
                <a:gd name="T13" fmla="*/ 106 h 480"/>
                <a:gd name="T14" fmla="*/ 4 w 350"/>
                <a:gd name="T15" fmla="*/ 140 h 480"/>
                <a:gd name="T16" fmla="*/ 0 w 350"/>
                <a:gd name="T17" fmla="*/ 174 h 480"/>
                <a:gd name="T18" fmla="*/ 2 w 350"/>
                <a:gd name="T19" fmla="*/ 194 h 480"/>
                <a:gd name="T20" fmla="*/ 12 w 350"/>
                <a:gd name="T21" fmla="*/ 238 h 480"/>
                <a:gd name="T22" fmla="*/ 30 w 350"/>
                <a:gd name="T23" fmla="*/ 288 h 480"/>
                <a:gd name="T24" fmla="*/ 68 w 350"/>
                <a:gd name="T25" fmla="*/ 364 h 480"/>
                <a:gd name="T26" fmla="*/ 96 w 350"/>
                <a:gd name="T27" fmla="*/ 408 h 480"/>
                <a:gd name="T28" fmla="*/ 124 w 350"/>
                <a:gd name="T29" fmla="*/ 446 h 480"/>
                <a:gd name="T30" fmla="*/ 152 w 350"/>
                <a:gd name="T31" fmla="*/ 470 h 480"/>
                <a:gd name="T32" fmla="*/ 176 w 350"/>
                <a:gd name="T33" fmla="*/ 480 h 480"/>
                <a:gd name="T34" fmla="*/ 188 w 350"/>
                <a:gd name="T35" fmla="*/ 476 h 480"/>
                <a:gd name="T36" fmla="*/ 212 w 350"/>
                <a:gd name="T37" fmla="*/ 460 h 480"/>
                <a:gd name="T38" fmla="*/ 242 w 350"/>
                <a:gd name="T39" fmla="*/ 428 h 480"/>
                <a:gd name="T40" fmla="*/ 270 w 350"/>
                <a:gd name="T41" fmla="*/ 386 h 480"/>
                <a:gd name="T42" fmla="*/ 310 w 350"/>
                <a:gd name="T43" fmla="*/ 314 h 480"/>
                <a:gd name="T44" fmla="*/ 332 w 350"/>
                <a:gd name="T45" fmla="*/ 264 h 480"/>
                <a:gd name="T46" fmla="*/ 346 w 350"/>
                <a:gd name="T47" fmla="*/ 216 h 480"/>
                <a:gd name="T48" fmla="*/ 350 w 350"/>
                <a:gd name="T49" fmla="*/ 174 h 480"/>
                <a:gd name="T50" fmla="*/ 350 w 350"/>
                <a:gd name="T51" fmla="*/ 156 h 480"/>
                <a:gd name="T52" fmla="*/ 342 w 350"/>
                <a:gd name="T53" fmla="*/ 122 h 480"/>
                <a:gd name="T54" fmla="*/ 330 w 350"/>
                <a:gd name="T55" fmla="*/ 92 h 480"/>
                <a:gd name="T56" fmla="*/ 310 w 350"/>
                <a:gd name="T57" fmla="*/ 64 h 480"/>
                <a:gd name="T58" fmla="*/ 286 w 350"/>
                <a:gd name="T59" fmla="*/ 40 h 480"/>
                <a:gd name="T60" fmla="*/ 260 w 350"/>
                <a:gd name="T61" fmla="*/ 22 h 480"/>
                <a:gd name="T62" fmla="*/ 228 w 350"/>
                <a:gd name="T63" fmla="*/ 8 h 480"/>
                <a:gd name="T64" fmla="*/ 194 w 350"/>
                <a:gd name="T65" fmla="*/ 0 h 480"/>
                <a:gd name="T66" fmla="*/ 176 w 350"/>
                <a:gd name="T67" fmla="*/ 0 h 480"/>
                <a:gd name="T68" fmla="*/ 176 w 350"/>
                <a:gd name="T69" fmla="*/ 254 h 480"/>
                <a:gd name="T70" fmla="*/ 144 w 350"/>
                <a:gd name="T71" fmla="*/ 248 h 480"/>
                <a:gd name="T72" fmla="*/ 120 w 350"/>
                <a:gd name="T73" fmla="*/ 230 h 480"/>
                <a:gd name="T74" fmla="*/ 102 w 350"/>
                <a:gd name="T75" fmla="*/ 206 h 480"/>
                <a:gd name="T76" fmla="*/ 96 w 350"/>
                <a:gd name="T77" fmla="*/ 174 h 480"/>
                <a:gd name="T78" fmla="*/ 98 w 350"/>
                <a:gd name="T79" fmla="*/ 158 h 480"/>
                <a:gd name="T80" fmla="*/ 110 w 350"/>
                <a:gd name="T81" fmla="*/ 130 h 480"/>
                <a:gd name="T82" fmla="*/ 132 w 350"/>
                <a:gd name="T83" fmla="*/ 110 h 480"/>
                <a:gd name="T84" fmla="*/ 160 w 350"/>
                <a:gd name="T85" fmla="*/ 98 h 480"/>
                <a:gd name="T86" fmla="*/ 176 w 350"/>
                <a:gd name="T87" fmla="*/ 96 h 480"/>
                <a:gd name="T88" fmla="*/ 206 w 350"/>
                <a:gd name="T89" fmla="*/ 102 h 480"/>
                <a:gd name="T90" fmla="*/ 232 w 350"/>
                <a:gd name="T91" fmla="*/ 118 h 480"/>
                <a:gd name="T92" fmla="*/ 248 w 350"/>
                <a:gd name="T93" fmla="*/ 144 h 480"/>
                <a:gd name="T94" fmla="*/ 254 w 350"/>
                <a:gd name="T95" fmla="*/ 174 h 480"/>
                <a:gd name="T96" fmla="*/ 254 w 350"/>
                <a:gd name="T97" fmla="*/ 190 h 480"/>
                <a:gd name="T98" fmla="*/ 242 w 350"/>
                <a:gd name="T99" fmla="*/ 218 h 480"/>
                <a:gd name="T100" fmla="*/ 220 w 350"/>
                <a:gd name="T101" fmla="*/ 240 h 480"/>
                <a:gd name="T102" fmla="*/ 192 w 350"/>
                <a:gd name="T103" fmla="*/ 252 h 480"/>
                <a:gd name="T104" fmla="*/ 176 w 350"/>
                <a:gd name="T105" fmla="*/ 25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0" h="480">
                  <a:moveTo>
                    <a:pt x="176" y="0"/>
                  </a:moveTo>
                  <a:lnTo>
                    <a:pt x="176" y="0"/>
                  </a:lnTo>
                  <a:lnTo>
                    <a:pt x="158" y="0"/>
                  </a:lnTo>
                  <a:lnTo>
                    <a:pt x="140" y="4"/>
                  </a:lnTo>
                  <a:lnTo>
                    <a:pt x="124" y="8"/>
                  </a:lnTo>
                  <a:lnTo>
                    <a:pt x="108" y="14"/>
                  </a:lnTo>
                  <a:lnTo>
                    <a:pt x="92" y="22"/>
                  </a:lnTo>
                  <a:lnTo>
                    <a:pt x="78" y="30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0" y="64"/>
                  </a:lnTo>
                  <a:lnTo>
                    <a:pt x="30" y="78"/>
                  </a:lnTo>
                  <a:lnTo>
                    <a:pt x="22" y="92"/>
                  </a:lnTo>
                  <a:lnTo>
                    <a:pt x="14" y="106"/>
                  </a:lnTo>
                  <a:lnTo>
                    <a:pt x="8" y="122"/>
                  </a:lnTo>
                  <a:lnTo>
                    <a:pt x="4" y="140"/>
                  </a:lnTo>
                  <a:lnTo>
                    <a:pt x="2" y="156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194"/>
                  </a:lnTo>
                  <a:lnTo>
                    <a:pt x="6" y="216"/>
                  </a:lnTo>
                  <a:lnTo>
                    <a:pt x="12" y="238"/>
                  </a:lnTo>
                  <a:lnTo>
                    <a:pt x="20" y="264"/>
                  </a:lnTo>
                  <a:lnTo>
                    <a:pt x="30" y="288"/>
                  </a:lnTo>
                  <a:lnTo>
                    <a:pt x="42" y="314"/>
                  </a:lnTo>
                  <a:lnTo>
                    <a:pt x="68" y="364"/>
                  </a:lnTo>
                  <a:lnTo>
                    <a:pt x="82" y="386"/>
                  </a:lnTo>
                  <a:lnTo>
                    <a:pt x="96" y="408"/>
                  </a:lnTo>
                  <a:lnTo>
                    <a:pt x="110" y="428"/>
                  </a:lnTo>
                  <a:lnTo>
                    <a:pt x="124" y="446"/>
                  </a:lnTo>
                  <a:lnTo>
                    <a:pt x="138" y="460"/>
                  </a:lnTo>
                  <a:lnTo>
                    <a:pt x="152" y="470"/>
                  </a:lnTo>
                  <a:lnTo>
                    <a:pt x="164" y="476"/>
                  </a:lnTo>
                  <a:lnTo>
                    <a:pt x="176" y="480"/>
                  </a:lnTo>
                  <a:lnTo>
                    <a:pt x="176" y="480"/>
                  </a:lnTo>
                  <a:lnTo>
                    <a:pt x="188" y="476"/>
                  </a:lnTo>
                  <a:lnTo>
                    <a:pt x="200" y="470"/>
                  </a:lnTo>
                  <a:lnTo>
                    <a:pt x="212" y="460"/>
                  </a:lnTo>
                  <a:lnTo>
                    <a:pt x="228" y="446"/>
                  </a:lnTo>
                  <a:lnTo>
                    <a:pt x="242" y="428"/>
                  </a:lnTo>
                  <a:lnTo>
                    <a:pt x="256" y="408"/>
                  </a:lnTo>
                  <a:lnTo>
                    <a:pt x="270" y="386"/>
                  </a:lnTo>
                  <a:lnTo>
                    <a:pt x="284" y="364"/>
                  </a:lnTo>
                  <a:lnTo>
                    <a:pt x="310" y="314"/>
                  </a:lnTo>
                  <a:lnTo>
                    <a:pt x="322" y="288"/>
                  </a:lnTo>
                  <a:lnTo>
                    <a:pt x="332" y="264"/>
                  </a:lnTo>
                  <a:lnTo>
                    <a:pt x="340" y="238"/>
                  </a:lnTo>
                  <a:lnTo>
                    <a:pt x="346" y="216"/>
                  </a:lnTo>
                  <a:lnTo>
                    <a:pt x="350" y="194"/>
                  </a:lnTo>
                  <a:lnTo>
                    <a:pt x="350" y="174"/>
                  </a:lnTo>
                  <a:lnTo>
                    <a:pt x="350" y="174"/>
                  </a:lnTo>
                  <a:lnTo>
                    <a:pt x="350" y="156"/>
                  </a:lnTo>
                  <a:lnTo>
                    <a:pt x="346" y="140"/>
                  </a:lnTo>
                  <a:lnTo>
                    <a:pt x="342" y="122"/>
                  </a:lnTo>
                  <a:lnTo>
                    <a:pt x="336" y="106"/>
                  </a:lnTo>
                  <a:lnTo>
                    <a:pt x="330" y="92"/>
                  </a:lnTo>
                  <a:lnTo>
                    <a:pt x="320" y="78"/>
                  </a:lnTo>
                  <a:lnTo>
                    <a:pt x="310" y="64"/>
                  </a:lnTo>
                  <a:lnTo>
                    <a:pt x="300" y="52"/>
                  </a:lnTo>
                  <a:lnTo>
                    <a:pt x="286" y="40"/>
                  </a:lnTo>
                  <a:lnTo>
                    <a:pt x="274" y="30"/>
                  </a:lnTo>
                  <a:lnTo>
                    <a:pt x="260" y="22"/>
                  </a:lnTo>
                  <a:lnTo>
                    <a:pt x="244" y="14"/>
                  </a:lnTo>
                  <a:lnTo>
                    <a:pt x="228" y="8"/>
                  </a:lnTo>
                  <a:lnTo>
                    <a:pt x="210" y="4"/>
                  </a:lnTo>
                  <a:lnTo>
                    <a:pt x="194" y="0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176" y="254"/>
                  </a:moveTo>
                  <a:lnTo>
                    <a:pt x="176" y="254"/>
                  </a:lnTo>
                  <a:lnTo>
                    <a:pt x="160" y="252"/>
                  </a:lnTo>
                  <a:lnTo>
                    <a:pt x="144" y="248"/>
                  </a:lnTo>
                  <a:lnTo>
                    <a:pt x="132" y="240"/>
                  </a:lnTo>
                  <a:lnTo>
                    <a:pt x="120" y="230"/>
                  </a:lnTo>
                  <a:lnTo>
                    <a:pt x="110" y="218"/>
                  </a:lnTo>
                  <a:lnTo>
                    <a:pt x="102" y="206"/>
                  </a:lnTo>
                  <a:lnTo>
                    <a:pt x="98" y="190"/>
                  </a:lnTo>
                  <a:lnTo>
                    <a:pt x="96" y="174"/>
                  </a:lnTo>
                  <a:lnTo>
                    <a:pt x="96" y="174"/>
                  </a:lnTo>
                  <a:lnTo>
                    <a:pt x="98" y="158"/>
                  </a:lnTo>
                  <a:lnTo>
                    <a:pt x="102" y="144"/>
                  </a:lnTo>
                  <a:lnTo>
                    <a:pt x="110" y="130"/>
                  </a:lnTo>
                  <a:lnTo>
                    <a:pt x="120" y="118"/>
                  </a:lnTo>
                  <a:lnTo>
                    <a:pt x="132" y="110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6"/>
                  </a:lnTo>
                  <a:lnTo>
                    <a:pt x="176" y="96"/>
                  </a:lnTo>
                  <a:lnTo>
                    <a:pt x="192" y="98"/>
                  </a:lnTo>
                  <a:lnTo>
                    <a:pt x="206" y="102"/>
                  </a:lnTo>
                  <a:lnTo>
                    <a:pt x="220" y="110"/>
                  </a:lnTo>
                  <a:lnTo>
                    <a:pt x="232" y="118"/>
                  </a:lnTo>
                  <a:lnTo>
                    <a:pt x="242" y="130"/>
                  </a:lnTo>
                  <a:lnTo>
                    <a:pt x="248" y="144"/>
                  </a:lnTo>
                  <a:lnTo>
                    <a:pt x="254" y="158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4" y="190"/>
                  </a:lnTo>
                  <a:lnTo>
                    <a:pt x="248" y="206"/>
                  </a:lnTo>
                  <a:lnTo>
                    <a:pt x="242" y="218"/>
                  </a:lnTo>
                  <a:lnTo>
                    <a:pt x="232" y="230"/>
                  </a:lnTo>
                  <a:lnTo>
                    <a:pt x="220" y="240"/>
                  </a:lnTo>
                  <a:lnTo>
                    <a:pt x="206" y="248"/>
                  </a:lnTo>
                  <a:lnTo>
                    <a:pt x="192" y="252"/>
                  </a:lnTo>
                  <a:lnTo>
                    <a:pt x="176" y="254"/>
                  </a:lnTo>
                  <a:lnTo>
                    <a:pt x="176" y="2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7" name="171 Grupo"/>
          <p:cNvGrpSpPr/>
          <p:nvPr/>
        </p:nvGrpSpPr>
        <p:grpSpPr>
          <a:xfrm>
            <a:off x="4177947" y="4443044"/>
            <a:ext cx="793750" cy="254000"/>
            <a:chOff x="2294151" y="4298005"/>
            <a:chExt cx="793750" cy="254000"/>
          </a:xfrm>
        </p:grpSpPr>
        <p:sp>
          <p:nvSpPr>
            <p:cNvPr id="72" name="TextBox 181"/>
            <p:cNvSpPr txBox="1"/>
            <p:nvPr/>
          </p:nvSpPr>
          <p:spPr>
            <a:xfrm>
              <a:off x="2294151" y="4298005"/>
              <a:ext cx="793750" cy="2540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srgbClr val="B6BFC5"/>
                  </a:solidFill>
                  <a:latin typeface="Calibri" pitchFamily="34" charset="0"/>
                  <a:cs typeface="Calibri" pitchFamily="34" charset="0"/>
                </a:rPr>
                <a:t>SYDNEY</a:t>
              </a:r>
            </a:p>
          </p:txBody>
        </p:sp>
        <p:sp>
          <p:nvSpPr>
            <p:cNvPr id="73" name="Freeform 53"/>
            <p:cNvSpPr>
              <a:spLocks noEditPoints="1"/>
            </p:cNvSpPr>
            <p:nvPr/>
          </p:nvSpPr>
          <p:spPr bwMode="auto">
            <a:xfrm>
              <a:off x="2299974" y="4378439"/>
              <a:ext cx="66675" cy="92075"/>
            </a:xfrm>
            <a:custGeom>
              <a:avLst/>
              <a:gdLst>
                <a:gd name="T0" fmla="*/ 176 w 350"/>
                <a:gd name="T1" fmla="*/ 0 h 480"/>
                <a:gd name="T2" fmla="*/ 140 w 350"/>
                <a:gd name="T3" fmla="*/ 4 h 480"/>
                <a:gd name="T4" fmla="*/ 108 w 350"/>
                <a:gd name="T5" fmla="*/ 14 h 480"/>
                <a:gd name="T6" fmla="*/ 78 w 350"/>
                <a:gd name="T7" fmla="*/ 30 h 480"/>
                <a:gd name="T8" fmla="*/ 52 w 350"/>
                <a:gd name="T9" fmla="*/ 52 h 480"/>
                <a:gd name="T10" fmla="*/ 30 w 350"/>
                <a:gd name="T11" fmla="*/ 78 h 480"/>
                <a:gd name="T12" fmla="*/ 14 w 350"/>
                <a:gd name="T13" fmla="*/ 106 h 480"/>
                <a:gd name="T14" fmla="*/ 4 w 350"/>
                <a:gd name="T15" fmla="*/ 140 h 480"/>
                <a:gd name="T16" fmla="*/ 0 w 350"/>
                <a:gd name="T17" fmla="*/ 174 h 480"/>
                <a:gd name="T18" fmla="*/ 2 w 350"/>
                <a:gd name="T19" fmla="*/ 194 h 480"/>
                <a:gd name="T20" fmla="*/ 12 w 350"/>
                <a:gd name="T21" fmla="*/ 238 h 480"/>
                <a:gd name="T22" fmla="*/ 30 w 350"/>
                <a:gd name="T23" fmla="*/ 288 h 480"/>
                <a:gd name="T24" fmla="*/ 68 w 350"/>
                <a:gd name="T25" fmla="*/ 364 h 480"/>
                <a:gd name="T26" fmla="*/ 96 w 350"/>
                <a:gd name="T27" fmla="*/ 408 h 480"/>
                <a:gd name="T28" fmla="*/ 124 w 350"/>
                <a:gd name="T29" fmla="*/ 446 h 480"/>
                <a:gd name="T30" fmla="*/ 152 w 350"/>
                <a:gd name="T31" fmla="*/ 470 h 480"/>
                <a:gd name="T32" fmla="*/ 176 w 350"/>
                <a:gd name="T33" fmla="*/ 480 h 480"/>
                <a:gd name="T34" fmla="*/ 188 w 350"/>
                <a:gd name="T35" fmla="*/ 476 h 480"/>
                <a:gd name="T36" fmla="*/ 212 w 350"/>
                <a:gd name="T37" fmla="*/ 460 h 480"/>
                <a:gd name="T38" fmla="*/ 242 w 350"/>
                <a:gd name="T39" fmla="*/ 428 h 480"/>
                <a:gd name="T40" fmla="*/ 270 w 350"/>
                <a:gd name="T41" fmla="*/ 386 h 480"/>
                <a:gd name="T42" fmla="*/ 310 w 350"/>
                <a:gd name="T43" fmla="*/ 314 h 480"/>
                <a:gd name="T44" fmla="*/ 332 w 350"/>
                <a:gd name="T45" fmla="*/ 264 h 480"/>
                <a:gd name="T46" fmla="*/ 346 w 350"/>
                <a:gd name="T47" fmla="*/ 216 h 480"/>
                <a:gd name="T48" fmla="*/ 350 w 350"/>
                <a:gd name="T49" fmla="*/ 174 h 480"/>
                <a:gd name="T50" fmla="*/ 350 w 350"/>
                <a:gd name="T51" fmla="*/ 156 h 480"/>
                <a:gd name="T52" fmla="*/ 342 w 350"/>
                <a:gd name="T53" fmla="*/ 122 h 480"/>
                <a:gd name="T54" fmla="*/ 330 w 350"/>
                <a:gd name="T55" fmla="*/ 92 h 480"/>
                <a:gd name="T56" fmla="*/ 310 w 350"/>
                <a:gd name="T57" fmla="*/ 64 h 480"/>
                <a:gd name="T58" fmla="*/ 286 w 350"/>
                <a:gd name="T59" fmla="*/ 40 h 480"/>
                <a:gd name="T60" fmla="*/ 260 w 350"/>
                <a:gd name="T61" fmla="*/ 22 h 480"/>
                <a:gd name="T62" fmla="*/ 228 w 350"/>
                <a:gd name="T63" fmla="*/ 8 h 480"/>
                <a:gd name="T64" fmla="*/ 194 w 350"/>
                <a:gd name="T65" fmla="*/ 0 h 480"/>
                <a:gd name="T66" fmla="*/ 176 w 350"/>
                <a:gd name="T67" fmla="*/ 0 h 480"/>
                <a:gd name="T68" fmla="*/ 176 w 350"/>
                <a:gd name="T69" fmla="*/ 254 h 480"/>
                <a:gd name="T70" fmla="*/ 144 w 350"/>
                <a:gd name="T71" fmla="*/ 248 h 480"/>
                <a:gd name="T72" fmla="*/ 120 w 350"/>
                <a:gd name="T73" fmla="*/ 230 h 480"/>
                <a:gd name="T74" fmla="*/ 102 w 350"/>
                <a:gd name="T75" fmla="*/ 206 h 480"/>
                <a:gd name="T76" fmla="*/ 96 w 350"/>
                <a:gd name="T77" fmla="*/ 174 h 480"/>
                <a:gd name="T78" fmla="*/ 98 w 350"/>
                <a:gd name="T79" fmla="*/ 158 h 480"/>
                <a:gd name="T80" fmla="*/ 110 w 350"/>
                <a:gd name="T81" fmla="*/ 130 h 480"/>
                <a:gd name="T82" fmla="*/ 132 w 350"/>
                <a:gd name="T83" fmla="*/ 110 h 480"/>
                <a:gd name="T84" fmla="*/ 160 w 350"/>
                <a:gd name="T85" fmla="*/ 98 h 480"/>
                <a:gd name="T86" fmla="*/ 176 w 350"/>
                <a:gd name="T87" fmla="*/ 96 h 480"/>
                <a:gd name="T88" fmla="*/ 206 w 350"/>
                <a:gd name="T89" fmla="*/ 102 h 480"/>
                <a:gd name="T90" fmla="*/ 232 w 350"/>
                <a:gd name="T91" fmla="*/ 118 h 480"/>
                <a:gd name="T92" fmla="*/ 248 w 350"/>
                <a:gd name="T93" fmla="*/ 144 h 480"/>
                <a:gd name="T94" fmla="*/ 254 w 350"/>
                <a:gd name="T95" fmla="*/ 174 h 480"/>
                <a:gd name="T96" fmla="*/ 254 w 350"/>
                <a:gd name="T97" fmla="*/ 190 h 480"/>
                <a:gd name="T98" fmla="*/ 242 w 350"/>
                <a:gd name="T99" fmla="*/ 218 h 480"/>
                <a:gd name="T100" fmla="*/ 220 w 350"/>
                <a:gd name="T101" fmla="*/ 240 h 480"/>
                <a:gd name="T102" fmla="*/ 192 w 350"/>
                <a:gd name="T103" fmla="*/ 252 h 480"/>
                <a:gd name="T104" fmla="*/ 176 w 350"/>
                <a:gd name="T105" fmla="*/ 25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0" h="480">
                  <a:moveTo>
                    <a:pt x="176" y="0"/>
                  </a:moveTo>
                  <a:lnTo>
                    <a:pt x="176" y="0"/>
                  </a:lnTo>
                  <a:lnTo>
                    <a:pt x="158" y="0"/>
                  </a:lnTo>
                  <a:lnTo>
                    <a:pt x="140" y="4"/>
                  </a:lnTo>
                  <a:lnTo>
                    <a:pt x="124" y="8"/>
                  </a:lnTo>
                  <a:lnTo>
                    <a:pt x="108" y="14"/>
                  </a:lnTo>
                  <a:lnTo>
                    <a:pt x="92" y="22"/>
                  </a:lnTo>
                  <a:lnTo>
                    <a:pt x="78" y="30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0" y="64"/>
                  </a:lnTo>
                  <a:lnTo>
                    <a:pt x="30" y="78"/>
                  </a:lnTo>
                  <a:lnTo>
                    <a:pt x="22" y="92"/>
                  </a:lnTo>
                  <a:lnTo>
                    <a:pt x="14" y="106"/>
                  </a:lnTo>
                  <a:lnTo>
                    <a:pt x="8" y="122"/>
                  </a:lnTo>
                  <a:lnTo>
                    <a:pt x="4" y="140"/>
                  </a:lnTo>
                  <a:lnTo>
                    <a:pt x="2" y="156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194"/>
                  </a:lnTo>
                  <a:lnTo>
                    <a:pt x="6" y="216"/>
                  </a:lnTo>
                  <a:lnTo>
                    <a:pt x="12" y="238"/>
                  </a:lnTo>
                  <a:lnTo>
                    <a:pt x="20" y="264"/>
                  </a:lnTo>
                  <a:lnTo>
                    <a:pt x="30" y="288"/>
                  </a:lnTo>
                  <a:lnTo>
                    <a:pt x="42" y="314"/>
                  </a:lnTo>
                  <a:lnTo>
                    <a:pt x="68" y="364"/>
                  </a:lnTo>
                  <a:lnTo>
                    <a:pt x="82" y="386"/>
                  </a:lnTo>
                  <a:lnTo>
                    <a:pt x="96" y="408"/>
                  </a:lnTo>
                  <a:lnTo>
                    <a:pt x="110" y="428"/>
                  </a:lnTo>
                  <a:lnTo>
                    <a:pt x="124" y="446"/>
                  </a:lnTo>
                  <a:lnTo>
                    <a:pt x="138" y="460"/>
                  </a:lnTo>
                  <a:lnTo>
                    <a:pt x="152" y="470"/>
                  </a:lnTo>
                  <a:lnTo>
                    <a:pt x="164" y="476"/>
                  </a:lnTo>
                  <a:lnTo>
                    <a:pt x="176" y="480"/>
                  </a:lnTo>
                  <a:lnTo>
                    <a:pt x="176" y="480"/>
                  </a:lnTo>
                  <a:lnTo>
                    <a:pt x="188" y="476"/>
                  </a:lnTo>
                  <a:lnTo>
                    <a:pt x="200" y="470"/>
                  </a:lnTo>
                  <a:lnTo>
                    <a:pt x="212" y="460"/>
                  </a:lnTo>
                  <a:lnTo>
                    <a:pt x="228" y="446"/>
                  </a:lnTo>
                  <a:lnTo>
                    <a:pt x="242" y="428"/>
                  </a:lnTo>
                  <a:lnTo>
                    <a:pt x="256" y="408"/>
                  </a:lnTo>
                  <a:lnTo>
                    <a:pt x="270" y="386"/>
                  </a:lnTo>
                  <a:lnTo>
                    <a:pt x="284" y="364"/>
                  </a:lnTo>
                  <a:lnTo>
                    <a:pt x="310" y="314"/>
                  </a:lnTo>
                  <a:lnTo>
                    <a:pt x="322" y="288"/>
                  </a:lnTo>
                  <a:lnTo>
                    <a:pt x="332" y="264"/>
                  </a:lnTo>
                  <a:lnTo>
                    <a:pt x="340" y="238"/>
                  </a:lnTo>
                  <a:lnTo>
                    <a:pt x="346" y="216"/>
                  </a:lnTo>
                  <a:lnTo>
                    <a:pt x="350" y="194"/>
                  </a:lnTo>
                  <a:lnTo>
                    <a:pt x="350" y="174"/>
                  </a:lnTo>
                  <a:lnTo>
                    <a:pt x="350" y="174"/>
                  </a:lnTo>
                  <a:lnTo>
                    <a:pt x="350" y="156"/>
                  </a:lnTo>
                  <a:lnTo>
                    <a:pt x="346" y="140"/>
                  </a:lnTo>
                  <a:lnTo>
                    <a:pt x="342" y="122"/>
                  </a:lnTo>
                  <a:lnTo>
                    <a:pt x="336" y="106"/>
                  </a:lnTo>
                  <a:lnTo>
                    <a:pt x="330" y="92"/>
                  </a:lnTo>
                  <a:lnTo>
                    <a:pt x="320" y="78"/>
                  </a:lnTo>
                  <a:lnTo>
                    <a:pt x="310" y="64"/>
                  </a:lnTo>
                  <a:lnTo>
                    <a:pt x="300" y="52"/>
                  </a:lnTo>
                  <a:lnTo>
                    <a:pt x="286" y="40"/>
                  </a:lnTo>
                  <a:lnTo>
                    <a:pt x="274" y="30"/>
                  </a:lnTo>
                  <a:lnTo>
                    <a:pt x="260" y="22"/>
                  </a:lnTo>
                  <a:lnTo>
                    <a:pt x="244" y="14"/>
                  </a:lnTo>
                  <a:lnTo>
                    <a:pt x="228" y="8"/>
                  </a:lnTo>
                  <a:lnTo>
                    <a:pt x="210" y="4"/>
                  </a:lnTo>
                  <a:lnTo>
                    <a:pt x="194" y="0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176" y="254"/>
                  </a:moveTo>
                  <a:lnTo>
                    <a:pt x="176" y="254"/>
                  </a:lnTo>
                  <a:lnTo>
                    <a:pt x="160" y="252"/>
                  </a:lnTo>
                  <a:lnTo>
                    <a:pt x="144" y="248"/>
                  </a:lnTo>
                  <a:lnTo>
                    <a:pt x="132" y="240"/>
                  </a:lnTo>
                  <a:lnTo>
                    <a:pt x="120" y="230"/>
                  </a:lnTo>
                  <a:lnTo>
                    <a:pt x="110" y="218"/>
                  </a:lnTo>
                  <a:lnTo>
                    <a:pt x="102" y="206"/>
                  </a:lnTo>
                  <a:lnTo>
                    <a:pt x="98" y="190"/>
                  </a:lnTo>
                  <a:lnTo>
                    <a:pt x="96" y="174"/>
                  </a:lnTo>
                  <a:lnTo>
                    <a:pt x="96" y="174"/>
                  </a:lnTo>
                  <a:lnTo>
                    <a:pt x="98" y="158"/>
                  </a:lnTo>
                  <a:lnTo>
                    <a:pt x="102" y="144"/>
                  </a:lnTo>
                  <a:lnTo>
                    <a:pt x="110" y="130"/>
                  </a:lnTo>
                  <a:lnTo>
                    <a:pt x="120" y="118"/>
                  </a:lnTo>
                  <a:lnTo>
                    <a:pt x="132" y="110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6"/>
                  </a:lnTo>
                  <a:lnTo>
                    <a:pt x="176" y="96"/>
                  </a:lnTo>
                  <a:lnTo>
                    <a:pt x="192" y="98"/>
                  </a:lnTo>
                  <a:lnTo>
                    <a:pt x="206" y="102"/>
                  </a:lnTo>
                  <a:lnTo>
                    <a:pt x="220" y="110"/>
                  </a:lnTo>
                  <a:lnTo>
                    <a:pt x="232" y="118"/>
                  </a:lnTo>
                  <a:lnTo>
                    <a:pt x="242" y="130"/>
                  </a:lnTo>
                  <a:lnTo>
                    <a:pt x="248" y="144"/>
                  </a:lnTo>
                  <a:lnTo>
                    <a:pt x="254" y="158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4" y="190"/>
                  </a:lnTo>
                  <a:lnTo>
                    <a:pt x="248" y="206"/>
                  </a:lnTo>
                  <a:lnTo>
                    <a:pt x="242" y="218"/>
                  </a:lnTo>
                  <a:lnTo>
                    <a:pt x="232" y="230"/>
                  </a:lnTo>
                  <a:lnTo>
                    <a:pt x="220" y="240"/>
                  </a:lnTo>
                  <a:lnTo>
                    <a:pt x="206" y="248"/>
                  </a:lnTo>
                  <a:lnTo>
                    <a:pt x="192" y="252"/>
                  </a:lnTo>
                  <a:lnTo>
                    <a:pt x="176" y="254"/>
                  </a:lnTo>
                  <a:lnTo>
                    <a:pt x="176" y="2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8" name="174 Grupo"/>
          <p:cNvGrpSpPr/>
          <p:nvPr/>
        </p:nvGrpSpPr>
        <p:grpSpPr>
          <a:xfrm>
            <a:off x="3308800" y="4443044"/>
            <a:ext cx="1073150" cy="254000"/>
            <a:chOff x="2904278" y="4294300"/>
            <a:chExt cx="1073150" cy="254000"/>
          </a:xfrm>
        </p:grpSpPr>
        <p:sp>
          <p:nvSpPr>
            <p:cNvPr id="70" name="TextBox 183"/>
            <p:cNvSpPr txBox="1"/>
            <p:nvPr/>
          </p:nvSpPr>
          <p:spPr>
            <a:xfrm>
              <a:off x="2904278" y="4294300"/>
              <a:ext cx="1073150" cy="2540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50" b="1" dirty="0">
                  <a:solidFill>
                    <a:srgbClr val="B6BFC5"/>
                  </a:solidFill>
                  <a:latin typeface="Calibri" pitchFamily="34" charset="0"/>
                  <a:cs typeface="Calibri" pitchFamily="34" charset="0"/>
                </a:rPr>
                <a:t>HYDERABAD</a:t>
              </a:r>
            </a:p>
          </p:txBody>
        </p:sp>
        <p:sp>
          <p:nvSpPr>
            <p:cNvPr id="71" name="Freeform 53"/>
            <p:cNvSpPr>
              <a:spLocks noEditPoints="1"/>
            </p:cNvSpPr>
            <p:nvPr/>
          </p:nvSpPr>
          <p:spPr bwMode="auto">
            <a:xfrm>
              <a:off x="2912215" y="4368913"/>
              <a:ext cx="66675" cy="92075"/>
            </a:xfrm>
            <a:custGeom>
              <a:avLst/>
              <a:gdLst>
                <a:gd name="T0" fmla="*/ 176 w 350"/>
                <a:gd name="T1" fmla="*/ 0 h 480"/>
                <a:gd name="T2" fmla="*/ 140 w 350"/>
                <a:gd name="T3" fmla="*/ 4 h 480"/>
                <a:gd name="T4" fmla="*/ 108 w 350"/>
                <a:gd name="T5" fmla="*/ 14 h 480"/>
                <a:gd name="T6" fmla="*/ 78 w 350"/>
                <a:gd name="T7" fmla="*/ 30 h 480"/>
                <a:gd name="T8" fmla="*/ 52 w 350"/>
                <a:gd name="T9" fmla="*/ 52 h 480"/>
                <a:gd name="T10" fmla="*/ 30 w 350"/>
                <a:gd name="T11" fmla="*/ 78 h 480"/>
                <a:gd name="T12" fmla="*/ 14 w 350"/>
                <a:gd name="T13" fmla="*/ 106 h 480"/>
                <a:gd name="T14" fmla="*/ 4 w 350"/>
                <a:gd name="T15" fmla="*/ 140 h 480"/>
                <a:gd name="T16" fmla="*/ 0 w 350"/>
                <a:gd name="T17" fmla="*/ 174 h 480"/>
                <a:gd name="T18" fmla="*/ 2 w 350"/>
                <a:gd name="T19" fmla="*/ 194 h 480"/>
                <a:gd name="T20" fmla="*/ 12 w 350"/>
                <a:gd name="T21" fmla="*/ 238 h 480"/>
                <a:gd name="T22" fmla="*/ 30 w 350"/>
                <a:gd name="T23" fmla="*/ 288 h 480"/>
                <a:gd name="T24" fmla="*/ 68 w 350"/>
                <a:gd name="T25" fmla="*/ 364 h 480"/>
                <a:gd name="T26" fmla="*/ 96 w 350"/>
                <a:gd name="T27" fmla="*/ 408 h 480"/>
                <a:gd name="T28" fmla="*/ 124 w 350"/>
                <a:gd name="T29" fmla="*/ 446 h 480"/>
                <a:gd name="T30" fmla="*/ 152 w 350"/>
                <a:gd name="T31" fmla="*/ 470 h 480"/>
                <a:gd name="T32" fmla="*/ 176 w 350"/>
                <a:gd name="T33" fmla="*/ 480 h 480"/>
                <a:gd name="T34" fmla="*/ 188 w 350"/>
                <a:gd name="T35" fmla="*/ 476 h 480"/>
                <a:gd name="T36" fmla="*/ 212 w 350"/>
                <a:gd name="T37" fmla="*/ 460 h 480"/>
                <a:gd name="T38" fmla="*/ 242 w 350"/>
                <a:gd name="T39" fmla="*/ 428 h 480"/>
                <a:gd name="T40" fmla="*/ 270 w 350"/>
                <a:gd name="T41" fmla="*/ 386 h 480"/>
                <a:gd name="T42" fmla="*/ 310 w 350"/>
                <a:gd name="T43" fmla="*/ 314 h 480"/>
                <a:gd name="T44" fmla="*/ 332 w 350"/>
                <a:gd name="T45" fmla="*/ 264 h 480"/>
                <a:gd name="T46" fmla="*/ 346 w 350"/>
                <a:gd name="T47" fmla="*/ 216 h 480"/>
                <a:gd name="T48" fmla="*/ 350 w 350"/>
                <a:gd name="T49" fmla="*/ 174 h 480"/>
                <a:gd name="T50" fmla="*/ 350 w 350"/>
                <a:gd name="T51" fmla="*/ 156 h 480"/>
                <a:gd name="T52" fmla="*/ 342 w 350"/>
                <a:gd name="T53" fmla="*/ 122 h 480"/>
                <a:gd name="T54" fmla="*/ 330 w 350"/>
                <a:gd name="T55" fmla="*/ 92 h 480"/>
                <a:gd name="T56" fmla="*/ 310 w 350"/>
                <a:gd name="T57" fmla="*/ 64 h 480"/>
                <a:gd name="T58" fmla="*/ 286 w 350"/>
                <a:gd name="T59" fmla="*/ 40 h 480"/>
                <a:gd name="T60" fmla="*/ 260 w 350"/>
                <a:gd name="T61" fmla="*/ 22 h 480"/>
                <a:gd name="T62" fmla="*/ 228 w 350"/>
                <a:gd name="T63" fmla="*/ 8 h 480"/>
                <a:gd name="T64" fmla="*/ 194 w 350"/>
                <a:gd name="T65" fmla="*/ 0 h 480"/>
                <a:gd name="T66" fmla="*/ 176 w 350"/>
                <a:gd name="T67" fmla="*/ 0 h 480"/>
                <a:gd name="T68" fmla="*/ 176 w 350"/>
                <a:gd name="T69" fmla="*/ 254 h 480"/>
                <a:gd name="T70" fmla="*/ 144 w 350"/>
                <a:gd name="T71" fmla="*/ 248 h 480"/>
                <a:gd name="T72" fmla="*/ 120 w 350"/>
                <a:gd name="T73" fmla="*/ 230 h 480"/>
                <a:gd name="T74" fmla="*/ 102 w 350"/>
                <a:gd name="T75" fmla="*/ 206 h 480"/>
                <a:gd name="T76" fmla="*/ 96 w 350"/>
                <a:gd name="T77" fmla="*/ 174 h 480"/>
                <a:gd name="T78" fmla="*/ 98 w 350"/>
                <a:gd name="T79" fmla="*/ 158 h 480"/>
                <a:gd name="T80" fmla="*/ 110 w 350"/>
                <a:gd name="T81" fmla="*/ 130 h 480"/>
                <a:gd name="T82" fmla="*/ 132 w 350"/>
                <a:gd name="T83" fmla="*/ 110 h 480"/>
                <a:gd name="T84" fmla="*/ 160 w 350"/>
                <a:gd name="T85" fmla="*/ 98 h 480"/>
                <a:gd name="T86" fmla="*/ 176 w 350"/>
                <a:gd name="T87" fmla="*/ 96 h 480"/>
                <a:gd name="T88" fmla="*/ 206 w 350"/>
                <a:gd name="T89" fmla="*/ 102 h 480"/>
                <a:gd name="T90" fmla="*/ 232 w 350"/>
                <a:gd name="T91" fmla="*/ 118 h 480"/>
                <a:gd name="T92" fmla="*/ 248 w 350"/>
                <a:gd name="T93" fmla="*/ 144 h 480"/>
                <a:gd name="T94" fmla="*/ 254 w 350"/>
                <a:gd name="T95" fmla="*/ 174 h 480"/>
                <a:gd name="T96" fmla="*/ 254 w 350"/>
                <a:gd name="T97" fmla="*/ 190 h 480"/>
                <a:gd name="T98" fmla="*/ 242 w 350"/>
                <a:gd name="T99" fmla="*/ 218 h 480"/>
                <a:gd name="T100" fmla="*/ 220 w 350"/>
                <a:gd name="T101" fmla="*/ 240 h 480"/>
                <a:gd name="T102" fmla="*/ 192 w 350"/>
                <a:gd name="T103" fmla="*/ 252 h 480"/>
                <a:gd name="T104" fmla="*/ 176 w 350"/>
                <a:gd name="T105" fmla="*/ 25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0" h="480">
                  <a:moveTo>
                    <a:pt x="176" y="0"/>
                  </a:moveTo>
                  <a:lnTo>
                    <a:pt x="176" y="0"/>
                  </a:lnTo>
                  <a:lnTo>
                    <a:pt x="158" y="0"/>
                  </a:lnTo>
                  <a:lnTo>
                    <a:pt x="140" y="4"/>
                  </a:lnTo>
                  <a:lnTo>
                    <a:pt x="124" y="8"/>
                  </a:lnTo>
                  <a:lnTo>
                    <a:pt x="108" y="14"/>
                  </a:lnTo>
                  <a:lnTo>
                    <a:pt x="92" y="22"/>
                  </a:lnTo>
                  <a:lnTo>
                    <a:pt x="78" y="30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0" y="64"/>
                  </a:lnTo>
                  <a:lnTo>
                    <a:pt x="30" y="78"/>
                  </a:lnTo>
                  <a:lnTo>
                    <a:pt x="22" y="92"/>
                  </a:lnTo>
                  <a:lnTo>
                    <a:pt x="14" y="106"/>
                  </a:lnTo>
                  <a:lnTo>
                    <a:pt x="8" y="122"/>
                  </a:lnTo>
                  <a:lnTo>
                    <a:pt x="4" y="140"/>
                  </a:lnTo>
                  <a:lnTo>
                    <a:pt x="2" y="156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194"/>
                  </a:lnTo>
                  <a:lnTo>
                    <a:pt x="6" y="216"/>
                  </a:lnTo>
                  <a:lnTo>
                    <a:pt x="12" y="238"/>
                  </a:lnTo>
                  <a:lnTo>
                    <a:pt x="20" y="264"/>
                  </a:lnTo>
                  <a:lnTo>
                    <a:pt x="30" y="288"/>
                  </a:lnTo>
                  <a:lnTo>
                    <a:pt x="42" y="314"/>
                  </a:lnTo>
                  <a:lnTo>
                    <a:pt x="68" y="364"/>
                  </a:lnTo>
                  <a:lnTo>
                    <a:pt x="82" y="386"/>
                  </a:lnTo>
                  <a:lnTo>
                    <a:pt x="96" y="408"/>
                  </a:lnTo>
                  <a:lnTo>
                    <a:pt x="110" y="428"/>
                  </a:lnTo>
                  <a:lnTo>
                    <a:pt x="124" y="446"/>
                  </a:lnTo>
                  <a:lnTo>
                    <a:pt x="138" y="460"/>
                  </a:lnTo>
                  <a:lnTo>
                    <a:pt x="152" y="470"/>
                  </a:lnTo>
                  <a:lnTo>
                    <a:pt x="164" y="476"/>
                  </a:lnTo>
                  <a:lnTo>
                    <a:pt x="176" y="480"/>
                  </a:lnTo>
                  <a:lnTo>
                    <a:pt x="176" y="480"/>
                  </a:lnTo>
                  <a:lnTo>
                    <a:pt x="188" y="476"/>
                  </a:lnTo>
                  <a:lnTo>
                    <a:pt x="200" y="470"/>
                  </a:lnTo>
                  <a:lnTo>
                    <a:pt x="212" y="460"/>
                  </a:lnTo>
                  <a:lnTo>
                    <a:pt x="228" y="446"/>
                  </a:lnTo>
                  <a:lnTo>
                    <a:pt x="242" y="428"/>
                  </a:lnTo>
                  <a:lnTo>
                    <a:pt x="256" y="408"/>
                  </a:lnTo>
                  <a:lnTo>
                    <a:pt x="270" y="386"/>
                  </a:lnTo>
                  <a:lnTo>
                    <a:pt x="284" y="364"/>
                  </a:lnTo>
                  <a:lnTo>
                    <a:pt x="310" y="314"/>
                  </a:lnTo>
                  <a:lnTo>
                    <a:pt x="322" y="288"/>
                  </a:lnTo>
                  <a:lnTo>
                    <a:pt x="332" y="264"/>
                  </a:lnTo>
                  <a:lnTo>
                    <a:pt x="340" y="238"/>
                  </a:lnTo>
                  <a:lnTo>
                    <a:pt x="346" y="216"/>
                  </a:lnTo>
                  <a:lnTo>
                    <a:pt x="350" y="194"/>
                  </a:lnTo>
                  <a:lnTo>
                    <a:pt x="350" y="174"/>
                  </a:lnTo>
                  <a:lnTo>
                    <a:pt x="350" y="174"/>
                  </a:lnTo>
                  <a:lnTo>
                    <a:pt x="350" y="156"/>
                  </a:lnTo>
                  <a:lnTo>
                    <a:pt x="346" y="140"/>
                  </a:lnTo>
                  <a:lnTo>
                    <a:pt x="342" y="122"/>
                  </a:lnTo>
                  <a:lnTo>
                    <a:pt x="336" y="106"/>
                  </a:lnTo>
                  <a:lnTo>
                    <a:pt x="330" y="92"/>
                  </a:lnTo>
                  <a:lnTo>
                    <a:pt x="320" y="78"/>
                  </a:lnTo>
                  <a:lnTo>
                    <a:pt x="310" y="64"/>
                  </a:lnTo>
                  <a:lnTo>
                    <a:pt x="300" y="52"/>
                  </a:lnTo>
                  <a:lnTo>
                    <a:pt x="286" y="40"/>
                  </a:lnTo>
                  <a:lnTo>
                    <a:pt x="274" y="30"/>
                  </a:lnTo>
                  <a:lnTo>
                    <a:pt x="260" y="22"/>
                  </a:lnTo>
                  <a:lnTo>
                    <a:pt x="244" y="14"/>
                  </a:lnTo>
                  <a:lnTo>
                    <a:pt x="228" y="8"/>
                  </a:lnTo>
                  <a:lnTo>
                    <a:pt x="210" y="4"/>
                  </a:lnTo>
                  <a:lnTo>
                    <a:pt x="194" y="0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176" y="254"/>
                  </a:moveTo>
                  <a:lnTo>
                    <a:pt x="176" y="254"/>
                  </a:lnTo>
                  <a:lnTo>
                    <a:pt x="160" y="252"/>
                  </a:lnTo>
                  <a:lnTo>
                    <a:pt x="144" y="248"/>
                  </a:lnTo>
                  <a:lnTo>
                    <a:pt x="132" y="240"/>
                  </a:lnTo>
                  <a:lnTo>
                    <a:pt x="120" y="230"/>
                  </a:lnTo>
                  <a:lnTo>
                    <a:pt x="110" y="218"/>
                  </a:lnTo>
                  <a:lnTo>
                    <a:pt x="102" y="206"/>
                  </a:lnTo>
                  <a:lnTo>
                    <a:pt x="98" y="190"/>
                  </a:lnTo>
                  <a:lnTo>
                    <a:pt x="96" y="174"/>
                  </a:lnTo>
                  <a:lnTo>
                    <a:pt x="96" y="174"/>
                  </a:lnTo>
                  <a:lnTo>
                    <a:pt x="98" y="158"/>
                  </a:lnTo>
                  <a:lnTo>
                    <a:pt x="102" y="144"/>
                  </a:lnTo>
                  <a:lnTo>
                    <a:pt x="110" y="130"/>
                  </a:lnTo>
                  <a:lnTo>
                    <a:pt x="120" y="118"/>
                  </a:lnTo>
                  <a:lnTo>
                    <a:pt x="132" y="110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6"/>
                  </a:lnTo>
                  <a:lnTo>
                    <a:pt x="176" y="96"/>
                  </a:lnTo>
                  <a:lnTo>
                    <a:pt x="192" y="98"/>
                  </a:lnTo>
                  <a:lnTo>
                    <a:pt x="206" y="102"/>
                  </a:lnTo>
                  <a:lnTo>
                    <a:pt x="220" y="110"/>
                  </a:lnTo>
                  <a:lnTo>
                    <a:pt x="232" y="118"/>
                  </a:lnTo>
                  <a:lnTo>
                    <a:pt x="242" y="130"/>
                  </a:lnTo>
                  <a:lnTo>
                    <a:pt x="248" y="144"/>
                  </a:lnTo>
                  <a:lnTo>
                    <a:pt x="254" y="158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4" y="190"/>
                  </a:lnTo>
                  <a:lnTo>
                    <a:pt x="248" y="206"/>
                  </a:lnTo>
                  <a:lnTo>
                    <a:pt x="242" y="218"/>
                  </a:lnTo>
                  <a:lnTo>
                    <a:pt x="232" y="230"/>
                  </a:lnTo>
                  <a:lnTo>
                    <a:pt x="220" y="240"/>
                  </a:lnTo>
                  <a:lnTo>
                    <a:pt x="206" y="248"/>
                  </a:lnTo>
                  <a:lnTo>
                    <a:pt x="192" y="252"/>
                  </a:lnTo>
                  <a:lnTo>
                    <a:pt x="176" y="254"/>
                  </a:lnTo>
                  <a:lnTo>
                    <a:pt x="176" y="2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cxnSp>
        <p:nvCxnSpPr>
          <p:cNvPr id="69" name="68 Conector recto"/>
          <p:cNvCxnSpPr/>
          <p:nvPr/>
        </p:nvCxnSpPr>
        <p:spPr>
          <a:xfrm>
            <a:off x="292100" y="4810118"/>
            <a:ext cx="580834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Freeform 53"/>
          <p:cNvSpPr>
            <a:spLocks noEditPoints="1"/>
          </p:cNvSpPr>
          <p:nvPr/>
        </p:nvSpPr>
        <p:spPr bwMode="auto">
          <a:xfrm>
            <a:off x="1535436" y="2616764"/>
            <a:ext cx="170027" cy="230160"/>
          </a:xfrm>
          <a:custGeom>
            <a:avLst/>
            <a:gdLst>
              <a:gd name="T0" fmla="*/ 176 w 350"/>
              <a:gd name="T1" fmla="*/ 0 h 480"/>
              <a:gd name="T2" fmla="*/ 140 w 350"/>
              <a:gd name="T3" fmla="*/ 4 h 480"/>
              <a:gd name="T4" fmla="*/ 108 w 350"/>
              <a:gd name="T5" fmla="*/ 14 h 480"/>
              <a:gd name="T6" fmla="*/ 78 w 350"/>
              <a:gd name="T7" fmla="*/ 30 h 480"/>
              <a:gd name="T8" fmla="*/ 52 w 350"/>
              <a:gd name="T9" fmla="*/ 52 h 480"/>
              <a:gd name="T10" fmla="*/ 30 w 350"/>
              <a:gd name="T11" fmla="*/ 78 h 480"/>
              <a:gd name="T12" fmla="*/ 14 w 350"/>
              <a:gd name="T13" fmla="*/ 106 h 480"/>
              <a:gd name="T14" fmla="*/ 4 w 350"/>
              <a:gd name="T15" fmla="*/ 140 h 480"/>
              <a:gd name="T16" fmla="*/ 0 w 350"/>
              <a:gd name="T17" fmla="*/ 174 h 480"/>
              <a:gd name="T18" fmla="*/ 2 w 350"/>
              <a:gd name="T19" fmla="*/ 194 h 480"/>
              <a:gd name="T20" fmla="*/ 12 w 350"/>
              <a:gd name="T21" fmla="*/ 238 h 480"/>
              <a:gd name="T22" fmla="*/ 30 w 350"/>
              <a:gd name="T23" fmla="*/ 288 h 480"/>
              <a:gd name="T24" fmla="*/ 68 w 350"/>
              <a:gd name="T25" fmla="*/ 364 h 480"/>
              <a:gd name="T26" fmla="*/ 96 w 350"/>
              <a:gd name="T27" fmla="*/ 408 h 480"/>
              <a:gd name="T28" fmla="*/ 124 w 350"/>
              <a:gd name="T29" fmla="*/ 446 h 480"/>
              <a:gd name="T30" fmla="*/ 152 w 350"/>
              <a:gd name="T31" fmla="*/ 470 h 480"/>
              <a:gd name="T32" fmla="*/ 176 w 350"/>
              <a:gd name="T33" fmla="*/ 480 h 480"/>
              <a:gd name="T34" fmla="*/ 188 w 350"/>
              <a:gd name="T35" fmla="*/ 476 h 480"/>
              <a:gd name="T36" fmla="*/ 212 w 350"/>
              <a:gd name="T37" fmla="*/ 460 h 480"/>
              <a:gd name="T38" fmla="*/ 242 w 350"/>
              <a:gd name="T39" fmla="*/ 428 h 480"/>
              <a:gd name="T40" fmla="*/ 270 w 350"/>
              <a:gd name="T41" fmla="*/ 386 h 480"/>
              <a:gd name="T42" fmla="*/ 310 w 350"/>
              <a:gd name="T43" fmla="*/ 314 h 480"/>
              <a:gd name="T44" fmla="*/ 332 w 350"/>
              <a:gd name="T45" fmla="*/ 264 h 480"/>
              <a:gd name="T46" fmla="*/ 346 w 350"/>
              <a:gd name="T47" fmla="*/ 216 h 480"/>
              <a:gd name="T48" fmla="*/ 350 w 350"/>
              <a:gd name="T49" fmla="*/ 174 h 480"/>
              <a:gd name="T50" fmla="*/ 350 w 350"/>
              <a:gd name="T51" fmla="*/ 156 h 480"/>
              <a:gd name="T52" fmla="*/ 342 w 350"/>
              <a:gd name="T53" fmla="*/ 122 h 480"/>
              <a:gd name="T54" fmla="*/ 330 w 350"/>
              <a:gd name="T55" fmla="*/ 92 h 480"/>
              <a:gd name="T56" fmla="*/ 310 w 350"/>
              <a:gd name="T57" fmla="*/ 64 h 480"/>
              <a:gd name="T58" fmla="*/ 286 w 350"/>
              <a:gd name="T59" fmla="*/ 40 h 480"/>
              <a:gd name="T60" fmla="*/ 260 w 350"/>
              <a:gd name="T61" fmla="*/ 22 h 480"/>
              <a:gd name="T62" fmla="*/ 228 w 350"/>
              <a:gd name="T63" fmla="*/ 8 h 480"/>
              <a:gd name="T64" fmla="*/ 194 w 350"/>
              <a:gd name="T65" fmla="*/ 0 h 480"/>
              <a:gd name="T66" fmla="*/ 176 w 350"/>
              <a:gd name="T67" fmla="*/ 0 h 480"/>
              <a:gd name="T68" fmla="*/ 176 w 350"/>
              <a:gd name="T69" fmla="*/ 254 h 480"/>
              <a:gd name="T70" fmla="*/ 144 w 350"/>
              <a:gd name="T71" fmla="*/ 248 h 480"/>
              <a:gd name="T72" fmla="*/ 120 w 350"/>
              <a:gd name="T73" fmla="*/ 230 h 480"/>
              <a:gd name="T74" fmla="*/ 102 w 350"/>
              <a:gd name="T75" fmla="*/ 206 h 480"/>
              <a:gd name="T76" fmla="*/ 96 w 350"/>
              <a:gd name="T77" fmla="*/ 174 h 480"/>
              <a:gd name="T78" fmla="*/ 98 w 350"/>
              <a:gd name="T79" fmla="*/ 158 h 480"/>
              <a:gd name="T80" fmla="*/ 110 w 350"/>
              <a:gd name="T81" fmla="*/ 130 h 480"/>
              <a:gd name="T82" fmla="*/ 132 w 350"/>
              <a:gd name="T83" fmla="*/ 110 h 480"/>
              <a:gd name="T84" fmla="*/ 160 w 350"/>
              <a:gd name="T85" fmla="*/ 98 h 480"/>
              <a:gd name="T86" fmla="*/ 176 w 350"/>
              <a:gd name="T87" fmla="*/ 96 h 480"/>
              <a:gd name="T88" fmla="*/ 206 w 350"/>
              <a:gd name="T89" fmla="*/ 102 h 480"/>
              <a:gd name="T90" fmla="*/ 232 w 350"/>
              <a:gd name="T91" fmla="*/ 118 h 480"/>
              <a:gd name="T92" fmla="*/ 248 w 350"/>
              <a:gd name="T93" fmla="*/ 144 h 480"/>
              <a:gd name="T94" fmla="*/ 254 w 350"/>
              <a:gd name="T95" fmla="*/ 174 h 480"/>
              <a:gd name="T96" fmla="*/ 254 w 350"/>
              <a:gd name="T97" fmla="*/ 190 h 480"/>
              <a:gd name="T98" fmla="*/ 242 w 350"/>
              <a:gd name="T99" fmla="*/ 218 h 480"/>
              <a:gd name="T100" fmla="*/ 220 w 350"/>
              <a:gd name="T101" fmla="*/ 240 h 480"/>
              <a:gd name="T102" fmla="*/ 192 w 350"/>
              <a:gd name="T103" fmla="*/ 252 h 480"/>
              <a:gd name="T104" fmla="*/ 176 w 350"/>
              <a:gd name="T105" fmla="*/ 25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0" h="480">
                <a:moveTo>
                  <a:pt x="176" y="0"/>
                </a:moveTo>
                <a:lnTo>
                  <a:pt x="176" y="0"/>
                </a:lnTo>
                <a:lnTo>
                  <a:pt x="158" y="0"/>
                </a:lnTo>
                <a:lnTo>
                  <a:pt x="140" y="4"/>
                </a:lnTo>
                <a:lnTo>
                  <a:pt x="124" y="8"/>
                </a:lnTo>
                <a:lnTo>
                  <a:pt x="108" y="14"/>
                </a:lnTo>
                <a:lnTo>
                  <a:pt x="92" y="22"/>
                </a:lnTo>
                <a:lnTo>
                  <a:pt x="78" y="30"/>
                </a:lnTo>
                <a:lnTo>
                  <a:pt x="64" y="40"/>
                </a:lnTo>
                <a:lnTo>
                  <a:pt x="52" y="52"/>
                </a:lnTo>
                <a:lnTo>
                  <a:pt x="40" y="64"/>
                </a:lnTo>
                <a:lnTo>
                  <a:pt x="30" y="78"/>
                </a:lnTo>
                <a:lnTo>
                  <a:pt x="22" y="92"/>
                </a:lnTo>
                <a:lnTo>
                  <a:pt x="14" y="106"/>
                </a:lnTo>
                <a:lnTo>
                  <a:pt x="8" y="122"/>
                </a:lnTo>
                <a:lnTo>
                  <a:pt x="4" y="140"/>
                </a:lnTo>
                <a:lnTo>
                  <a:pt x="2" y="156"/>
                </a:lnTo>
                <a:lnTo>
                  <a:pt x="0" y="174"/>
                </a:lnTo>
                <a:lnTo>
                  <a:pt x="0" y="174"/>
                </a:lnTo>
                <a:lnTo>
                  <a:pt x="2" y="194"/>
                </a:lnTo>
                <a:lnTo>
                  <a:pt x="6" y="216"/>
                </a:lnTo>
                <a:lnTo>
                  <a:pt x="12" y="238"/>
                </a:lnTo>
                <a:lnTo>
                  <a:pt x="20" y="264"/>
                </a:lnTo>
                <a:lnTo>
                  <a:pt x="30" y="288"/>
                </a:lnTo>
                <a:lnTo>
                  <a:pt x="42" y="314"/>
                </a:lnTo>
                <a:lnTo>
                  <a:pt x="68" y="364"/>
                </a:lnTo>
                <a:lnTo>
                  <a:pt x="82" y="386"/>
                </a:lnTo>
                <a:lnTo>
                  <a:pt x="96" y="408"/>
                </a:lnTo>
                <a:lnTo>
                  <a:pt x="110" y="428"/>
                </a:lnTo>
                <a:lnTo>
                  <a:pt x="124" y="446"/>
                </a:lnTo>
                <a:lnTo>
                  <a:pt x="138" y="460"/>
                </a:lnTo>
                <a:lnTo>
                  <a:pt x="152" y="470"/>
                </a:lnTo>
                <a:lnTo>
                  <a:pt x="164" y="476"/>
                </a:lnTo>
                <a:lnTo>
                  <a:pt x="176" y="480"/>
                </a:lnTo>
                <a:lnTo>
                  <a:pt x="176" y="480"/>
                </a:lnTo>
                <a:lnTo>
                  <a:pt x="188" y="476"/>
                </a:lnTo>
                <a:lnTo>
                  <a:pt x="200" y="470"/>
                </a:lnTo>
                <a:lnTo>
                  <a:pt x="212" y="460"/>
                </a:lnTo>
                <a:lnTo>
                  <a:pt x="228" y="446"/>
                </a:lnTo>
                <a:lnTo>
                  <a:pt x="242" y="428"/>
                </a:lnTo>
                <a:lnTo>
                  <a:pt x="256" y="408"/>
                </a:lnTo>
                <a:lnTo>
                  <a:pt x="270" y="386"/>
                </a:lnTo>
                <a:lnTo>
                  <a:pt x="284" y="364"/>
                </a:lnTo>
                <a:lnTo>
                  <a:pt x="310" y="314"/>
                </a:lnTo>
                <a:lnTo>
                  <a:pt x="322" y="288"/>
                </a:lnTo>
                <a:lnTo>
                  <a:pt x="332" y="264"/>
                </a:lnTo>
                <a:lnTo>
                  <a:pt x="340" y="238"/>
                </a:lnTo>
                <a:lnTo>
                  <a:pt x="346" y="216"/>
                </a:lnTo>
                <a:lnTo>
                  <a:pt x="350" y="194"/>
                </a:lnTo>
                <a:lnTo>
                  <a:pt x="350" y="174"/>
                </a:lnTo>
                <a:lnTo>
                  <a:pt x="350" y="174"/>
                </a:lnTo>
                <a:lnTo>
                  <a:pt x="350" y="156"/>
                </a:lnTo>
                <a:lnTo>
                  <a:pt x="346" y="140"/>
                </a:lnTo>
                <a:lnTo>
                  <a:pt x="342" y="122"/>
                </a:lnTo>
                <a:lnTo>
                  <a:pt x="336" y="106"/>
                </a:lnTo>
                <a:lnTo>
                  <a:pt x="330" y="92"/>
                </a:lnTo>
                <a:lnTo>
                  <a:pt x="320" y="78"/>
                </a:lnTo>
                <a:lnTo>
                  <a:pt x="310" y="64"/>
                </a:lnTo>
                <a:lnTo>
                  <a:pt x="300" y="52"/>
                </a:lnTo>
                <a:lnTo>
                  <a:pt x="286" y="40"/>
                </a:lnTo>
                <a:lnTo>
                  <a:pt x="274" y="30"/>
                </a:lnTo>
                <a:lnTo>
                  <a:pt x="260" y="22"/>
                </a:lnTo>
                <a:lnTo>
                  <a:pt x="244" y="14"/>
                </a:lnTo>
                <a:lnTo>
                  <a:pt x="228" y="8"/>
                </a:lnTo>
                <a:lnTo>
                  <a:pt x="210" y="4"/>
                </a:lnTo>
                <a:lnTo>
                  <a:pt x="194" y="0"/>
                </a:lnTo>
                <a:lnTo>
                  <a:pt x="176" y="0"/>
                </a:lnTo>
                <a:lnTo>
                  <a:pt x="176" y="0"/>
                </a:lnTo>
                <a:close/>
                <a:moveTo>
                  <a:pt x="176" y="254"/>
                </a:moveTo>
                <a:lnTo>
                  <a:pt x="176" y="254"/>
                </a:lnTo>
                <a:lnTo>
                  <a:pt x="160" y="252"/>
                </a:lnTo>
                <a:lnTo>
                  <a:pt x="144" y="248"/>
                </a:lnTo>
                <a:lnTo>
                  <a:pt x="132" y="240"/>
                </a:lnTo>
                <a:lnTo>
                  <a:pt x="120" y="230"/>
                </a:lnTo>
                <a:lnTo>
                  <a:pt x="110" y="218"/>
                </a:lnTo>
                <a:lnTo>
                  <a:pt x="102" y="206"/>
                </a:lnTo>
                <a:lnTo>
                  <a:pt x="98" y="190"/>
                </a:lnTo>
                <a:lnTo>
                  <a:pt x="96" y="174"/>
                </a:lnTo>
                <a:lnTo>
                  <a:pt x="96" y="174"/>
                </a:lnTo>
                <a:lnTo>
                  <a:pt x="98" y="158"/>
                </a:lnTo>
                <a:lnTo>
                  <a:pt x="102" y="144"/>
                </a:lnTo>
                <a:lnTo>
                  <a:pt x="110" y="130"/>
                </a:lnTo>
                <a:lnTo>
                  <a:pt x="120" y="118"/>
                </a:lnTo>
                <a:lnTo>
                  <a:pt x="132" y="110"/>
                </a:lnTo>
                <a:lnTo>
                  <a:pt x="144" y="102"/>
                </a:lnTo>
                <a:lnTo>
                  <a:pt x="160" y="98"/>
                </a:lnTo>
                <a:lnTo>
                  <a:pt x="176" y="96"/>
                </a:lnTo>
                <a:lnTo>
                  <a:pt x="176" y="96"/>
                </a:lnTo>
                <a:lnTo>
                  <a:pt x="192" y="98"/>
                </a:lnTo>
                <a:lnTo>
                  <a:pt x="206" y="102"/>
                </a:lnTo>
                <a:lnTo>
                  <a:pt x="220" y="110"/>
                </a:lnTo>
                <a:lnTo>
                  <a:pt x="232" y="118"/>
                </a:lnTo>
                <a:lnTo>
                  <a:pt x="242" y="130"/>
                </a:lnTo>
                <a:lnTo>
                  <a:pt x="248" y="144"/>
                </a:lnTo>
                <a:lnTo>
                  <a:pt x="254" y="158"/>
                </a:lnTo>
                <a:lnTo>
                  <a:pt x="254" y="174"/>
                </a:lnTo>
                <a:lnTo>
                  <a:pt x="254" y="174"/>
                </a:lnTo>
                <a:lnTo>
                  <a:pt x="254" y="190"/>
                </a:lnTo>
                <a:lnTo>
                  <a:pt x="248" y="206"/>
                </a:lnTo>
                <a:lnTo>
                  <a:pt x="242" y="218"/>
                </a:lnTo>
                <a:lnTo>
                  <a:pt x="232" y="230"/>
                </a:lnTo>
                <a:lnTo>
                  <a:pt x="220" y="240"/>
                </a:lnTo>
                <a:lnTo>
                  <a:pt x="206" y="248"/>
                </a:lnTo>
                <a:lnTo>
                  <a:pt x="192" y="252"/>
                </a:lnTo>
                <a:lnTo>
                  <a:pt x="176" y="254"/>
                </a:lnTo>
                <a:lnTo>
                  <a:pt x="176" y="2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2" name="121 Grupo"/>
          <p:cNvGrpSpPr/>
          <p:nvPr/>
        </p:nvGrpSpPr>
        <p:grpSpPr>
          <a:xfrm>
            <a:off x="1952333" y="4443044"/>
            <a:ext cx="663706" cy="253916"/>
            <a:chOff x="4144464" y="4443044"/>
            <a:chExt cx="663706" cy="253916"/>
          </a:xfrm>
        </p:grpSpPr>
        <p:sp>
          <p:nvSpPr>
            <p:cNvPr id="120" name="TextBox 183"/>
            <p:cNvSpPr txBox="1"/>
            <p:nvPr/>
          </p:nvSpPr>
          <p:spPr>
            <a:xfrm>
              <a:off x="4144464" y="4443044"/>
              <a:ext cx="663706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050" b="1" dirty="0">
                  <a:solidFill>
                    <a:srgbClr val="B6BFC5"/>
                  </a:solidFill>
                  <a:latin typeface="Calibri" pitchFamily="34" charset="0"/>
                  <a:cs typeface="Calibri" pitchFamily="34" charset="0"/>
                </a:rPr>
                <a:t>BOSTON</a:t>
              </a:r>
            </a:p>
          </p:txBody>
        </p:sp>
        <p:sp>
          <p:nvSpPr>
            <p:cNvPr id="121" name="Freeform 53"/>
            <p:cNvSpPr>
              <a:spLocks noEditPoints="1"/>
            </p:cNvSpPr>
            <p:nvPr/>
          </p:nvSpPr>
          <p:spPr bwMode="auto">
            <a:xfrm>
              <a:off x="4146345" y="4517657"/>
              <a:ext cx="66675" cy="92075"/>
            </a:xfrm>
            <a:custGeom>
              <a:avLst/>
              <a:gdLst>
                <a:gd name="T0" fmla="*/ 176 w 350"/>
                <a:gd name="T1" fmla="*/ 0 h 480"/>
                <a:gd name="T2" fmla="*/ 140 w 350"/>
                <a:gd name="T3" fmla="*/ 4 h 480"/>
                <a:gd name="T4" fmla="*/ 108 w 350"/>
                <a:gd name="T5" fmla="*/ 14 h 480"/>
                <a:gd name="T6" fmla="*/ 78 w 350"/>
                <a:gd name="T7" fmla="*/ 30 h 480"/>
                <a:gd name="T8" fmla="*/ 52 w 350"/>
                <a:gd name="T9" fmla="*/ 52 h 480"/>
                <a:gd name="T10" fmla="*/ 30 w 350"/>
                <a:gd name="T11" fmla="*/ 78 h 480"/>
                <a:gd name="T12" fmla="*/ 14 w 350"/>
                <a:gd name="T13" fmla="*/ 106 h 480"/>
                <a:gd name="T14" fmla="*/ 4 w 350"/>
                <a:gd name="T15" fmla="*/ 140 h 480"/>
                <a:gd name="T16" fmla="*/ 0 w 350"/>
                <a:gd name="T17" fmla="*/ 174 h 480"/>
                <a:gd name="T18" fmla="*/ 2 w 350"/>
                <a:gd name="T19" fmla="*/ 194 h 480"/>
                <a:gd name="T20" fmla="*/ 12 w 350"/>
                <a:gd name="T21" fmla="*/ 238 h 480"/>
                <a:gd name="T22" fmla="*/ 30 w 350"/>
                <a:gd name="T23" fmla="*/ 288 h 480"/>
                <a:gd name="T24" fmla="*/ 68 w 350"/>
                <a:gd name="T25" fmla="*/ 364 h 480"/>
                <a:gd name="T26" fmla="*/ 96 w 350"/>
                <a:gd name="T27" fmla="*/ 408 h 480"/>
                <a:gd name="T28" fmla="*/ 124 w 350"/>
                <a:gd name="T29" fmla="*/ 446 h 480"/>
                <a:gd name="T30" fmla="*/ 152 w 350"/>
                <a:gd name="T31" fmla="*/ 470 h 480"/>
                <a:gd name="T32" fmla="*/ 176 w 350"/>
                <a:gd name="T33" fmla="*/ 480 h 480"/>
                <a:gd name="T34" fmla="*/ 188 w 350"/>
                <a:gd name="T35" fmla="*/ 476 h 480"/>
                <a:gd name="T36" fmla="*/ 212 w 350"/>
                <a:gd name="T37" fmla="*/ 460 h 480"/>
                <a:gd name="T38" fmla="*/ 242 w 350"/>
                <a:gd name="T39" fmla="*/ 428 h 480"/>
                <a:gd name="T40" fmla="*/ 270 w 350"/>
                <a:gd name="T41" fmla="*/ 386 h 480"/>
                <a:gd name="T42" fmla="*/ 310 w 350"/>
                <a:gd name="T43" fmla="*/ 314 h 480"/>
                <a:gd name="T44" fmla="*/ 332 w 350"/>
                <a:gd name="T45" fmla="*/ 264 h 480"/>
                <a:gd name="T46" fmla="*/ 346 w 350"/>
                <a:gd name="T47" fmla="*/ 216 h 480"/>
                <a:gd name="T48" fmla="*/ 350 w 350"/>
                <a:gd name="T49" fmla="*/ 174 h 480"/>
                <a:gd name="T50" fmla="*/ 350 w 350"/>
                <a:gd name="T51" fmla="*/ 156 h 480"/>
                <a:gd name="T52" fmla="*/ 342 w 350"/>
                <a:gd name="T53" fmla="*/ 122 h 480"/>
                <a:gd name="T54" fmla="*/ 330 w 350"/>
                <a:gd name="T55" fmla="*/ 92 h 480"/>
                <a:gd name="T56" fmla="*/ 310 w 350"/>
                <a:gd name="T57" fmla="*/ 64 h 480"/>
                <a:gd name="T58" fmla="*/ 286 w 350"/>
                <a:gd name="T59" fmla="*/ 40 h 480"/>
                <a:gd name="T60" fmla="*/ 260 w 350"/>
                <a:gd name="T61" fmla="*/ 22 h 480"/>
                <a:gd name="T62" fmla="*/ 228 w 350"/>
                <a:gd name="T63" fmla="*/ 8 h 480"/>
                <a:gd name="T64" fmla="*/ 194 w 350"/>
                <a:gd name="T65" fmla="*/ 0 h 480"/>
                <a:gd name="T66" fmla="*/ 176 w 350"/>
                <a:gd name="T67" fmla="*/ 0 h 480"/>
                <a:gd name="T68" fmla="*/ 176 w 350"/>
                <a:gd name="T69" fmla="*/ 254 h 480"/>
                <a:gd name="T70" fmla="*/ 144 w 350"/>
                <a:gd name="T71" fmla="*/ 248 h 480"/>
                <a:gd name="T72" fmla="*/ 120 w 350"/>
                <a:gd name="T73" fmla="*/ 230 h 480"/>
                <a:gd name="T74" fmla="*/ 102 w 350"/>
                <a:gd name="T75" fmla="*/ 206 h 480"/>
                <a:gd name="T76" fmla="*/ 96 w 350"/>
                <a:gd name="T77" fmla="*/ 174 h 480"/>
                <a:gd name="T78" fmla="*/ 98 w 350"/>
                <a:gd name="T79" fmla="*/ 158 h 480"/>
                <a:gd name="T80" fmla="*/ 110 w 350"/>
                <a:gd name="T81" fmla="*/ 130 h 480"/>
                <a:gd name="T82" fmla="*/ 132 w 350"/>
                <a:gd name="T83" fmla="*/ 110 h 480"/>
                <a:gd name="T84" fmla="*/ 160 w 350"/>
                <a:gd name="T85" fmla="*/ 98 h 480"/>
                <a:gd name="T86" fmla="*/ 176 w 350"/>
                <a:gd name="T87" fmla="*/ 96 h 480"/>
                <a:gd name="T88" fmla="*/ 206 w 350"/>
                <a:gd name="T89" fmla="*/ 102 h 480"/>
                <a:gd name="T90" fmla="*/ 232 w 350"/>
                <a:gd name="T91" fmla="*/ 118 h 480"/>
                <a:gd name="T92" fmla="*/ 248 w 350"/>
                <a:gd name="T93" fmla="*/ 144 h 480"/>
                <a:gd name="T94" fmla="*/ 254 w 350"/>
                <a:gd name="T95" fmla="*/ 174 h 480"/>
                <a:gd name="T96" fmla="*/ 254 w 350"/>
                <a:gd name="T97" fmla="*/ 190 h 480"/>
                <a:gd name="T98" fmla="*/ 242 w 350"/>
                <a:gd name="T99" fmla="*/ 218 h 480"/>
                <a:gd name="T100" fmla="*/ 220 w 350"/>
                <a:gd name="T101" fmla="*/ 240 h 480"/>
                <a:gd name="T102" fmla="*/ 192 w 350"/>
                <a:gd name="T103" fmla="*/ 252 h 480"/>
                <a:gd name="T104" fmla="*/ 176 w 350"/>
                <a:gd name="T105" fmla="*/ 25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0" h="480">
                  <a:moveTo>
                    <a:pt x="176" y="0"/>
                  </a:moveTo>
                  <a:lnTo>
                    <a:pt x="176" y="0"/>
                  </a:lnTo>
                  <a:lnTo>
                    <a:pt x="158" y="0"/>
                  </a:lnTo>
                  <a:lnTo>
                    <a:pt x="140" y="4"/>
                  </a:lnTo>
                  <a:lnTo>
                    <a:pt x="124" y="8"/>
                  </a:lnTo>
                  <a:lnTo>
                    <a:pt x="108" y="14"/>
                  </a:lnTo>
                  <a:lnTo>
                    <a:pt x="92" y="22"/>
                  </a:lnTo>
                  <a:lnTo>
                    <a:pt x="78" y="30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0" y="64"/>
                  </a:lnTo>
                  <a:lnTo>
                    <a:pt x="30" y="78"/>
                  </a:lnTo>
                  <a:lnTo>
                    <a:pt x="22" y="92"/>
                  </a:lnTo>
                  <a:lnTo>
                    <a:pt x="14" y="106"/>
                  </a:lnTo>
                  <a:lnTo>
                    <a:pt x="8" y="122"/>
                  </a:lnTo>
                  <a:lnTo>
                    <a:pt x="4" y="140"/>
                  </a:lnTo>
                  <a:lnTo>
                    <a:pt x="2" y="156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194"/>
                  </a:lnTo>
                  <a:lnTo>
                    <a:pt x="6" y="216"/>
                  </a:lnTo>
                  <a:lnTo>
                    <a:pt x="12" y="238"/>
                  </a:lnTo>
                  <a:lnTo>
                    <a:pt x="20" y="264"/>
                  </a:lnTo>
                  <a:lnTo>
                    <a:pt x="30" y="288"/>
                  </a:lnTo>
                  <a:lnTo>
                    <a:pt x="42" y="314"/>
                  </a:lnTo>
                  <a:lnTo>
                    <a:pt x="68" y="364"/>
                  </a:lnTo>
                  <a:lnTo>
                    <a:pt x="82" y="386"/>
                  </a:lnTo>
                  <a:lnTo>
                    <a:pt x="96" y="408"/>
                  </a:lnTo>
                  <a:lnTo>
                    <a:pt x="110" y="428"/>
                  </a:lnTo>
                  <a:lnTo>
                    <a:pt x="124" y="446"/>
                  </a:lnTo>
                  <a:lnTo>
                    <a:pt x="138" y="460"/>
                  </a:lnTo>
                  <a:lnTo>
                    <a:pt x="152" y="470"/>
                  </a:lnTo>
                  <a:lnTo>
                    <a:pt x="164" y="476"/>
                  </a:lnTo>
                  <a:lnTo>
                    <a:pt x="176" y="480"/>
                  </a:lnTo>
                  <a:lnTo>
                    <a:pt x="176" y="480"/>
                  </a:lnTo>
                  <a:lnTo>
                    <a:pt x="188" y="476"/>
                  </a:lnTo>
                  <a:lnTo>
                    <a:pt x="200" y="470"/>
                  </a:lnTo>
                  <a:lnTo>
                    <a:pt x="212" y="460"/>
                  </a:lnTo>
                  <a:lnTo>
                    <a:pt x="228" y="446"/>
                  </a:lnTo>
                  <a:lnTo>
                    <a:pt x="242" y="428"/>
                  </a:lnTo>
                  <a:lnTo>
                    <a:pt x="256" y="408"/>
                  </a:lnTo>
                  <a:lnTo>
                    <a:pt x="270" y="386"/>
                  </a:lnTo>
                  <a:lnTo>
                    <a:pt x="284" y="364"/>
                  </a:lnTo>
                  <a:lnTo>
                    <a:pt x="310" y="314"/>
                  </a:lnTo>
                  <a:lnTo>
                    <a:pt x="322" y="288"/>
                  </a:lnTo>
                  <a:lnTo>
                    <a:pt x="332" y="264"/>
                  </a:lnTo>
                  <a:lnTo>
                    <a:pt x="340" y="238"/>
                  </a:lnTo>
                  <a:lnTo>
                    <a:pt x="346" y="216"/>
                  </a:lnTo>
                  <a:lnTo>
                    <a:pt x="350" y="194"/>
                  </a:lnTo>
                  <a:lnTo>
                    <a:pt x="350" y="174"/>
                  </a:lnTo>
                  <a:lnTo>
                    <a:pt x="350" y="174"/>
                  </a:lnTo>
                  <a:lnTo>
                    <a:pt x="350" y="156"/>
                  </a:lnTo>
                  <a:lnTo>
                    <a:pt x="346" y="140"/>
                  </a:lnTo>
                  <a:lnTo>
                    <a:pt x="342" y="122"/>
                  </a:lnTo>
                  <a:lnTo>
                    <a:pt x="336" y="106"/>
                  </a:lnTo>
                  <a:lnTo>
                    <a:pt x="330" y="92"/>
                  </a:lnTo>
                  <a:lnTo>
                    <a:pt x="320" y="78"/>
                  </a:lnTo>
                  <a:lnTo>
                    <a:pt x="310" y="64"/>
                  </a:lnTo>
                  <a:lnTo>
                    <a:pt x="300" y="52"/>
                  </a:lnTo>
                  <a:lnTo>
                    <a:pt x="286" y="40"/>
                  </a:lnTo>
                  <a:lnTo>
                    <a:pt x="274" y="30"/>
                  </a:lnTo>
                  <a:lnTo>
                    <a:pt x="260" y="22"/>
                  </a:lnTo>
                  <a:lnTo>
                    <a:pt x="244" y="14"/>
                  </a:lnTo>
                  <a:lnTo>
                    <a:pt x="228" y="8"/>
                  </a:lnTo>
                  <a:lnTo>
                    <a:pt x="210" y="4"/>
                  </a:lnTo>
                  <a:lnTo>
                    <a:pt x="194" y="0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176" y="254"/>
                  </a:moveTo>
                  <a:lnTo>
                    <a:pt x="176" y="254"/>
                  </a:lnTo>
                  <a:lnTo>
                    <a:pt x="160" y="252"/>
                  </a:lnTo>
                  <a:lnTo>
                    <a:pt x="144" y="248"/>
                  </a:lnTo>
                  <a:lnTo>
                    <a:pt x="132" y="240"/>
                  </a:lnTo>
                  <a:lnTo>
                    <a:pt x="120" y="230"/>
                  </a:lnTo>
                  <a:lnTo>
                    <a:pt x="110" y="218"/>
                  </a:lnTo>
                  <a:lnTo>
                    <a:pt x="102" y="206"/>
                  </a:lnTo>
                  <a:lnTo>
                    <a:pt x="98" y="190"/>
                  </a:lnTo>
                  <a:lnTo>
                    <a:pt x="96" y="174"/>
                  </a:lnTo>
                  <a:lnTo>
                    <a:pt x="96" y="174"/>
                  </a:lnTo>
                  <a:lnTo>
                    <a:pt x="98" y="158"/>
                  </a:lnTo>
                  <a:lnTo>
                    <a:pt x="102" y="144"/>
                  </a:lnTo>
                  <a:lnTo>
                    <a:pt x="110" y="130"/>
                  </a:lnTo>
                  <a:lnTo>
                    <a:pt x="120" y="118"/>
                  </a:lnTo>
                  <a:lnTo>
                    <a:pt x="132" y="110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6"/>
                  </a:lnTo>
                  <a:lnTo>
                    <a:pt x="176" y="96"/>
                  </a:lnTo>
                  <a:lnTo>
                    <a:pt x="192" y="98"/>
                  </a:lnTo>
                  <a:lnTo>
                    <a:pt x="206" y="102"/>
                  </a:lnTo>
                  <a:lnTo>
                    <a:pt x="220" y="110"/>
                  </a:lnTo>
                  <a:lnTo>
                    <a:pt x="232" y="118"/>
                  </a:lnTo>
                  <a:lnTo>
                    <a:pt x="242" y="130"/>
                  </a:lnTo>
                  <a:lnTo>
                    <a:pt x="248" y="144"/>
                  </a:lnTo>
                  <a:lnTo>
                    <a:pt x="254" y="158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4" y="190"/>
                  </a:lnTo>
                  <a:lnTo>
                    <a:pt x="248" y="206"/>
                  </a:lnTo>
                  <a:lnTo>
                    <a:pt x="242" y="218"/>
                  </a:lnTo>
                  <a:lnTo>
                    <a:pt x="232" y="230"/>
                  </a:lnTo>
                  <a:lnTo>
                    <a:pt x="220" y="240"/>
                  </a:lnTo>
                  <a:lnTo>
                    <a:pt x="206" y="248"/>
                  </a:lnTo>
                  <a:lnTo>
                    <a:pt x="192" y="252"/>
                  </a:lnTo>
                  <a:lnTo>
                    <a:pt x="176" y="254"/>
                  </a:lnTo>
                  <a:lnTo>
                    <a:pt x="176" y="2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16" name="Text Placeholder 15"/>
          <p:cNvSpPr txBox="1">
            <a:spLocks/>
          </p:cNvSpPr>
          <p:nvPr/>
        </p:nvSpPr>
        <p:spPr>
          <a:xfrm>
            <a:off x="-279" y="6213818"/>
            <a:ext cx="6248400" cy="638415"/>
          </a:xfrm>
          <a:prstGeom prst="rect">
            <a:avLst/>
          </a:prstGeom>
        </p:spPr>
        <p:txBody>
          <a:bodyPr lIns="288000" tIns="0" rIns="0" bIns="0" anchor="ctr" anchorCtr="0">
            <a:noAutofit/>
          </a:bodyPr>
          <a:lstStyle>
            <a:lvl1pPr marL="0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200" b="0" i="0" kern="1200" baseline="0">
                <a:solidFill>
                  <a:schemeClr val="bg1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Appendix</a:t>
            </a:r>
          </a:p>
          <a:p>
            <a:endParaRPr lang="en-GB" dirty="0"/>
          </a:p>
          <a:p>
            <a:r>
              <a:rPr lang="en-GB" i="1" dirty="0" smtClean="0"/>
              <a:t>Methodologies</a:t>
            </a:r>
            <a:endParaRPr lang="en-GB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00DEA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dirty="0">
              <a:solidFill>
                <a:srgbClr val="00DE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3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rapezoid 8"/>
          <p:cNvSpPr/>
          <p:nvPr/>
        </p:nvSpPr>
        <p:spPr>
          <a:xfrm rot="5400000">
            <a:off x="1445509" y="1598329"/>
            <a:ext cx="5082193" cy="3795365"/>
          </a:xfrm>
          <a:custGeom>
            <a:avLst/>
            <a:gdLst>
              <a:gd name="connsiteX0" fmla="*/ 0 w 5073650"/>
              <a:gd name="connsiteY0" fmla="*/ 3785840 h 3785840"/>
              <a:gd name="connsiteX1" fmla="*/ 801992 w 5073650"/>
              <a:gd name="connsiteY1" fmla="*/ 0 h 3785840"/>
              <a:gd name="connsiteX2" fmla="*/ 4271658 w 5073650"/>
              <a:gd name="connsiteY2" fmla="*/ 0 h 3785840"/>
              <a:gd name="connsiteX3" fmla="*/ 5073650 w 5073650"/>
              <a:gd name="connsiteY3" fmla="*/ 3785840 h 3785840"/>
              <a:gd name="connsiteX4" fmla="*/ 0 w 5073650"/>
              <a:gd name="connsiteY4" fmla="*/ 3785840 h 3785840"/>
              <a:gd name="connsiteX0" fmla="*/ 0 w 4978400"/>
              <a:gd name="connsiteY0" fmla="*/ 3771553 h 3785840"/>
              <a:gd name="connsiteX1" fmla="*/ 706742 w 4978400"/>
              <a:gd name="connsiteY1" fmla="*/ 0 h 3785840"/>
              <a:gd name="connsiteX2" fmla="*/ 4176408 w 4978400"/>
              <a:gd name="connsiteY2" fmla="*/ 0 h 3785840"/>
              <a:gd name="connsiteX3" fmla="*/ 4978400 w 4978400"/>
              <a:gd name="connsiteY3" fmla="*/ 3785840 h 3785840"/>
              <a:gd name="connsiteX4" fmla="*/ 0 w 4978400"/>
              <a:gd name="connsiteY4" fmla="*/ 3771553 h 3785840"/>
              <a:gd name="connsiteX0" fmla="*/ 87355 w 5065755"/>
              <a:gd name="connsiteY0" fmla="*/ 3771553 h 3785840"/>
              <a:gd name="connsiteX1" fmla="*/ 794097 w 5065755"/>
              <a:gd name="connsiteY1" fmla="*/ 0 h 3785840"/>
              <a:gd name="connsiteX2" fmla="*/ 4263763 w 5065755"/>
              <a:gd name="connsiteY2" fmla="*/ 0 h 3785840"/>
              <a:gd name="connsiteX3" fmla="*/ 5065755 w 5065755"/>
              <a:gd name="connsiteY3" fmla="*/ 3785840 h 3785840"/>
              <a:gd name="connsiteX4" fmla="*/ 87355 w 5065755"/>
              <a:gd name="connsiteY4" fmla="*/ 3771553 h 3785840"/>
              <a:gd name="connsiteX0" fmla="*/ 87355 w 4984796"/>
              <a:gd name="connsiteY0" fmla="*/ 3771553 h 3785840"/>
              <a:gd name="connsiteX1" fmla="*/ 794097 w 4984796"/>
              <a:gd name="connsiteY1" fmla="*/ 0 h 3785840"/>
              <a:gd name="connsiteX2" fmla="*/ 4263763 w 4984796"/>
              <a:gd name="connsiteY2" fmla="*/ 0 h 3785840"/>
              <a:gd name="connsiteX3" fmla="*/ 4984796 w 4984796"/>
              <a:gd name="connsiteY3" fmla="*/ 3785840 h 3785840"/>
              <a:gd name="connsiteX4" fmla="*/ 87355 w 4984796"/>
              <a:gd name="connsiteY4" fmla="*/ 3771553 h 3785840"/>
              <a:gd name="connsiteX0" fmla="*/ 87355 w 5064715"/>
              <a:gd name="connsiteY0" fmla="*/ 3771553 h 3785840"/>
              <a:gd name="connsiteX1" fmla="*/ 794097 w 5064715"/>
              <a:gd name="connsiteY1" fmla="*/ 0 h 3785840"/>
              <a:gd name="connsiteX2" fmla="*/ 4263763 w 5064715"/>
              <a:gd name="connsiteY2" fmla="*/ 0 h 3785840"/>
              <a:gd name="connsiteX3" fmla="*/ 4984796 w 5064715"/>
              <a:gd name="connsiteY3" fmla="*/ 3785840 h 3785840"/>
              <a:gd name="connsiteX4" fmla="*/ 87355 w 5064715"/>
              <a:gd name="connsiteY4" fmla="*/ 3771553 h 3785840"/>
              <a:gd name="connsiteX0" fmla="*/ 147172 w 5124532"/>
              <a:gd name="connsiteY0" fmla="*/ 3781078 h 3795365"/>
              <a:gd name="connsiteX1" fmla="*/ 396717 w 5124532"/>
              <a:gd name="connsiteY1" fmla="*/ 0 h 3795365"/>
              <a:gd name="connsiteX2" fmla="*/ 4323580 w 5124532"/>
              <a:gd name="connsiteY2" fmla="*/ 9525 h 3795365"/>
              <a:gd name="connsiteX3" fmla="*/ 5044613 w 5124532"/>
              <a:gd name="connsiteY3" fmla="*/ 3795365 h 3795365"/>
              <a:gd name="connsiteX4" fmla="*/ 147172 w 5124532"/>
              <a:gd name="connsiteY4" fmla="*/ 3781078 h 3795365"/>
              <a:gd name="connsiteX0" fmla="*/ 101153 w 5078513"/>
              <a:gd name="connsiteY0" fmla="*/ 3781078 h 3795365"/>
              <a:gd name="connsiteX1" fmla="*/ 350698 w 5078513"/>
              <a:gd name="connsiteY1" fmla="*/ 0 h 3795365"/>
              <a:gd name="connsiteX2" fmla="*/ 4277561 w 5078513"/>
              <a:gd name="connsiteY2" fmla="*/ 9525 h 3795365"/>
              <a:gd name="connsiteX3" fmla="*/ 4998594 w 5078513"/>
              <a:gd name="connsiteY3" fmla="*/ 3795365 h 3795365"/>
              <a:gd name="connsiteX4" fmla="*/ 101153 w 5078513"/>
              <a:gd name="connsiteY4" fmla="*/ 3781078 h 3795365"/>
              <a:gd name="connsiteX0" fmla="*/ 101153 w 5082193"/>
              <a:gd name="connsiteY0" fmla="*/ 3781078 h 3795365"/>
              <a:gd name="connsiteX1" fmla="*/ 350698 w 5082193"/>
              <a:gd name="connsiteY1" fmla="*/ 0 h 3795365"/>
              <a:gd name="connsiteX2" fmla="*/ 4325186 w 5082193"/>
              <a:gd name="connsiteY2" fmla="*/ 9525 h 3795365"/>
              <a:gd name="connsiteX3" fmla="*/ 4998594 w 5082193"/>
              <a:gd name="connsiteY3" fmla="*/ 3795365 h 3795365"/>
              <a:gd name="connsiteX4" fmla="*/ 101153 w 5082193"/>
              <a:gd name="connsiteY4" fmla="*/ 3781078 h 379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2193" h="3795365">
                <a:moveTo>
                  <a:pt x="101153" y="3781078"/>
                </a:moveTo>
                <a:cubicBezTo>
                  <a:pt x="-149041" y="2890606"/>
                  <a:pt x="115117" y="1257184"/>
                  <a:pt x="350698" y="0"/>
                </a:cubicBezTo>
                <a:lnTo>
                  <a:pt x="4325186" y="9525"/>
                </a:lnTo>
                <a:cubicBezTo>
                  <a:pt x="4565530" y="1271472"/>
                  <a:pt x="5334513" y="2509605"/>
                  <a:pt x="4998594" y="3795365"/>
                </a:cubicBezTo>
                <a:lnTo>
                  <a:pt x="101153" y="3781078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77" name="Group 20"/>
          <p:cNvGrpSpPr/>
          <p:nvPr/>
        </p:nvGrpSpPr>
        <p:grpSpPr>
          <a:xfrm>
            <a:off x="5364088" y="1222675"/>
            <a:ext cx="3633488" cy="4294557"/>
            <a:chOff x="307975" y="853361"/>
            <a:chExt cx="4823803" cy="5425433"/>
          </a:xfrm>
          <a:solidFill>
            <a:schemeClr val="bg2">
              <a:lumMod val="20000"/>
              <a:lumOff val="80000"/>
            </a:schemeClr>
          </a:solidFill>
          <a:scene3d>
            <a:camera prst="perspectiveHeroicExtremeLeftFacing" fov="4800000">
              <a:rot lat="0" lon="1800000" rev="21425485"/>
            </a:camera>
            <a:lightRig rig="threePt" dir="t"/>
          </a:scene3d>
        </p:grpSpPr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853361"/>
              <a:ext cx="4823803" cy="2340000"/>
            </a:xfrm>
            <a:prstGeom prst="rect">
              <a:avLst/>
            </a:prstGeom>
            <a:grpFill/>
            <a:ln>
              <a:noFill/>
            </a:ln>
            <a:effectLst/>
            <a:sp3d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97" y="3254794"/>
              <a:ext cx="4490498" cy="3024000"/>
            </a:xfrm>
            <a:prstGeom prst="rect">
              <a:avLst/>
            </a:prstGeom>
            <a:grpFill/>
            <a:ln>
              <a:noFill/>
            </a:ln>
            <a:effectLst/>
            <a:sp3d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67 Grupo"/>
          <p:cNvGrpSpPr/>
          <p:nvPr/>
        </p:nvGrpSpPr>
        <p:grpSpPr>
          <a:xfrm>
            <a:off x="288926" y="939165"/>
            <a:ext cx="5073649" cy="5073650"/>
            <a:chOff x="212726" y="1000125"/>
            <a:chExt cx="5073649" cy="5073650"/>
          </a:xfrm>
        </p:grpSpPr>
        <p:sp>
          <p:nvSpPr>
            <p:cNvPr id="156699" name="Freeform 27"/>
            <p:cNvSpPr>
              <a:spLocks/>
            </p:cNvSpPr>
            <p:nvPr/>
          </p:nvSpPr>
          <p:spPr bwMode="auto">
            <a:xfrm>
              <a:off x="212726" y="1001713"/>
              <a:ext cx="3709987" cy="2498725"/>
            </a:xfrm>
            <a:custGeom>
              <a:avLst/>
              <a:gdLst/>
              <a:ahLst/>
              <a:cxnLst>
                <a:cxn ang="0">
                  <a:pos x="1335" y="0"/>
                </a:cxn>
                <a:cxn ang="0">
                  <a:pos x="0" y="1315"/>
                </a:cxn>
                <a:cxn ang="0">
                  <a:pos x="170" y="1315"/>
                </a:cxn>
                <a:cxn ang="0">
                  <a:pos x="310" y="1193"/>
                </a:cxn>
                <a:cxn ang="0">
                  <a:pos x="450" y="1315"/>
                </a:cxn>
                <a:cxn ang="0">
                  <a:pos x="847" y="1315"/>
                </a:cxn>
                <a:cxn ang="0">
                  <a:pos x="987" y="1315"/>
                </a:cxn>
                <a:cxn ang="0">
                  <a:pos x="1338" y="984"/>
                </a:cxn>
                <a:cxn ang="0">
                  <a:pos x="1464" y="1007"/>
                </a:cxn>
                <a:cxn ang="0">
                  <a:pos x="1732" y="538"/>
                </a:cxn>
                <a:cxn ang="0">
                  <a:pos x="1681" y="429"/>
                </a:cxn>
                <a:cxn ang="0">
                  <a:pos x="1822" y="288"/>
                </a:cxn>
                <a:cxn ang="0">
                  <a:pos x="1870" y="296"/>
                </a:cxn>
                <a:cxn ang="0">
                  <a:pos x="1953" y="151"/>
                </a:cxn>
                <a:cxn ang="0">
                  <a:pos x="1335" y="0"/>
                </a:cxn>
              </a:cxnLst>
              <a:rect l="0" t="0" r="r" b="b"/>
              <a:pathLst>
                <a:path w="1953" h="1315">
                  <a:moveTo>
                    <a:pt x="1335" y="0"/>
                  </a:moveTo>
                  <a:cubicBezTo>
                    <a:pt x="604" y="0"/>
                    <a:pt x="11" y="587"/>
                    <a:pt x="0" y="1315"/>
                  </a:cubicBezTo>
                  <a:cubicBezTo>
                    <a:pt x="170" y="1315"/>
                    <a:pt x="170" y="1315"/>
                    <a:pt x="170" y="1315"/>
                  </a:cubicBezTo>
                  <a:cubicBezTo>
                    <a:pt x="180" y="1246"/>
                    <a:pt x="239" y="1193"/>
                    <a:pt x="310" y="1193"/>
                  </a:cubicBezTo>
                  <a:cubicBezTo>
                    <a:pt x="381" y="1193"/>
                    <a:pt x="440" y="1246"/>
                    <a:pt x="450" y="1315"/>
                  </a:cubicBezTo>
                  <a:cubicBezTo>
                    <a:pt x="847" y="1315"/>
                    <a:pt x="847" y="1315"/>
                    <a:pt x="847" y="1315"/>
                  </a:cubicBezTo>
                  <a:cubicBezTo>
                    <a:pt x="987" y="1315"/>
                    <a:pt x="987" y="1315"/>
                    <a:pt x="987" y="1315"/>
                  </a:cubicBezTo>
                  <a:cubicBezTo>
                    <a:pt x="998" y="1130"/>
                    <a:pt x="1150" y="984"/>
                    <a:pt x="1338" y="984"/>
                  </a:cubicBezTo>
                  <a:cubicBezTo>
                    <a:pt x="1382" y="984"/>
                    <a:pt x="1425" y="992"/>
                    <a:pt x="1464" y="1007"/>
                  </a:cubicBezTo>
                  <a:cubicBezTo>
                    <a:pt x="1732" y="538"/>
                    <a:pt x="1732" y="538"/>
                    <a:pt x="1732" y="538"/>
                  </a:cubicBezTo>
                  <a:cubicBezTo>
                    <a:pt x="1701" y="512"/>
                    <a:pt x="1681" y="473"/>
                    <a:pt x="1681" y="429"/>
                  </a:cubicBezTo>
                  <a:cubicBezTo>
                    <a:pt x="1681" y="351"/>
                    <a:pt x="1744" y="288"/>
                    <a:pt x="1822" y="288"/>
                  </a:cubicBezTo>
                  <a:cubicBezTo>
                    <a:pt x="1839" y="288"/>
                    <a:pt x="1855" y="291"/>
                    <a:pt x="1870" y="296"/>
                  </a:cubicBezTo>
                  <a:cubicBezTo>
                    <a:pt x="1953" y="151"/>
                    <a:pt x="1953" y="151"/>
                    <a:pt x="1953" y="151"/>
                  </a:cubicBezTo>
                  <a:cubicBezTo>
                    <a:pt x="1769" y="54"/>
                    <a:pt x="1558" y="0"/>
                    <a:pt x="1335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grpSp>
          <p:nvGrpSpPr>
            <p:cNvPr id="62" name="61 Grupo"/>
            <p:cNvGrpSpPr/>
            <p:nvPr/>
          </p:nvGrpSpPr>
          <p:grpSpPr>
            <a:xfrm>
              <a:off x="212726" y="1000125"/>
              <a:ext cx="5073649" cy="5073650"/>
              <a:chOff x="212726" y="1000125"/>
              <a:chExt cx="5073649" cy="5073650"/>
            </a:xfrm>
          </p:grpSpPr>
          <p:sp>
            <p:nvSpPr>
              <p:cNvPr id="156696" name="AutoShape 24"/>
              <p:cNvSpPr>
                <a:spLocks noChangeAspect="1" noChangeArrowheads="1" noTextEdit="1"/>
              </p:cNvSpPr>
              <p:nvPr/>
            </p:nvSpPr>
            <p:spPr bwMode="auto">
              <a:xfrm>
                <a:off x="214313" y="1000125"/>
                <a:ext cx="5072062" cy="5072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98" name="Freeform 26"/>
              <p:cNvSpPr>
                <a:spLocks/>
              </p:cNvSpPr>
              <p:nvPr/>
            </p:nvSpPr>
            <p:spPr bwMode="auto">
              <a:xfrm>
                <a:off x="3062288" y="1330325"/>
                <a:ext cx="2224087" cy="4405313"/>
              </a:xfrm>
              <a:custGeom>
                <a:avLst/>
                <a:gdLst/>
                <a:ahLst/>
                <a:cxnLst>
                  <a:cxn ang="0">
                    <a:pos x="494" y="0"/>
                  </a:cxn>
                  <a:cxn ang="0">
                    <a:pos x="410" y="146"/>
                  </a:cxn>
                  <a:cxn ang="0">
                    <a:pos x="463" y="256"/>
                  </a:cxn>
                  <a:cxn ang="0">
                    <a:pos x="322" y="397"/>
                  </a:cxn>
                  <a:cxn ang="0">
                    <a:pos x="271" y="388"/>
                  </a:cxn>
                  <a:cxn ang="0">
                    <a:pos x="0" y="851"/>
                  </a:cxn>
                  <a:cxn ang="0">
                    <a:pos x="189" y="1162"/>
                  </a:cxn>
                  <a:cxn ang="0">
                    <a:pos x="1" y="1472"/>
                  </a:cxn>
                  <a:cxn ang="0">
                    <a:pos x="67" y="1583"/>
                  </a:cxn>
                  <a:cxn ang="0">
                    <a:pos x="66" y="1584"/>
                  </a:cxn>
                  <a:cxn ang="0">
                    <a:pos x="270" y="1927"/>
                  </a:cxn>
                  <a:cxn ang="0">
                    <a:pos x="322" y="1917"/>
                  </a:cxn>
                  <a:cxn ang="0">
                    <a:pos x="463" y="2059"/>
                  </a:cxn>
                  <a:cxn ang="0">
                    <a:pos x="412" y="2168"/>
                  </a:cxn>
                  <a:cxn ang="0">
                    <a:pos x="502" y="2319"/>
                  </a:cxn>
                  <a:cxn ang="0">
                    <a:pos x="1171" y="1162"/>
                  </a:cxn>
                  <a:cxn ang="0">
                    <a:pos x="494" y="0"/>
                  </a:cxn>
                </a:cxnLst>
                <a:rect l="0" t="0" r="r" b="b"/>
                <a:pathLst>
                  <a:path w="1171" h="2319">
                    <a:moveTo>
                      <a:pt x="494" y="0"/>
                    </a:moveTo>
                    <a:cubicBezTo>
                      <a:pt x="410" y="146"/>
                      <a:pt x="410" y="146"/>
                      <a:pt x="410" y="146"/>
                    </a:cubicBezTo>
                    <a:cubicBezTo>
                      <a:pt x="443" y="172"/>
                      <a:pt x="463" y="211"/>
                      <a:pt x="463" y="256"/>
                    </a:cubicBezTo>
                    <a:cubicBezTo>
                      <a:pt x="463" y="334"/>
                      <a:pt x="400" y="397"/>
                      <a:pt x="322" y="397"/>
                    </a:cubicBezTo>
                    <a:cubicBezTo>
                      <a:pt x="304" y="397"/>
                      <a:pt x="287" y="394"/>
                      <a:pt x="271" y="388"/>
                    </a:cubicBezTo>
                    <a:cubicBezTo>
                      <a:pt x="0" y="851"/>
                      <a:pt x="0" y="851"/>
                      <a:pt x="0" y="851"/>
                    </a:cubicBezTo>
                    <a:cubicBezTo>
                      <a:pt x="112" y="909"/>
                      <a:pt x="189" y="1027"/>
                      <a:pt x="189" y="1162"/>
                    </a:cubicBezTo>
                    <a:cubicBezTo>
                      <a:pt x="189" y="1297"/>
                      <a:pt x="112" y="1414"/>
                      <a:pt x="1" y="1472"/>
                    </a:cubicBezTo>
                    <a:cubicBezTo>
                      <a:pt x="67" y="1583"/>
                      <a:pt x="67" y="1583"/>
                      <a:pt x="67" y="1583"/>
                    </a:cubicBezTo>
                    <a:cubicBezTo>
                      <a:pt x="66" y="1583"/>
                      <a:pt x="66" y="1584"/>
                      <a:pt x="66" y="1584"/>
                    </a:cubicBezTo>
                    <a:cubicBezTo>
                      <a:pt x="270" y="1927"/>
                      <a:pt x="270" y="1927"/>
                      <a:pt x="270" y="1927"/>
                    </a:cubicBezTo>
                    <a:cubicBezTo>
                      <a:pt x="286" y="1921"/>
                      <a:pt x="304" y="1917"/>
                      <a:pt x="322" y="1917"/>
                    </a:cubicBezTo>
                    <a:cubicBezTo>
                      <a:pt x="400" y="1917"/>
                      <a:pt x="463" y="1981"/>
                      <a:pt x="463" y="2059"/>
                    </a:cubicBezTo>
                    <a:cubicBezTo>
                      <a:pt x="463" y="2103"/>
                      <a:pt x="443" y="2142"/>
                      <a:pt x="412" y="2168"/>
                    </a:cubicBezTo>
                    <a:cubicBezTo>
                      <a:pt x="502" y="2319"/>
                      <a:pt x="502" y="2319"/>
                      <a:pt x="502" y="2319"/>
                    </a:cubicBezTo>
                    <a:cubicBezTo>
                      <a:pt x="902" y="2089"/>
                      <a:pt x="1171" y="1657"/>
                      <a:pt x="1171" y="1162"/>
                    </a:cubicBezTo>
                    <a:cubicBezTo>
                      <a:pt x="1171" y="664"/>
                      <a:pt x="898" y="230"/>
                      <a:pt x="4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700" name="Freeform 28"/>
              <p:cNvSpPr>
                <a:spLocks/>
              </p:cNvSpPr>
              <p:nvPr/>
            </p:nvSpPr>
            <p:spPr bwMode="auto">
              <a:xfrm>
                <a:off x="212726" y="3587750"/>
                <a:ext cx="3724275" cy="2486025"/>
              </a:xfrm>
              <a:custGeom>
                <a:avLst/>
                <a:gdLst/>
                <a:ahLst/>
                <a:cxnLst>
                  <a:cxn ang="0">
                    <a:pos x="1872" y="1003"/>
                  </a:cxn>
                  <a:cxn ang="0">
                    <a:pos x="1822" y="1012"/>
                  </a:cxn>
                  <a:cxn ang="0">
                    <a:pos x="1681" y="871"/>
                  </a:cxn>
                  <a:cxn ang="0">
                    <a:pos x="1730" y="763"/>
                  </a:cxn>
                  <a:cxn ang="0">
                    <a:pos x="1461" y="302"/>
                  </a:cxn>
                  <a:cxn ang="0">
                    <a:pos x="1338" y="325"/>
                  </a:cxn>
                  <a:cxn ang="0">
                    <a:pos x="988" y="0"/>
                  </a:cxn>
                  <a:cxn ang="0">
                    <a:pos x="847" y="0"/>
                  </a:cxn>
                  <a:cxn ang="0">
                    <a:pos x="449" y="0"/>
                  </a:cxn>
                  <a:cxn ang="0">
                    <a:pos x="310" y="115"/>
                  </a:cxn>
                  <a:cxn ang="0">
                    <a:pos x="171" y="0"/>
                  </a:cxn>
                  <a:cxn ang="0">
                    <a:pos x="0" y="0"/>
                  </a:cxn>
                  <a:cxn ang="0">
                    <a:pos x="1335" y="1309"/>
                  </a:cxn>
                  <a:cxn ang="0">
                    <a:pos x="1961" y="1154"/>
                  </a:cxn>
                  <a:cxn ang="0">
                    <a:pos x="1872" y="1003"/>
                  </a:cxn>
                </a:cxnLst>
                <a:rect l="0" t="0" r="r" b="b"/>
                <a:pathLst>
                  <a:path w="1961" h="1309">
                    <a:moveTo>
                      <a:pt x="1872" y="1003"/>
                    </a:moveTo>
                    <a:cubicBezTo>
                      <a:pt x="1857" y="1009"/>
                      <a:pt x="1840" y="1012"/>
                      <a:pt x="1822" y="1012"/>
                    </a:cubicBezTo>
                    <a:cubicBezTo>
                      <a:pt x="1744" y="1012"/>
                      <a:pt x="1681" y="949"/>
                      <a:pt x="1681" y="871"/>
                    </a:cubicBezTo>
                    <a:cubicBezTo>
                      <a:pt x="1681" y="828"/>
                      <a:pt x="1700" y="789"/>
                      <a:pt x="1730" y="763"/>
                    </a:cubicBezTo>
                    <a:cubicBezTo>
                      <a:pt x="1461" y="302"/>
                      <a:pt x="1461" y="302"/>
                      <a:pt x="1461" y="302"/>
                    </a:cubicBezTo>
                    <a:cubicBezTo>
                      <a:pt x="1423" y="317"/>
                      <a:pt x="1381" y="325"/>
                      <a:pt x="1338" y="325"/>
                    </a:cubicBezTo>
                    <a:cubicBezTo>
                      <a:pt x="1153" y="325"/>
                      <a:pt x="1001" y="182"/>
                      <a:pt x="988" y="0"/>
                    </a:cubicBezTo>
                    <a:cubicBezTo>
                      <a:pt x="847" y="0"/>
                      <a:pt x="847" y="0"/>
                      <a:pt x="847" y="0"/>
                    </a:cubicBezTo>
                    <a:cubicBezTo>
                      <a:pt x="449" y="0"/>
                      <a:pt x="449" y="0"/>
                      <a:pt x="449" y="0"/>
                    </a:cubicBezTo>
                    <a:cubicBezTo>
                      <a:pt x="437" y="66"/>
                      <a:pt x="379" y="115"/>
                      <a:pt x="310" y="115"/>
                    </a:cubicBezTo>
                    <a:cubicBezTo>
                      <a:pt x="241" y="115"/>
                      <a:pt x="184" y="66"/>
                      <a:pt x="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725"/>
                      <a:pt x="606" y="1309"/>
                      <a:pt x="1335" y="1309"/>
                    </a:cubicBezTo>
                    <a:cubicBezTo>
                      <a:pt x="1562" y="1309"/>
                      <a:pt x="1775" y="1253"/>
                      <a:pt x="1961" y="1154"/>
                    </a:cubicBezTo>
                    <a:lnTo>
                      <a:pt x="1872" y="1003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701" name="Freeform 29"/>
              <p:cNvSpPr>
                <a:spLocks/>
              </p:cNvSpPr>
              <p:nvPr/>
            </p:nvSpPr>
            <p:spPr bwMode="auto">
              <a:xfrm>
                <a:off x="3062288" y="2794000"/>
                <a:ext cx="533400" cy="1489075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0" y="81"/>
                  </a:cxn>
                  <a:cxn ang="0">
                    <a:pos x="189" y="392"/>
                  </a:cxn>
                  <a:cxn ang="0">
                    <a:pos x="1" y="702"/>
                  </a:cxn>
                  <a:cxn ang="0">
                    <a:pos x="49" y="784"/>
                  </a:cxn>
                  <a:cxn ang="0">
                    <a:pos x="281" y="392"/>
                  </a:cxn>
                  <a:cxn ang="0">
                    <a:pos x="47" y="0"/>
                  </a:cxn>
                </a:cxnLst>
                <a:rect l="0" t="0" r="r" b="b"/>
                <a:pathLst>
                  <a:path w="281" h="784">
                    <a:moveTo>
                      <a:pt x="47" y="0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112" y="139"/>
                      <a:pt x="189" y="257"/>
                      <a:pt x="189" y="392"/>
                    </a:cubicBezTo>
                    <a:cubicBezTo>
                      <a:pt x="189" y="527"/>
                      <a:pt x="112" y="644"/>
                      <a:pt x="1" y="702"/>
                    </a:cubicBezTo>
                    <a:cubicBezTo>
                      <a:pt x="49" y="784"/>
                      <a:pt x="49" y="784"/>
                      <a:pt x="49" y="784"/>
                    </a:cubicBezTo>
                    <a:cubicBezTo>
                      <a:pt x="187" y="708"/>
                      <a:pt x="281" y="561"/>
                      <a:pt x="281" y="392"/>
                    </a:cubicBezTo>
                    <a:cubicBezTo>
                      <a:pt x="281" y="222"/>
                      <a:pt x="187" y="75"/>
                      <a:pt x="47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702" name="Freeform 30"/>
              <p:cNvSpPr>
                <a:spLocks/>
              </p:cNvSpPr>
              <p:nvPr/>
            </p:nvSpPr>
            <p:spPr bwMode="auto">
              <a:xfrm>
                <a:off x="1903413" y="2690813"/>
                <a:ext cx="1179512" cy="809625"/>
              </a:xfrm>
              <a:custGeom>
                <a:avLst/>
                <a:gdLst/>
                <a:ahLst/>
                <a:cxnLst>
                  <a:cxn ang="0">
                    <a:pos x="445" y="0"/>
                  </a:cxn>
                  <a:cxn ang="0">
                    <a:pos x="0" y="426"/>
                  </a:cxn>
                  <a:cxn ang="0">
                    <a:pos x="97" y="426"/>
                  </a:cxn>
                  <a:cxn ang="0">
                    <a:pos x="448" y="95"/>
                  </a:cxn>
                  <a:cxn ang="0">
                    <a:pos x="574" y="118"/>
                  </a:cxn>
                  <a:cxn ang="0">
                    <a:pos x="621" y="36"/>
                  </a:cxn>
                  <a:cxn ang="0">
                    <a:pos x="445" y="0"/>
                  </a:cxn>
                </a:cxnLst>
                <a:rect l="0" t="0" r="r" b="b"/>
                <a:pathLst>
                  <a:path w="621" h="426">
                    <a:moveTo>
                      <a:pt x="445" y="0"/>
                    </a:moveTo>
                    <a:cubicBezTo>
                      <a:pt x="206" y="0"/>
                      <a:pt x="10" y="189"/>
                      <a:pt x="0" y="426"/>
                    </a:cubicBezTo>
                    <a:cubicBezTo>
                      <a:pt x="97" y="426"/>
                      <a:pt x="97" y="426"/>
                      <a:pt x="97" y="426"/>
                    </a:cubicBezTo>
                    <a:cubicBezTo>
                      <a:pt x="108" y="241"/>
                      <a:pt x="260" y="95"/>
                      <a:pt x="448" y="95"/>
                    </a:cubicBezTo>
                    <a:cubicBezTo>
                      <a:pt x="492" y="95"/>
                      <a:pt x="535" y="103"/>
                      <a:pt x="574" y="118"/>
                    </a:cubicBezTo>
                    <a:cubicBezTo>
                      <a:pt x="621" y="36"/>
                      <a:pt x="621" y="36"/>
                      <a:pt x="621" y="36"/>
                    </a:cubicBezTo>
                    <a:cubicBezTo>
                      <a:pt x="567" y="13"/>
                      <a:pt x="508" y="0"/>
                      <a:pt x="445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  <a:lumOff val="2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703" name="Freeform 31"/>
              <p:cNvSpPr>
                <a:spLocks/>
              </p:cNvSpPr>
              <p:nvPr/>
            </p:nvSpPr>
            <p:spPr bwMode="auto">
              <a:xfrm>
                <a:off x="1903413" y="3587750"/>
                <a:ext cx="1176337" cy="796925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0" y="0"/>
                  </a:cxn>
                  <a:cxn ang="0">
                    <a:pos x="445" y="420"/>
                  </a:cxn>
                  <a:cxn ang="0">
                    <a:pos x="619" y="385"/>
                  </a:cxn>
                  <a:cxn ang="0">
                    <a:pos x="571" y="302"/>
                  </a:cxn>
                  <a:cxn ang="0">
                    <a:pos x="448" y="325"/>
                  </a:cxn>
                  <a:cxn ang="0">
                    <a:pos x="98" y="0"/>
                  </a:cxn>
                </a:cxnLst>
                <a:rect l="0" t="0" r="r" b="b"/>
                <a:pathLst>
                  <a:path w="619" h="420">
                    <a:moveTo>
                      <a:pt x="9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4" y="234"/>
                      <a:pt x="208" y="420"/>
                      <a:pt x="445" y="420"/>
                    </a:cubicBezTo>
                    <a:cubicBezTo>
                      <a:pt x="507" y="420"/>
                      <a:pt x="566" y="407"/>
                      <a:pt x="619" y="385"/>
                    </a:cubicBezTo>
                    <a:cubicBezTo>
                      <a:pt x="571" y="302"/>
                      <a:pt x="571" y="302"/>
                      <a:pt x="571" y="302"/>
                    </a:cubicBezTo>
                    <a:cubicBezTo>
                      <a:pt x="533" y="317"/>
                      <a:pt x="491" y="325"/>
                      <a:pt x="448" y="325"/>
                    </a:cubicBezTo>
                    <a:cubicBezTo>
                      <a:pt x="263" y="325"/>
                      <a:pt x="111" y="182"/>
                      <a:pt x="98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Methodology – techno-economic analytics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6" name="45 Forma en L"/>
          <p:cNvSpPr/>
          <p:nvPr/>
        </p:nvSpPr>
        <p:spPr>
          <a:xfrm rot="15240000">
            <a:off x="3680232" y="1647591"/>
            <a:ext cx="142876" cy="142876"/>
          </a:xfrm>
          <a:prstGeom prst="corner">
            <a:avLst>
              <a:gd name="adj1" fmla="val 34000"/>
              <a:gd name="adj2" fmla="val 3133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46 Forma en L"/>
          <p:cNvSpPr/>
          <p:nvPr/>
        </p:nvSpPr>
        <p:spPr>
          <a:xfrm rot="720000">
            <a:off x="3664991" y="5084235"/>
            <a:ext cx="142876" cy="142876"/>
          </a:xfrm>
          <a:prstGeom prst="corner">
            <a:avLst>
              <a:gd name="adj1" fmla="val 34000"/>
              <a:gd name="adj2" fmla="val 3133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47 Forma en L"/>
          <p:cNvSpPr/>
          <p:nvPr/>
        </p:nvSpPr>
        <p:spPr>
          <a:xfrm rot="8100000">
            <a:off x="801795" y="3397384"/>
            <a:ext cx="142876" cy="142876"/>
          </a:xfrm>
          <a:prstGeom prst="corner">
            <a:avLst>
              <a:gd name="adj1" fmla="val 34000"/>
              <a:gd name="adj2" fmla="val 3133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69 Rectángulo"/>
          <p:cNvSpPr/>
          <p:nvPr/>
        </p:nvSpPr>
        <p:spPr>
          <a:xfrm rot="13964460">
            <a:off x="522197" y="1207626"/>
            <a:ext cx="4498036" cy="4377270"/>
          </a:xfrm>
          <a:prstGeom prst="rect">
            <a:avLst/>
          </a:prstGeom>
        </p:spPr>
        <p:txBody>
          <a:bodyPr wrap="square">
            <a:prstTxWarp prst="textCircle">
              <a:avLst/>
            </a:prstTxWarp>
            <a:spAutoFit/>
          </a:bodyPr>
          <a:lstStyle/>
          <a:p>
            <a:pPr lvl="0" algn="ctr"/>
            <a:r>
              <a:rPr lang="en-GB" sz="1600" b="1" dirty="0" smtClean="0">
                <a:solidFill>
                  <a:schemeClr val="accent2">
                    <a:lumMod val="25000"/>
                    <a:lumOff val="75000"/>
                  </a:schemeClr>
                </a:solidFill>
                <a:latin typeface="Calibri" panose="020F0502020204030204" pitchFamily="34" charset="0"/>
              </a:rPr>
              <a:t>COUNTRY RESEARCH</a:t>
            </a:r>
            <a:endParaRPr lang="en-GB" sz="1600" b="1" dirty="0">
              <a:solidFill>
                <a:schemeClr val="accent2">
                  <a:lumMod val="25000"/>
                  <a:lumOff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1" name="70 Rectángulo"/>
          <p:cNvSpPr/>
          <p:nvPr/>
        </p:nvSpPr>
        <p:spPr>
          <a:xfrm>
            <a:off x="658640" y="1296338"/>
            <a:ext cx="4498036" cy="4377270"/>
          </a:xfrm>
          <a:prstGeom prst="rect">
            <a:avLst/>
          </a:prstGeom>
        </p:spPr>
        <p:txBody>
          <a:bodyPr wrap="square">
            <a:prstTxWarp prst="textCircle">
              <a:avLst/>
            </a:prstTxWarp>
            <a:spAutoFit/>
          </a:bodyPr>
          <a:lstStyle/>
          <a:p>
            <a:pPr lvl="0" algn="ctr"/>
            <a:r>
              <a:rPr lang="en-GB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DATA MODELLING</a:t>
            </a:r>
            <a:endParaRPr lang="en-GB" sz="1600" b="1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2" name="71 Rectángulo"/>
          <p:cNvSpPr/>
          <p:nvPr/>
        </p:nvSpPr>
        <p:spPr>
          <a:xfrm>
            <a:off x="3616746" y="2860194"/>
            <a:ext cx="13573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900" dirty="0" smtClean="0">
                <a:latin typeface="Calibri" panose="020F0502020204030204" pitchFamily="34" charset="0"/>
              </a:rPr>
              <a:t>Comparative and trend analysis of historical data is carried out to provide </a:t>
            </a:r>
            <a:r>
              <a:rPr lang="en-GB" sz="900" b="1" dirty="0" smtClean="0">
                <a:latin typeface="Calibri" panose="020F0502020204030204" pitchFamily="34" charset="0"/>
              </a:rPr>
              <a:t>best fit values for each country</a:t>
            </a:r>
            <a:r>
              <a:rPr lang="en-GB" sz="900" dirty="0" smtClean="0">
                <a:latin typeface="Calibri" panose="020F0502020204030204" pitchFamily="34" charset="0"/>
              </a:rPr>
              <a:t>. </a:t>
            </a:r>
            <a:endParaRPr lang="en-GB" sz="900" dirty="0">
              <a:latin typeface="Calibri" panose="020F0502020204030204" pitchFamily="34" charset="0"/>
            </a:endParaRPr>
          </a:p>
        </p:txBody>
      </p:sp>
      <p:sp>
        <p:nvSpPr>
          <p:cNvPr id="81" name="80 Rectángulo"/>
          <p:cNvSpPr/>
          <p:nvPr/>
        </p:nvSpPr>
        <p:spPr>
          <a:xfrm rot="1878173">
            <a:off x="480149" y="1485209"/>
            <a:ext cx="4498036" cy="4377270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lvl="0" algn="ctr"/>
            <a:r>
              <a:rPr lang="en-GB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RIGOROUS FORECAST</a:t>
            </a:r>
            <a:endParaRPr lang="en-GB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2" name="81 Rectángulo"/>
          <p:cNvSpPr/>
          <p:nvPr/>
        </p:nvSpPr>
        <p:spPr>
          <a:xfrm>
            <a:off x="640588" y="3940314"/>
            <a:ext cx="155373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Forecasted time series data are updated in econometric models after passing through relevant </a:t>
            </a:r>
            <a:r>
              <a:rPr lang="en-GB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quality checks for consistency and flow</a:t>
            </a:r>
            <a:r>
              <a:rPr lang="en-GB" sz="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endParaRPr lang="en-GB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3" name="Picture 1"/>
          <p:cNvPicPr>
            <a:picLocks noChangeAspect="1"/>
          </p:cNvPicPr>
          <p:nvPr/>
        </p:nvPicPr>
        <p:blipFill>
          <a:blip r:embed="rId5"/>
          <a:srcRect r="82452"/>
          <a:stretch>
            <a:fillRect/>
          </a:stretch>
        </p:blipFill>
        <p:spPr>
          <a:xfrm>
            <a:off x="2479342" y="3035863"/>
            <a:ext cx="785818" cy="880821"/>
          </a:xfrm>
          <a:prstGeom prst="rect">
            <a:avLst/>
          </a:prstGeom>
        </p:spPr>
      </p:pic>
      <p:sp>
        <p:nvSpPr>
          <p:cNvPr id="50" name="81 Rectángulo"/>
          <p:cNvSpPr/>
          <p:nvPr/>
        </p:nvSpPr>
        <p:spPr>
          <a:xfrm>
            <a:off x="1259632" y="1852082"/>
            <a:ext cx="16949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Time series data </a:t>
            </a:r>
            <a:r>
              <a:rPr lang="en-GB" sz="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from global institutes e.g. United Nations Statistics Division, World bank, US Census Bureau, Eurostat, IMF, and OECD.</a:t>
            </a:r>
            <a:endParaRPr lang="en-GB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3688" y="4732402"/>
            <a:ext cx="157443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900" dirty="0">
                <a:solidFill>
                  <a:schemeClr val="bg1"/>
                </a:solidFill>
                <a:latin typeface="Calibri" panose="020F0502020204030204" pitchFamily="34" charset="0"/>
              </a:rPr>
              <a:t>Data </a:t>
            </a:r>
            <a:r>
              <a:rPr lang="en-GB" sz="900" b="1" dirty="0">
                <a:solidFill>
                  <a:schemeClr val="bg1"/>
                </a:solidFill>
                <a:latin typeface="Calibri" panose="020F0502020204030204" pitchFamily="34" charset="0"/>
              </a:rPr>
              <a:t>series for each country are </a:t>
            </a:r>
            <a:r>
              <a:rPr lang="en-GB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benchmarked </a:t>
            </a:r>
            <a:r>
              <a:rPr lang="en-GB" sz="900" b="1" dirty="0">
                <a:solidFill>
                  <a:schemeClr val="bg1"/>
                </a:solidFill>
                <a:latin typeface="Calibri" panose="020F0502020204030204" pitchFamily="34" charset="0"/>
              </a:rPr>
              <a:t>with renowned sources</a:t>
            </a:r>
            <a:r>
              <a:rPr lang="en-GB" sz="900" dirty="0">
                <a:solidFill>
                  <a:schemeClr val="bg1"/>
                </a:solidFill>
                <a:latin typeface="Calibri" panose="020F0502020204030204" pitchFamily="34" charset="0"/>
              </a:rPr>
              <a:t> e.g</a:t>
            </a:r>
            <a:r>
              <a:rPr lang="en-GB" sz="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 IMF, OECD, World Bank to ensure a robust forecast.</a:t>
            </a:r>
            <a:endParaRPr lang="en-GB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71 Rectángulo"/>
          <p:cNvSpPr/>
          <p:nvPr/>
        </p:nvSpPr>
        <p:spPr>
          <a:xfrm>
            <a:off x="3531340" y="3717032"/>
            <a:ext cx="144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900" b="1" dirty="0" smtClean="0">
                <a:latin typeface="Calibri" panose="020F0502020204030204" pitchFamily="34" charset="0"/>
              </a:rPr>
              <a:t>Linear regression methods, </a:t>
            </a:r>
            <a:r>
              <a:rPr lang="en-GB" sz="900" dirty="0" smtClean="0">
                <a:latin typeface="Calibri" panose="020F0502020204030204" pitchFamily="34" charset="0"/>
              </a:rPr>
              <a:t>as well as simple and linear </a:t>
            </a:r>
            <a:r>
              <a:rPr lang="en-GB" sz="900" b="1" dirty="0" smtClean="0">
                <a:latin typeface="Calibri" panose="020F0502020204030204" pitchFamily="34" charset="0"/>
              </a:rPr>
              <a:t>exponential smoothing</a:t>
            </a:r>
            <a:r>
              <a:rPr lang="en-GB" sz="900" dirty="0" smtClean="0">
                <a:latin typeface="Calibri" panose="020F0502020204030204" pitchFamily="34" charset="0"/>
              </a:rPr>
              <a:t> are leveraged to arrive at forecasting numbers.</a:t>
            </a:r>
            <a:endParaRPr lang="en-GB" sz="900" dirty="0">
              <a:latin typeface="Calibri" panose="020F0502020204030204" pitchFamily="34" charset="0"/>
            </a:endParaRP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66" name="Picture 18" descr="E:\ser_curros freelance\PROGRESSIVE\00_new branding\brochures\disruptor brochure\_materials\disruptive technology2.png"/>
          <p:cNvPicPr>
            <a:picLocks noChangeAspect="1" noChangeArrowheads="1"/>
          </p:cNvPicPr>
          <p:nvPr/>
        </p:nvPicPr>
        <p:blipFill>
          <a:blip r:embed="rId2" cstate="print"/>
          <a:srcRect l="28953" t="23141" r="31626" b="23939"/>
          <a:stretch>
            <a:fillRect/>
          </a:stretch>
        </p:blipFill>
        <p:spPr bwMode="auto">
          <a:xfrm>
            <a:off x="2921306" y="1913562"/>
            <a:ext cx="3227621" cy="3063504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Methodology – framework scoring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3" name="TextBox 22"/>
          <p:cNvSpPr txBox="1"/>
          <p:nvPr/>
        </p:nvSpPr>
        <p:spPr>
          <a:xfrm>
            <a:off x="420977" y="3519631"/>
            <a:ext cx="257176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IN" sz="1100" b="1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Use cases are segmented into three groups:</a:t>
            </a:r>
          </a:p>
          <a:p>
            <a:pPr marL="358775" lvl="0" indent="-1762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IN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Ignore – market not ready / no business impact</a:t>
            </a:r>
          </a:p>
          <a:p>
            <a:pPr marL="358775" lvl="0" indent="-1762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IN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Explore – requires further investigation </a:t>
            </a:r>
          </a:p>
          <a:p>
            <a:pPr marL="358775" lvl="0" indent="-1762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IN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Invest – high degree of market readiness and business impact</a:t>
            </a:r>
          </a:p>
          <a:p>
            <a:pPr marL="171450" lvl="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IN" sz="1100" b="1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Conclusions based on:</a:t>
            </a:r>
            <a:endParaRPr lang="en-GB" sz="1100" b="1" spc="-20" dirty="0" smtClean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  <a:p>
            <a:pPr marL="358775" lvl="0" indent="-1762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Market demand</a:t>
            </a:r>
          </a:p>
          <a:p>
            <a:pPr marL="358775" lvl="0" indent="-1762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Feedback from cross-section of enterprises</a:t>
            </a:r>
          </a:p>
          <a:p>
            <a:pPr marL="358775" lvl="0" indent="-1762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Expert analyst insights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100" spc="-20" dirty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4" name="TextBox 41"/>
          <p:cNvSpPr txBox="1"/>
          <p:nvPr/>
        </p:nvSpPr>
        <p:spPr>
          <a:xfrm>
            <a:off x="420976" y="1523034"/>
            <a:ext cx="2110962" cy="307777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SEGMENT TECHNOLOGIES</a:t>
            </a:r>
          </a:p>
        </p:txBody>
      </p:sp>
      <p:sp>
        <p:nvSpPr>
          <p:cNvPr id="105" name="TextBox 42"/>
          <p:cNvSpPr txBox="1"/>
          <p:nvPr/>
        </p:nvSpPr>
        <p:spPr>
          <a:xfrm>
            <a:off x="6321674" y="1136900"/>
            <a:ext cx="1698798" cy="307777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MARKET READINESS</a:t>
            </a:r>
          </a:p>
        </p:txBody>
      </p:sp>
      <p:sp>
        <p:nvSpPr>
          <p:cNvPr id="106" name="TextBox 43"/>
          <p:cNvSpPr txBox="1"/>
          <p:nvPr/>
        </p:nvSpPr>
        <p:spPr>
          <a:xfrm>
            <a:off x="6321674" y="4023364"/>
            <a:ext cx="1530484" cy="307777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BUSINESS IMPACT</a:t>
            </a:r>
          </a:p>
        </p:txBody>
      </p:sp>
      <p:sp>
        <p:nvSpPr>
          <p:cNvPr id="107" name="TextBox 45"/>
          <p:cNvSpPr txBox="1"/>
          <p:nvPr/>
        </p:nvSpPr>
        <p:spPr>
          <a:xfrm>
            <a:off x="420976" y="3199446"/>
            <a:ext cx="2182842" cy="307777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IGNORE. EXPLORE. INVEST.</a:t>
            </a:r>
          </a:p>
        </p:txBody>
      </p:sp>
      <p:sp>
        <p:nvSpPr>
          <p:cNvPr id="108" name="TextBox 47"/>
          <p:cNvSpPr txBox="1"/>
          <p:nvPr/>
        </p:nvSpPr>
        <p:spPr>
          <a:xfrm>
            <a:off x="420976" y="1843159"/>
            <a:ext cx="242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IN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Each technology is segmented into </a:t>
            </a:r>
            <a:br>
              <a:rPr lang="en-IN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</a:br>
            <a:r>
              <a:rPr lang="en-IN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a </a:t>
            </a:r>
            <a:r>
              <a:rPr lang="en-IN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set of individual use </a:t>
            </a:r>
            <a:r>
              <a:rPr lang="en-IN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cases</a:t>
            </a:r>
          </a:p>
          <a:p>
            <a:pPr marL="171450" lvl="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IN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Vendors </a:t>
            </a:r>
            <a:r>
              <a:rPr lang="en-IN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supporting each use case are </a:t>
            </a:r>
            <a:r>
              <a:rPr lang="en-IN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identified</a:t>
            </a:r>
            <a:endParaRPr lang="en-GB" sz="1100" spc="-20" dirty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9" name="TextBox 48"/>
          <p:cNvSpPr txBox="1"/>
          <p:nvPr/>
        </p:nvSpPr>
        <p:spPr>
          <a:xfrm>
            <a:off x="6321674" y="1444677"/>
            <a:ext cx="260042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IN" sz="1100" b="1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A market readiness score is </a:t>
            </a:r>
            <a:r>
              <a:rPr lang="en-IN" sz="1100" b="1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provided using the following criteria:</a:t>
            </a:r>
            <a:endParaRPr lang="en-IN" sz="1100" b="1" spc="-20" dirty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  <a:p>
            <a:pPr marL="358775" lvl="0" indent="-17621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Ecosystem readiness </a:t>
            </a:r>
            <a:r>
              <a:rPr lang="en-GB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(state </a:t>
            </a:r>
            <a:r>
              <a:rPr lang="en-GB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of the vendor community, extensible platforms, maturity standards, established deployment </a:t>
            </a:r>
            <a:r>
              <a:rPr lang="en-GB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and consumption </a:t>
            </a:r>
            <a:r>
              <a:rPr lang="en-GB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models, contained costs)</a:t>
            </a:r>
          </a:p>
          <a:p>
            <a:pPr marL="358775" lvl="0" indent="-17621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Customer readiness </a:t>
            </a:r>
            <a:r>
              <a:rPr lang="en-GB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(established </a:t>
            </a:r>
            <a:r>
              <a:rPr lang="en-GB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customer </a:t>
            </a:r>
            <a:r>
              <a:rPr lang="en-GB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and geographic </a:t>
            </a:r>
            <a:r>
              <a:rPr lang="en-GB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deployment </a:t>
            </a:r>
            <a:r>
              <a:rPr lang="en-GB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bases, </a:t>
            </a:r>
            <a:r>
              <a:rPr lang="en-GB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industry support,, breadth of industry expertise)</a:t>
            </a:r>
          </a:p>
          <a:p>
            <a:pPr marL="171450" indent="-17145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100" b="1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A score is provided on a scale of 0-10</a:t>
            </a:r>
          </a:p>
        </p:txBody>
      </p:sp>
      <p:sp>
        <p:nvSpPr>
          <p:cNvPr id="110" name="TextBox 50"/>
          <p:cNvSpPr txBox="1"/>
          <p:nvPr/>
        </p:nvSpPr>
        <p:spPr>
          <a:xfrm>
            <a:off x="6321674" y="4334834"/>
            <a:ext cx="25899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IN" sz="1100" b="1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A </a:t>
            </a:r>
            <a:r>
              <a:rPr lang="en-GB" sz="1100" b="1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business impact score is determined using the following </a:t>
            </a:r>
            <a:r>
              <a:rPr lang="en-GB" sz="1100" b="1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criteria:</a:t>
            </a:r>
            <a:endParaRPr lang="en-GB" sz="1100" b="1" spc="-20" dirty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  <a:p>
            <a:pPr marL="358775" lvl="0" indent="-176213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GB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Cost </a:t>
            </a:r>
            <a:r>
              <a:rPr lang="en-GB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reduction</a:t>
            </a:r>
            <a:endParaRPr lang="en-GB" sz="1100" spc="-20" dirty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  <a:p>
            <a:pPr marL="358775" lvl="0" indent="-176213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GB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Revenue </a:t>
            </a:r>
            <a:r>
              <a:rPr lang="en-GB" sz="1100" spc="-20" dirty="0" smtClean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growth</a:t>
            </a:r>
            <a:endParaRPr lang="en-GB" sz="1100" spc="-20" dirty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  <a:p>
            <a:pPr marL="358775" lvl="0" indent="-176213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GB" sz="1100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Proof points around market impact (displacement of older technologies, impact on competing technologies and vendors, and market projections)</a:t>
            </a:r>
          </a:p>
          <a:p>
            <a: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100" b="1" spc="-20" dirty="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A score is provided on a scale of 0-10</a:t>
            </a:r>
          </a:p>
        </p:txBody>
      </p:sp>
      <p:sp>
        <p:nvSpPr>
          <p:cNvPr id="155653" name="Freeform 5"/>
          <p:cNvSpPr>
            <a:spLocks noEditPoints="1"/>
          </p:cNvSpPr>
          <p:nvPr/>
        </p:nvSpPr>
        <p:spPr bwMode="auto">
          <a:xfrm>
            <a:off x="7932420" y="4032996"/>
            <a:ext cx="342395" cy="277809"/>
          </a:xfrm>
          <a:custGeom>
            <a:avLst/>
            <a:gdLst/>
            <a:ahLst/>
            <a:cxnLst>
              <a:cxn ang="0">
                <a:pos x="480" y="302"/>
              </a:cxn>
              <a:cxn ang="0">
                <a:pos x="409" y="335"/>
              </a:cxn>
              <a:cxn ang="0">
                <a:pos x="507" y="305"/>
              </a:cxn>
              <a:cxn ang="0">
                <a:pos x="562" y="314"/>
              </a:cxn>
              <a:cxn ang="0">
                <a:pos x="530" y="310"/>
              </a:cxn>
              <a:cxn ang="0">
                <a:pos x="449" y="383"/>
              </a:cxn>
              <a:cxn ang="0">
                <a:pos x="562" y="314"/>
              </a:cxn>
              <a:cxn ang="0">
                <a:pos x="81" y="455"/>
              </a:cxn>
              <a:cxn ang="0">
                <a:pos x="43" y="453"/>
              </a:cxn>
              <a:cxn ang="0">
                <a:pos x="62" y="473"/>
              </a:cxn>
              <a:cxn ang="0">
                <a:pos x="620" y="329"/>
              </a:cxn>
              <a:cxn ang="0">
                <a:pos x="620" y="370"/>
              </a:cxn>
              <a:cxn ang="0">
                <a:pos x="467" y="477"/>
              </a:cxn>
              <a:cxn ang="0">
                <a:pos x="371" y="505"/>
              </a:cxn>
              <a:cxn ang="0">
                <a:pos x="135" y="489"/>
              </a:cxn>
              <a:cxn ang="0">
                <a:pos x="96" y="499"/>
              </a:cxn>
              <a:cxn ang="0">
                <a:pos x="6" y="471"/>
              </a:cxn>
              <a:cxn ang="0">
                <a:pos x="31" y="314"/>
              </a:cxn>
              <a:cxn ang="0">
                <a:pos x="87" y="312"/>
              </a:cxn>
              <a:cxn ang="0">
                <a:pos x="267" y="332"/>
              </a:cxn>
              <a:cxn ang="0">
                <a:pos x="409" y="353"/>
              </a:cxn>
              <a:cxn ang="0">
                <a:pos x="408" y="403"/>
              </a:cxn>
              <a:cxn ang="0">
                <a:pos x="295" y="413"/>
              </a:cxn>
              <a:cxn ang="0">
                <a:pos x="406" y="418"/>
              </a:cxn>
              <a:cxn ang="0">
                <a:pos x="583" y="323"/>
              </a:cxn>
              <a:cxn ang="0">
                <a:pos x="620" y="329"/>
              </a:cxn>
              <a:cxn ang="0">
                <a:pos x="206" y="77"/>
              </a:cxn>
              <a:cxn ang="0">
                <a:pos x="231" y="102"/>
              </a:cxn>
              <a:cxn ang="0">
                <a:pos x="266" y="102"/>
              </a:cxn>
              <a:cxn ang="0">
                <a:pos x="292" y="77"/>
              </a:cxn>
              <a:cxn ang="0">
                <a:pos x="292" y="42"/>
              </a:cxn>
              <a:cxn ang="0">
                <a:pos x="266" y="16"/>
              </a:cxn>
              <a:cxn ang="0">
                <a:pos x="231" y="16"/>
              </a:cxn>
              <a:cxn ang="0">
                <a:pos x="206" y="42"/>
              </a:cxn>
              <a:cxn ang="0">
                <a:pos x="206" y="77"/>
              </a:cxn>
              <a:cxn ang="0">
                <a:pos x="433" y="124"/>
              </a:cxn>
              <a:cxn ang="0">
                <a:pos x="463" y="124"/>
              </a:cxn>
              <a:cxn ang="0">
                <a:pos x="483" y="174"/>
              </a:cxn>
              <a:cxn ang="0">
                <a:pos x="503" y="124"/>
              </a:cxn>
              <a:cxn ang="0">
                <a:pos x="553" y="104"/>
              </a:cxn>
              <a:cxn ang="0">
                <a:pos x="503" y="84"/>
              </a:cxn>
              <a:cxn ang="0">
                <a:pos x="483" y="34"/>
              </a:cxn>
              <a:cxn ang="0">
                <a:pos x="463" y="84"/>
              </a:cxn>
              <a:cxn ang="0">
                <a:pos x="413" y="104"/>
              </a:cxn>
              <a:cxn ang="0">
                <a:pos x="433" y="124"/>
              </a:cxn>
              <a:cxn ang="0">
                <a:pos x="308" y="155"/>
              </a:cxn>
              <a:cxn ang="0">
                <a:pos x="363" y="155"/>
              </a:cxn>
              <a:cxn ang="0">
                <a:pos x="404" y="196"/>
              </a:cxn>
              <a:cxn ang="0">
                <a:pos x="406" y="250"/>
              </a:cxn>
              <a:cxn ang="0">
                <a:pos x="363" y="250"/>
              </a:cxn>
              <a:cxn ang="0">
                <a:pos x="335" y="317"/>
              </a:cxn>
              <a:cxn ang="0">
                <a:pos x="309" y="250"/>
              </a:cxn>
              <a:cxn ang="0">
                <a:pos x="242" y="222"/>
              </a:cxn>
              <a:cxn ang="0">
                <a:pos x="309" y="196"/>
              </a:cxn>
            </a:cxnLst>
            <a:rect l="0" t="0" r="r" b="b"/>
            <a:pathLst>
              <a:path w="631" h="505">
                <a:moveTo>
                  <a:pt x="480" y="302"/>
                </a:moveTo>
                <a:lnTo>
                  <a:pt x="480" y="302"/>
                </a:lnTo>
                <a:lnTo>
                  <a:pt x="399" y="334"/>
                </a:lnTo>
                <a:lnTo>
                  <a:pt x="409" y="335"/>
                </a:lnTo>
                <a:cubicBezTo>
                  <a:pt x="417" y="336"/>
                  <a:pt x="425" y="338"/>
                  <a:pt x="431" y="342"/>
                </a:cubicBezTo>
                <a:lnTo>
                  <a:pt x="507" y="305"/>
                </a:lnTo>
                <a:cubicBezTo>
                  <a:pt x="499" y="299"/>
                  <a:pt x="489" y="298"/>
                  <a:pt x="480" y="302"/>
                </a:cubicBezTo>
                <a:close/>
                <a:moveTo>
                  <a:pt x="562" y="314"/>
                </a:moveTo>
                <a:lnTo>
                  <a:pt x="562" y="314"/>
                </a:lnTo>
                <a:cubicBezTo>
                  <a:pt x="554" y="306"/>
                  <a:pt x="541" y="305"/>
                  <a:pt x="530" y="310"/>
                </a:cubicBezTo>
                <a:lnTo>
                  <a:pt x="443" y="355"/>
                </a:lnTo>
                <a:cubicBezTo>
                  <a:pt x="448" y="363"/>
                  <a:pt x="451" y="373"/>
                  <a:pt x="449" y="383"/>
                </a:cubicBezTo>
                <a:cubicBezTo>
                  <a:pt x="479" y="365"/>
                  <a:pt x="524" y="338"/>
                  <a:pt x="562" y="314"/>
                </a:cubicBezTo>
                <a:lnTo>
                  <a:pt x="562" y="314"/>
                </a:lnTo>
                <a:close/>
                <a:moveTo>
                  <a:pt x="81" y="455"/>
                </a:moveTo>
                <a:lnTo>
                  <a:pt x="81" y="455"/>
                </a:lnTo>
                <a:cubicBezTo>
                  <a:pt x="81" y="445"/>
                  <a:pt x="73" y="436"/>
                  <a:pt x="63" y="435"/>
                </a:cubicBezTo>
                <a:cubicBezTo>
                  <a:pt x="53" y="434"/>
                  <a:pt x="44" y="442"/>
                  <a:pt x="43" y="453"/>
                </a:cubicBezTo>
                <a:cubicBezTo>
                  <a:pt x="42" y="463"/>
                  <a:pt x="50" y="472"/>
                  <a:pt x="61" y="473"/>
                </a:cubicBezTo>
                <a:cubicBezTo>
                  <a:pt x="61" y="473"/>
                  <a:pt x="61" y="473"/>
                  <a:pt x="62" y="473"/>
                </a:cubicBezTo>
                <a:cubicBezTo>
                  <a:pt x="72" y="473"/>
                  <a:pt x="80" y="465"/>
                  <a:pt x="81" y="455"/>
                </a:cubicBezTo>
                <a:close/>
                <a:moveTo>
                  <a:pt x="620" y="329"/>
                </a:moveTo>
                <a:lnTo>
                  <a:pt x="620" y="329"/>
                </a:lnTo>
                <a:cubicBezTo>
                  <a:pt x="631" y="340"/>
                  <a:pt x="631" y="359"/>
                  <a:pt x="620" y="370"/>
                </a:cubicBezTo>
                <a:cubicBezTo>
                  <a:pt x="618" y="371"/>
                  <a:pt x="617" y="372"/>
                  <a:pt x="616" y="373"/>
                </a:cubicBezTo>
                <a:lnTo>
                  <a:pt x="467" y="477"/>
                </a:lnTo>
                <a:cubicBezTo>
                  <a:pt x="441" y="495"/>
                  <a:pt x="411" y="505"/>
                  <a:pt x="380" y="505"/>
                </a:cubicBezTo>
                <a:lnTo>
                  <a:pt x="371" y="505"/>
                </a:lnTo>
                <a:lnTo>
                  <a:pt x="136" y="489"/>
                </a:lnTo>
                <a:lnTo>
                  <a:pt x="135" y="489"/>
                </a:lnTo>
                <a:cubicBezTo>
                  <a:pt x="129" y="489"/>
                  <a:pt x="125" y="487"/>
                  <a:pt x="121" y="483"/>
                </a:cubicBezTo>
                <a:cubicBezTo>
                  <a:pt x="116" y="492"/>
                  <a:pt x="107" y="498"/>
                  <a:pt x="96" y="499"/>
                </a:cubicBezTo>
                <a:lnTo>
                  <a:pt x="41" y="501"/>
                </a:lnTo>
                <a:cubicBezTo>
                  <a:pt x="23" y="503"/>
                  <a:pt x="7" y="489"/>
                  <a:pt x="6" y="471"/>
                </a:cubicBezTo>
                <a:lnTo>
                  <a:pt x="0" y="348"/>
                </a:lnTo>
                <a:cubicBezTo>
                  <a:pt x="0" y="330"/>
                  <a:pt x="13" y="315"/>
                  <a:pt x="31" y="314"/>
                </a:cubicBezTo>
                <a:cubicBezTo>
                  <a:pt x="31" y="314"/>
                  <a:pt x="31" y="314"/>
                  <a:pt x="32" y="314"/>
                </a:cubicBezTo>
                <a:lnTo>
                  <a:pt x="87" y="312"/>
                </a:lnTo>
                <a:cubicBezTo>
                  <a:pt x="98" y="311"/>
                  <a:pt x="108" y="316"/>
                  <a:pt x="114" y="325"/>
                </a:cubicBezTo>
                <a:cubicBezTo>
                  <a:pt x="139" y="317"/>
                  <a:pt x="187" y="302"/>
                  <a:pt x="267" y="332"/>
                </a:cubicBezTo>
                <a:cubicBezTo>
                  <a:pt x="292" y="340"/>
                  <a:pt x="319" y="346"/>
                  <a:pt x="345" y="348"/>
                </a:cubicBezTo>
                <a:lnTo>
                  <a:pt x="409" y="353"/>
                </a:lnTo>
                <a:cubicBezTo>
                  <a:pt x="422" y="353"/>
                  <a:pt x="433" y="365"/>
                  <a:pt x="432" y="379"/>
                </a:cubicBezTo>
                <a:cubicBezTo>
                  <a:pt x="431" y="392"/>
                  <a:pt x="421" y="402"/>
                  <a:pt x="408" y="403"/>
                </a:cubicBezTo>
                <a:lnTo>
                  <a:pt x="301" y="405"/>
                </a:lnTo>
                <a:cubicBezTo>
                  <a:pt x="297" y="405"/>
                  <a:pt x="295" y="409"/>
                  <a:pt x="295" y="413"/>
                </a:cubicBezTo>
                <a:cubicBezTo>
                  <a:pt x="296" y="416"/>
                  <a:pt x="298" y="418"/>
                  <a:pt x="301" y="418"/>
                </a:cubicBezTo>
                <a:lnTo>
                  <a:pt x="406" y="418"/>
                </a:lnTo>
                <a:cubicBezTo>
                  <a:pt x="419" y="418"/>
                  <a:pt x="432" y="414"/>
                  <a:pt x="444" y="407"/>
                </a:cubicBezTo>
                <a:cubicBezTo>
                  <a:pt x="444" y="407"/>
                  <a:pt x="536" y="352"/>
                  <a:pt x="583" y="323"/>
                </a:cubicBezTo>
                <a:cubicBezTo>
                  <a:pt x="595" y="316"/>
                  <a:pt x="610" y="318"/>
                  <a:pt x="620" y="328"/>
                </a:cubicBezTo>
                <a:lnTo>
                  <a:pt x="620" y="329"/>
                </a:lnTo>
                <a:close/>
                <a:moveTo>
                  <a:pt x="206" y="77"/>
                </a:moveTo>
                <a:lnTo>
                  <a:pt x="206" y="77"/>
                </a:lnTo>
                <a:lnTo>
                  <a:pt x="231" y="77"/>
                </a:lnTo>
                <a:lnTo>
                  <a:pt x="231" y="102"/>
                </a:lnTo>
                <a:cubicBezTo>
                  <a:pt x="231" y="112"/>
                  <a:pt x="239" y="119"/>
                  <a:pt x="249" y="119"/>
                </a:cubicBezTo>
                <a:cubicBezTo>
                  <a:pt x="258" y="119"/>
                  <a:pt x="266" y="112"/>
                  <a:pt x="266" y="102"/>
                </a:cubicBezTo>
                <a:lnTo>
                  <a:pt x="266" y="77"/>
                </a:lnTo>
                <a:lnTo>
                  <a:pt x="292" y="77"/>
                </a:lnTo>
                <a:cubicBezTo>
                  <a:pt x="301" y="77"/>
                  <a:pt x="309" y="69"/>
                  <a:pt x="309" y="59"/>
                </a:cubicBezTo>
                <a:cubicBezTo>
                  <a:pt x="309" y="50"/>
                  <a:pt x="301" y="42"/>
                  <a:pt x="292" y="42"/>
                </a:cubicBezTo>
                <a:lnTo>
                  <a:pt x="266" y="42"/>
                </a:lnTo>
                <a:lnTo>
                  <a:pt x="266" y="16"/>
                </a:lnTo>
                <a:cubicBezTo>
                  <a:pt x="266" y="7"/>
                  <a:pt x="258" y="0"/>
                  <a:pt x="249" y="0"/>
                </a:cubicBezTo>
                <a:cubicBezTo>
                  <a:pt x="239" y="0"/>
                  <a:pt x="231" y="7"/>
                  <a:pt x="231" y="16"/>
                </a:cubicBezTo>
                <a:lnTo>
                  <a:pt x="231" y="42"/>
                </a:lnTo>
                <a:lnTo>
                  <a:pt x="206" y="42"/>
                </a:lnTo>
                <a:cubicBezTo>
                  <a:pt x="196" y="42"/>
                  <a:pt x="188" y="50"/>
                  <a:pt x="188" y="59"/>
                </a:cubicBezTo>
                <a:cubicBezTo>
                  <a:pt x="188" y="69"/>
                  <a:pt x="196" y="77"/>
                  <a:pt x="206" y="77"/>
                </a:cubicBezTo>
                <a:lnTo>
                  <a:pt x="206" y="77"/>
                </a:lnTo>
                <a:close/>
                <a:moveTo>
                  <a:pt x="433" y="124"/>
                </a:moveTo>
                <a:lnTo>
                  <a:pt x="433" y="124"/>
                </a:lnTo>
                <a:lnTo>
                  <a:pt x="463" y="124"/>
                </a:lnTo>
                <a:lnTo>
                  <a:pt x="463" y="154"/>
                </a:lnTo>
                <a:cubicBezTo>
                  <a:pt x="463" y="165"/>
                  <a:pt x="472" y="174"/>
                  <a:pt x="483" y="174"/>
                </a:cubicBezTo>
                <a:cubicBezTo>
                  <a:pt x="494" y="174"/>
                  <a:pt x="503" y="165"/>
                  <a:pt x="503" y="154"/>
                </a:cubicBezTo>
                <a:lnTo>
                  <a:pt x="503" y="124"/>
                </a:lnTo>
                <a:lnTo>
                  <a:pt x="532" y="124"/>
                </a:lnTo>
                <a:cubicBezTo>
                  <a:pt x="544" y="124"/>
                  <a:pt x="553" y="115"/>
                  <a:pt x="553" y="104"/>
                </a:cubicBezTo>
                <a:cubicBezTo>
                  <a:pt x="553" y="93"/>
                  <a:pt x="544" y="84"/>
                  <a:pt x="532" y="84"/>
                </a:cubicBezTo>
                <a:lnTo>
                  <a:pt x="503" y="84"/>
                </a:lnTo>
                <a:lnTo>
                  <a:pt x="503" y="54"/>
                </a:lnTo>
                <a:cubicBezTo>
                  <a:pt x="503" y="43"/>
                  <a:pt x="494" y="34"/>
                  <a:pt x="483" y="34"/>
                </a:cubicBezTo>
                <a:cubicBezTo>
                  <a:pt x="472" y="34"/>
                  <a:pt x="463" y="43"/>
                  <a:pt x="463" y="54"/>
                </a:cubicBezTo>
                <a:lnTo>
                  <a:pt x="463" y="84"/>
                </a:lnTo>
                <a:lnTo>
                  <a:pt x="433" y="84"/>
                </a:lnTo>
                <a:cubicBezTo>
                  <a:pt x="422" y="84"/>
                  <a:pt x="413" y="93"/>
                  <a:pt x="413" y="104"/>
                </a:cubicBezTo>
                <a:cubicBezTo>
                  <a:pt x="413" y="115"/>
                  <a:pt x="422" y="124"/>
                  <a:pt x="433" y="124"/>
                </a:cubicBezTo>
                <a:lnTo>
                  <a:pt x="433" y="124"/>
                </a:lnTo>
                <a:close/>
                <a:moveTo>
                  <a:pt x="308" y="155"/>
                </a:moveTo>
                <a:lnTo>
                  <a:pt x="308" y="155"/>
                </a:lnTo>
                <a:cubicBezTo>
                  <a:pt x="309" y="140"/>
                  <a:pt x="322" y="129"/>
                  <a:pt x="337" y="129"/>
                </a:cubicBezTo>
                <a:cubicBezTo>
                  <a:pt x="351" y="130"/>
                  <a:pt x="362" y="141"/>
                  <a:pt x="363" y="155"/>
                </a:cubicBezTo>
                <a:lnTo>
                  <a:pt x="363" y="196"/>
                </a:lnTo>
                <a:lnTo>
                  <a:pt x="404" y="196"/>
                </a:lnTo>
                <a:cubicBezTo>
                  <a:pt x="419" y="195"/>
                  <a:pt x="432" y="207"/>
                  <a:pt x="432" y="222"/>
                </a:cubicBezTo>
                <a:cubicBezTo>
                  <a:pt x="433" y="237"/>
                  <a:pt x="421" y="250"/>
                  <a:pt x="406" y="250"/>
                </a:cubicBezTo>
                <a:cubicBezTo>
                  <a:pt x="405" y="250"/>
                  <a:pt x="404" y="250"/>
                  <a:pt x="404" y="250"/>
                </a:cubicBezTo>
                <a:lnTo>
                  <a:pt x="363" y="250"/>
                </a:lnTo>
                <a:lnTo>
                  <a:pt x="363" y="291"/>
                </a:lnTo>
                <a:cubicBezTo>
                  <a:pt x="363" y="306"/>
                  <a:pt x="350" y="317"/>
                  <a:pt x="335" y="317"/>
                </a:cubicBezTo>
                <a:cubicBezTo>
                  <a:pt x="321" y="316"/>
                  <a:pt x="309" y="305"/>
                  <a:pt x="309" y="291"/>
                </a:cubicBezTo>
                <a:lnTo>
                  <a:pt x="309" y="250"/>
                </a:lnTo>
                <a:lnTo>
                  <a:pt x="268" y="250"/>
                </a:lnTo>
                <a:cubicBezTo>
                  <a:pt x="253" y="250"/>
                  <a:pt x="242" y="237"/>
                  <a:pt x="242" y="222"/>
                </a:cubicBezTo>
                <a:cubicBezTo>
                  <a:pt x="243" y="208"/>
                  <a:pt x="254" y="196"/>
                  <a:pt x="268" y="196"/>
                </a:cubicBezTo>
                <a:lnTo>
                  <a:pt x="309" y="196"/>
                </a:lnTo>
                <a:lnTo>
                  <a:pt x="308" y="155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113" name="112 Grupo"/>
          <p:cNvGrpSpPr/>
          <p:nvPr/>
        </p:nvGrpSpPr>
        <p:grpSpPr>
          <a:xfrm>
            <a:off x="8093075" y="1165860"/>
            <a:ext cx="296863" cy="234950"/>
            <a:chOff x="8131175" y="1143000"/>
            <a:chExt cx="296863" cy="234950"/>
          </a:xfrm>
          <a:noFill/>
        </p:grpSpPr>
        <p:sp>
          <p:nvSpPr>
            <p:cNvPr id="155657" name="Freeform 9"/>
            <p:cNvSpPr>
              <a:spLocks/>
            </p:cNvSpPr>
            <p:nvPr/>
          </p:nvSpPr>
          <p:spPr bwMode="auto">
            <a:xfrm>
              <a:off x="8131175" y="1150938"/>
              <a:ext cx="227013" cy="227012"/>
            </a:xfrm>
            <a:custGeom>
              <a:avLst/>
              <a:gdLst/>
              <a:ahLst/>
              <a:cxnLst>
                <a:cxn ang="0">
                  <a:pos x="613" y="306"/>
                </a:cxn>
                <a:cxn ang="0">
                  <a:pos x="613" y="306"/>
                </a:cxn>
                <a:cxn ang="0">
                  <a:pos x="307" y="613"/>
                </a:cxn>
                <a:cxn ang="0">
                  <a:pos x="0" y="306"/>
                </a:cxn>
                <a:cxn ang="0">
                  <a:pos x="307" y="0"/>
                </a:cxn>
                <a:cxn ang="0">
                  <a:pos x="613" y="306"/>
                </a:cxn>
                <a:cxn ang="0">
                  <a:pos x="613" y="306"/>
                </a:cxn>
              </a:cxnLst>
              <a:rect l="0" t="0" r="r" b="b"/>
              <a:pathLst>
                <a:path w="613" h="613">
                  <a:moveTo>
                    <a:pt x="613" y="306"/>
                  </a:moveTo>
                  <a:lnTo>
                    <a:pt x="613" y="306"/>
                  </a:lnTo>
                  <a:cubicBezTo>
                    <a:pt x="613" y="476"/>
                    <a:pt x="476" y="613"/>
                    <a:pt x="307" y="613"/>
                  </a:cubicBezTo>
                  <a:cubicBezTo>
                    <a:pt x="137" y="613"/>
                    <a:pt x="0" y="476"/>
                    <a:pt x="0" y="306"/>
                  </a:cubicBezTo>
                  <a:cubicBezTo>
                    <a:pt x="0" y="137"/>
                    <a:pt x="137" y="0"/>
                    <a:pt x="307" y="0"/>
                  </a:cubicBezTo>
                  <a:cubicBezTo>
                    <a:pt x="476" y="0"/>
                    <a:pt x="613" y="137"/>
                    <a:pt x="613" y="306"/>
                  </a:cubicBezTo>
                  <a:lnTo>
                    <a:pt x="613" y="306"/>
                  </a:lnTo>
                  <a:close/>
                </a:path>
              </a:pathLst>
            </a:custGeom>
            <a:grpFill/>
            <a:ln w="19050" cap="rnd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5658" name="Freeform 10"/>
            <p:cNvSpPr>
              <a:spLocks/>
            </p:cNvSpPr>
            <p:nvPr/>
          </p:nvSpPr>
          <p:spPr bwMode="auto">
            <a:xfrm>
              <a:off x="8180388" y="1200150"/>
              <a:ext cx="128588" cy="128587"/>
            </a:xfrm>
            <a:custGeom>
              <a:avLst/>
              <a:gdLst/>
              <a:ahLst/>
              <a:cxnLst>
                <a:cxn ang="0">
                  <a:pos x="347" y="173"/>
                </a:cxn>
                <a:cxn ang="0">
                  <a:pos x="347" y="173"/>
                </a:cxn>
                <a:cxn ang="0">
                  <a:pos x="174" y="347"/>
                </a:cxn>
                <a:cxn ang="0">
                  <a:pos x="0" y="173"/>
                </a:cxn>
                <a:cxn ang="0">
                  <a:pos x="174" y="0"/>
                </a:cxn>
                <a:cxn ang="0">
                  <a:pos x="347" y="173"/>
                </a:cxn>
                <a:cxn ang="0">
                  <a:pos x="347" y="173"/>
                </a:cxn>
              </a:cxnLst>
              <a:rect l="0" t="0" r="r" b="b"/>
              <a:pathLst>
                <a:path w="347" h="347">
                  <a:moveTo>
                    <a:pt x="347" y="173"/>
                  </a:moveTo>
                  <a:lnTo>
                    <a:pt x="347" y="173"/>
                  </a:lnTo>
                  <a:cubicBezTo>
                    <a:pt x="347" y="269"/>
                    <a:pt x="270" y="347"/>
                    <a:pt x="174" y="347"/>
                  </a:cubicBezTo>
                  <a:cubicBezTo>
                    <a:pt x="78" y="347"/>
                    <a:pt x="0" y="269"/>
                    <a:pt x="0" y="173"/>
                  </a:cubicBezTo>
                  <a:cubicBezTo>
                    <a:pt x="0" y="77"/>
                    <a:pt x="78" y="0"/>
                    <a:pt x="174" y="0"/>
                  </a:cubicBezTo>
                  <a:cubicBezTo>
                    <a:pt x="270" y="0"/>
                    <a:pt x="347" y="77"/>
                    <a:pt x="347" y="173"/>
                  </a:cubicBezTo>
                  <a:lnTo>
                    <a:pt x="347" y="173"/>
                  </a:lnTo>
                  <a:close/>
                </a:path>
              </a:pathLst>
            </a:custGeom>
            <a:grpFill/>
            <a:ln w="19050" cap="rnd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5659" name="Freeform 11"/>
            <p:cNvSpPr>
              <a:spLocks/>
            </p:cNvSpPr>
            <p:nvPr/>
          </p:nvSpPr>
          <p:spPr bwMode="auto">
            <a:xfrm>
              <a:off x="8229600" y="1249363"/>
              <a:ext cx="30163" cy="30162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80" y="4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80" y="40"/>
                  </a:lnTo>
                  <a:cubicBezTo>
                    <a:pt x="80" y="62"/>
                    <a:pt x="62" y="80"/>
                    <a:pt x="40" y="80"/>
                  </a:cubicBez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2" y="0"/>
                    <a:pt x="80" y="18"/>
                    <a:pt x="80" y="40"/>
                  </a:cubicBezTo>
                  <a:lnTo>
                    <a:pt x="80" y="40"/>
                  </a:lnTo>
                  <a:close/>
                </a:path>
              </a:pathLst>
            </a:custGeom>
            <a:grpFill/>
            <a:ln w="19050" cap="rnd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5660" name="Freeform 12"/>
            <p:cNvSpPr>
              <a:spLocks/>
            </p:cNvSpPr>
            <p:nvPr/>
          </p:nvSpPr>
          <p:spPr bwMode="auto">
            <a:xfrm>
              <a:off x="8245475" y="1143000"/>
              <a:ext cx="155575" cy="120650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0" y="325"/>
                </a:cxn>
                <a:cxn ang="0">
                  <a:pos x="395" y="97"/>
                </a:cxn>
                <a:cxn ang="0">
                  <a:pos x="421" y="0"/>
                </a:cxn>
              </a:cxnLst>
              <a:rect l="0" t="0" r="r" b="b"/>
              <a:pathLst>
                <a:path w="421" h="325">
                  <a:moveTo>
                    <a:pt x="0" y="325"/>
                  </a:moveTo>
                  <a:lnTo>
                    <a:pt x="0" y="325"/>
                  </a:lnTo>
                  <a:lnTo>
                    <a:pt x="395" y="97"/>
                  </a:lnTo>
                  <a:lnTo>
                    <a:pt x="421" y="0"/>
                  </a:lnTo>
                </a:path>
              </a:pathLst>
            </a:custGeom>
            <a:grpFill/>
            <a:ln w="19050" cap="rnd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5661" name="Freeform 13"/>
            <p:cNvSpPr>
              <a:spLocks/>
            </p:cNvSpPr>
            <p:nvPr/>
          </p:nvSpPr>
          <p:spPr bwMode="auto">
            <a:xfrm>
              <a:off x="8391525" y="1179513"/>
              <a:ext cx="36513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8" y="32"/>
                </a:cxn>
              </a:cxnLst>
              <a:rect l="0" t="0" r="r" b="b"/>
              <a:pathLst>
                <a:path w="98" h="32">
                  <a:moveTo>
                    <a:pt x="0" y="0"/>
                  </a:moveTo>
                  <a:lnTo>
                    <a:pt x="0" y="0"/>
                  </a:lnTo>
                  <a:lnTo>
                    <a:pt x="98" y="32"/>
                  </a:lnTo>
                </a:path>
              </a:pathLst>
            </a:custGeom>
            <a:grpFill/>
            <a:ln w="19050" cap="rnd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15" name="Freeform 5"/>
          <p:cNvSpPr>
            <a:spLocks noEditPoints="1"/>
          </p:cNvSpPr>
          <p:nvPr/>
        </p:nvSpPr>
        <p:spPr bwMode="auto">
          <a:xfrm>
            <a:off x="2589834" y="1523034"/>
            <a:ext cx="284162" cy="284163"/>
          </a:xfrm>
          <a:custGeom>
            <a:avLst/>
            <a:gdLst/>
            <a:ahLst/>
            <a:cxnLst>
              <a:cxn ang="0">
                <a:pos x="359" y="687"/>
              </a:cxn>
              <a:cxn ang="0">
                <a:pos x="181" y="559"/>
              </a:cxn>
              <a:cxn ang="0">
                <a:pos x="359" y="626"/>
              </a:cxn>
              <a:cxn ang="0">
                <a:pos x="374" y="625"/>
              </a:cxn>
              <a:cxn ang="0">
                <a:pos x="687" y="374"/>
              </a:cxn>
              <a:cxn ang="0">
                <a:pos x="122" y="374"/>
              </a:cxn>
              <a:cxn ang="0">
                <a:pos x="181" y="374"/>
              </a:cxn>
              <a:cxn ang="0">
                <a:pos x="180" y="514"/>
              </a:cxn>
              <a:cxn ang="0">
                <a:pos x="91" y="343"/>
              </a:cxn>
              <a:cxn ang="0">
                <a:pos x="30" y="343"/>
              </a:cxn>
              <a:cxn ang="0">
                <a:pos x="198" y="284"/>
              </a:cxn>
              <a:cxn ang="0">
                <a:pos x="91" y="343"/>
              </a:cxn>
              <a:cxn ang="0">
                <a:pos x="343" y="30"/>
              </a:cxn>
              <a:cxn ang="0">
                <a:pos x="343" y="183"/>
              </a:cxn>
              <a:cxn ang="0">
                <a:pos x="148" y="219"/>
              </a:cxn>
              <a:cxn ang="0">
                <a:pos x="343" y="30"/>
              </a:cxn>
              <a:cxn ang="0">
                <a:pos x="504" y="358"/>
              </a:cxn>
              <a:cxn ang="0">
                <a:pos x="256" y="461"/>
              </a:cxn>
              <a:cxn ang="0">
                <a:pos x="233" y="287"/>
              </a:cxn>
              <a:cxn ang="0">
                <a:pos x="504" y="358"/>
              </a:cxn>
              <a:cxn ang="0">
                <a:pos x="595" y="374"/>
              </a:cxn>
              <a:cxn ang="0">
                <a:pos x="203" y="536"/>
              </a:cxn>
              <a:cxn ang="0">
                <a:pos x="359" y="534"/>
              </a:cxn>
              <a:cxn ang="0">
                <a:pos x="595" y="374"/>
              </a:cxn>
              <a:cxn ang="0">
                <a:pos x="374" y="122"/>
              </a:cxn>
              <a:cxn ang="0">
                <a:pos x="534" y="343"/>
              </a:cxn>
              <a:cxn ang="0">
                <a:pos x="374" y="122"/>
              </a:cxn>
              <a:cxn ang="0">
                <a:pos x="626" y="343"/>
              </a:cxn>
              <a:cxn ang="0">
                <a:pos x="374" y="91"/>
              </a:cxn>
              <a:cxn ang="0">
                <a:pos x="359" y="0"/>
              </a:cxn>
              <a:cxn ang="0">
                <a:pos x="41" y="192"/>
              </a:cxn>
              <a:cxn ang="0">
                <a:pos x="0" y="358"/>
              </a:cxn>
              <a:cxn ang="0">
                <a:pos x="92" y="374"/>
              </a:cxn>
              <a:cxn ang="0">
                <a:pos x="158" y="537"/>
              </a:cxn>
              <a:cxn ang="0">
                <a:pos x="105" y="612"/>
              </a:cxn>
              <a:cxn ang="0">
                <a:pos x="718" y="358"/>
              </a:cxn>
              <a:cxn ang="0">
                <a:pos x="626" y="343"/>
              </a:cxn>
            </a:cxnLst>
            <a:rect l="0" t="0" r="r" b="b"/>
            <a:pathLst>
              <a:path w="718" h="718">
                <a:moveTo>
                  <a:pt x="359" y="687"/>
                </a:moveTo>
                <a:lnTo>
                  <a:pt x="359" y="687"/>
                </a:lnTo>
                <a:cubicBezTo>
                  <a:pt x="276" y="687"/>
                  <a:pt x="198" y="656"/>
                  <a:pt x="137" y="601"/>
                </a:cubicBezTo>
                <a:lnTo>
                  <a:pt x="181" y="559"/>
                </a:lnTo>
                <a:cubicBezTo>
                  <a:pt x="227" y="600"/>
                  <a:pt x="284" y="623"/>
                  <a:pt x="346" y="626"/>
                </a:cubicBezTo>
                <a:cubicBezTo>
                  <a:pt x="350" y="626"/>
                  <a:pt x="354" y="626"/>
                  <a:pt x="359" y="626"/>
                </a:cubicBezTo>
                <a:cubicBezTo>
                  <a:pt x="363" y="626"/>
                  <a:pt x="368" y="626"/>
                  <a:pt x="372" y="625"/>
                </a:cubicBezTo>
                <a:cubicBezTo>
                  <a:pt x="373" y="625"/>
                  <a:pt x="373" y="625"/>
                  <a:pt x="374" y="625"/>
                </a:cubicBezTo>
                <a:cubicBezTo>
                  <a:pt x="509" y="618"/>
                  <a:pt x="619" y="509"/>
                  <a:pt x="626" y="374"/>
                </a:cubicBezTo>
                <a:lnTo>
                  <a:pt x="687" y="374"/>
                </a:lnTo>
                <a:cubicBezTo>
                  <a:pt x="680" y="548"/>
                  <a:pt x="534" y="687"/>
                  <a:pt x="359" y="687"/>
                </a:cubicBezTo>
                <a:close/>
                <a:moveTo>
                  <a:pt x="122" y="374"/>
                </a:moveTo>
                <a:lnTo>
                  <a:pt x="122" y="374"/>
                </a:lnTo>
                <a:lnTo>
                  <a:pt x="181" y="374"/>
                </a:lnTo>
                <a:cubicBezTo>
                  <a:pt x="186" y="410"/>
                  <a:pt x="200" y="444"/>
                  <a:pt x="223" y="471"/>
                </a:cubicBezTo>
                <a:lnTo>
                  <a:pt x="180" y="514"/>
                </a:lnTo>
                <a:cubicBezTo>
                  <a:pt x="146" y="475"/>
                  <a:pt x="125" y="426"/>
                  <a:pt x="122" y="374"/>
                </a:cubicBezTo>
                <a:close/>
                <a:moveTo>
                  <a:pt x="91" y="343"/>
                </a:moveTo>
                <a:lnTo>
                  <a:pt x="91" y="343"/>
                </a:lnTo>
                <a:lnTo>
                  <a:pt x="30" y="343"/>
                </a:lnTo>
                <a:cubicBezTo>
                  <a:pt x="33" y="296"/>
                  <a:pt x="45" y="250"/>
                  <a:pt x="65" y="207"/>
                </a:cubicBezTo>
                <a:lnTo>
                  <a:pt x="198" y="284"/>
                </a:lnTo>
                <a:cubicBezTo>
                  <a:pt x="191" y="303"/>
                  <a:pt x="184" y="323"/>
                  <a:pt x="183" y="343"/>
                </a:cubicBezTo>
                <a:lnTo>
                  <a:pt x="91" y="343"/>
                </a:lnTo>
                <a:close/>
                <a:moveTo>
                  <a:pt x="343" y="30"/>
                </a:moveTo>
                <a:lnTo>
                  <a:pt x="343" y="30"/>
                </a:lnTo>
                <a:lnTo>
                  <a:pt x="343" y="91"/>
                </a:lnTo>
                <a:lnTo>
                  <a:pt x="343" y="183"/>
                </a:lnTo>
                <a:cubicBezTo>
                  <a:pt x="291" y="187"/>
                  <a:pt x="246" y="215"/>
                  <a:pt x="215" y="258"/>
                </a:cubicBezTo>
                <a:lnTo>
                  <a:pt x="148" y="219"/>
                </a:lnTo>
                <a:lnTo>
                  <a:pt x="82" y="181"/>
                </a:lnTo>
                <a:cubicBezTo>
                  <a:pt x="140" y="91"/>
                  <a:pt x="238" y="34"/>
                  <a:pt x="343" y="30"/>
                </a:cubicBezTo>
                <a:close/>
                <a:moveTo>
                  <a:pt x="504" y="358"/>
                </a:moveTo>
                <a:lnTo>
                  <a:pt x="504" y="358"/>
                </a:lnTo>
                <a:cubicBezTo>
                  <a:pt x="504" y="438"/>
                  <a:pt x="438" y="504"/>
                  <a:pt x="359" y="504"/>
                </a:cubicBezTo>
                <a:cubicBezTo>
                  <a:pt x="320" y="504"/>
                  <a:pt x="284" y="488"/>
                  <a:pt x="256" y="461"/>
                </a:cubicBezTo>
                <a:cubicBezTo>
                  <a:pt x="229" y="433"/>
                  <a:pt x="213" y="397"/>
                  <a:pt x="213" y="358"/>
                </a:cubicBezTo>
                <a:cubicBezTo>
                  <a:pt x="213" y="334"/>
                  <a:pt x="221" y="308"/>
                  <a:pt x="233" y="287"/>
                </a:cubicBezTo>
                <a:cubicBezTo>
                  <a:pt x="259" y="241"/>
                  <a:pt x="307" y="213"/>
                  <a:pt x="359" y="213"/>
                </a:cubicBezTo>
                <a:cubicBezTo>
                  <a:pt x="438" y="213"/>
                  <a:pt x="504" y="279"/>
                  <a:pt x="504" y="358"/>
                </a:cubicBezTo>
                <a:close/>
                <a:moveTo>
                  <a:pt x="595" y="374"/>
                </a:moveTo>
                <a:lnTo>
                  <a:pt x="595" y="374"/>
                </a:lnTo>
                <a:cubicBezTo>
                  <a:pt x="587" y="497"/>
                  <a:pt x="483" y="595"/>
                  <a:pt x="359" y="595"/>
                </a:cubicBezTo>
                <a:cubicBezTo>
                  <a:pt x="301" y="595"/>
                  <a:pt x="246" y="574"/>
                  <a:pt x="203" y="536"/>
                </a:cubicBezTo>
                <a:lnTo>
                  <a:pt x="246" y="493"/>
                </a:lnTo>
                <a:cubicBezTo>
                  <a:pt x="278" y="519"/>
                  <a:pt x="317" y="534"/>
                  <a:pt x="359" y="534"/>
                </a:cubicBezTo>
                <a:cubicBezTo>
                  <a:pt x="450" y="534"/>
                  <a:pt x="525" y="464"/>
                  <a:pt x="534" y="374"/>
                </a:cubicBezTo>
                <a:lnTo>
                  <a:pt x="595" y="374"/>
                </a:lnTo>
                <a:close/>
                <a:moveTo>
                  <a:pt x="374" y="122"/>
                </a:moveTo>
                <a:lnTo>
                  <a:pt x="374" y="122"/>
                </a:lnTo>
                <a:cubicBezTo>
                  <a:pt x="493" y="129"/>
                  <a:pt x="588" y="224"/>
                  <a:pt x="595" y="343"/>
                </a:cubicBezTo>
                <a:lnTo>
                  <a:pt x="534" y="343"/>
                </a:lnTo>
                <a:cubicBezTo>
                  <a:pt x="527" y="259"/>
                  <a:pt x="458" y="190"/>
                  <a:pt x="374" y="183"/>
                </a:cubicBezTo>
                <a:lnTo>
                  <a:pt x="374" y="122"/>
                </a:lnTo>
                <a:close/>
                <a:moveTo>
                  <a:pt x="626" y="343"/>
                </a:moveTo>
                <a:lnTo>
                  <a:pt x="626" y="343"/>
                </a:lnTo>
                <a:lnTo>
                  <a:pt x="626" y="343"/>
                </a:lnTo>
                <a:cubicBezTo>
                  <a:pt x="618" y="208"/>
                  <a:pt x="509" y="99"/>
                  <a:pt x="374" y="91"/>
                </a:cubicBezTo>
                <a:lnTo>
                  <a:pt x="374" y="0"/>
                </a:lnTo>
                <a:lnTo>
                  <a:pt x="359" y="0"/>
                </a:lnTo>
                <a:cubicBezTo>
                  <a:pt x="230" y="0"/>
                  <a:pt x="111" y="68"/>
                  <a:pt x="48" y="178"/>
                </a:cubicBezTo>
                <a:lnTo>
                  <a:pt x="41" y="192"/>
                </a:lnTo>
                <a:lnTo>
                  <a:pt x="41" y="192"/>
                </a:lnTo>
                <a:cubicBezTo>
                  <a:pt x="14" y="243"/>
                  <a:pt x="0" y="301"/>
                  <a:pt x="0" y="358"/>
                </a:cubicBezTo>
                <a:lnTo>
                  <a:pt x="0" y="374"/>
                </a:lnTo>
                <a:lnTo>
                  <a:pt x="92" y="374"/>
                </a:lnTo>
                <a:cubicBezTo>
                  <a:pt x="95" y="435"/>
                  <a:pt x="118" y="492"/>
                  <a:pt x="159" y="537"/>
                </a:cubicBezTo>
                <a:lnTo>
                  <a:pt x="158" y="537"/>
                </a:lnTo>
                <a:lnTo>
                  <a:pt x="94" y="601"/>
                </a:lnTo>
                <a:lnTo>
                  <a:pt x="105" y="612"/>
                </a:lnTo>
                <a:cubicBezTo>
                  <a:pt x="172" y="681"/>
                  <a:pt x="262" y="718"/>
                  <a:pt x="359" y="718"/>
                </a:cubicBezTo>
                <a:cubicBezTo>
                  <a:pt x="557" y="718"/>
                  <a:pt x="718" y="557"/>
                  <a:pt x="718" y="358"/>
                </a:cubicBezTo>
                <a:lnTo>
                  <a:pt x="718" y="343"/>
                </a:lnTo>
                <a:lnTo>
                  <a:pt x="626" y="343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5665" name="Freeform 17"/>
          <p:cNvSpPr>
            <a:spLocks noEditPoints="1"/>
          </p:cNvSpPr>
          <p:nvPr/>
        </p:nvSpPr>
        <p:spPr bwMode="auto">
          <a:xfrm>
            <a:off x="2635568" y="3215467"/>
            <a:ext cx="298449" cy="296862"/>
          </a:xfrm>
          <a:custGeom>
            <a:avLst/>
            <a:gdLst/>
            <a:ahLst/>
            <a:cxnLst>
              <a:cxn ang="0">
                <a:pos x="356" y="579"/>
              </a:cxn>
              <a:cxn ang="0">
                <a:pos x="473" y="355"/>
              </a:cxn>
              <a:cxn ang="0">
                <a:pos x="356" y="579"/>
              </a:cxn>
              <a:cxn ang="0">
                <a:pos x="98" y="355"/>
              </a:cxn>
              <a:cxn ang="0">
                <a:pos x="322" y="472"/>
              </a:cxn>
              <a:cxn ang="0">
                <a:pos x="98" y="355"/>
              </a:cxn>
              <a:cxn ang="0">
                <a:pos x="322" y="97"/>
              </a:cxn>
              <a:cxn ang="0">
                <a:pos x="205" y="321"/>
              </a:cxn>
              <a:cxn ang="0">
                <a:pos x="322" y="97"/>
              </a:cxn>
              <a:cxn ang="0">
                <a:pos x="356" y="321"/>
              </a:cxn>
              <a:cxn ang="0">
                <a:pos x="439" y="321"/>
              </a:cxn>
              <a:cxn ang="0">
                <a:pos x="356" y="355"/>
              </a:cxn>
              <a:cxn ang="0">
                <a:pos x="439" y="355"/>
              </a:cxn>
              <a:cxn ang="0">
                <a:pos x="356" y="355"/>
              </a:cxn>
              <a:cxn ang="0">
                <a:pos x="322" y="355"/>
              </a:cxn>
              <a:cxn ang="0">
                <a:pos x="239" y="355"/>
              </a:cxn>
              <a:cxn ang="0">
                <a:pos x="322" y="321"/>
              </a:cxn>
              <a:cxn ang="0">
                <a:pos x="239" y="321"/>
              </a:cxn>
              <a:cxn ang="0">
                <a:pos x="322" y="321"/>
              </a:cxn>
              <a:cxn ang="0">
                <a:pos x="579" y="321"/>
              </a:cxn>
              <a:cxn ang="0">
                <a:pos x="356" y="204"/>
              </a:cxn>
              <a:cxn ang="0">
                <a:pos x="579" y="321"/>
              </a:cxn>
              <a:cxn ang="0">
                <a:pos x="662" y="321"/>
              </a:cxn>
              <a:cxn ang="0">
                <a:pos x="356" y="64"/>
              </a:cxn>
              <a:cxn ang="0">
                <a:pos x="339" y="0"/>
              </a:cxn>
              <a:cxn ang="0">
                <a:pos x="322" y="64"/>
              </a:cxn>
              <a:cxn ang="0">
                <a:pos x="16" y="321"/>
              </a:cxn>
              <a:cxn ang="0">
                <a:pos x="16" y="355"/>
              </a:cxn>
              <a:cxn ang="0">
                <a:pos x="322" y="612"/>
              </a:cxn>
              <a:cxn ang="0">
                <a:pos x="339" y="677"/>
              </a:cxn>
              <a:cxn ang="0">
                <a:pos x="356" y="612"/>
              </a:cxn>
              <a:cxn ang="0">
                <a:pos x="662" y="355"/>
              </a:cxn>
              <a:cxn ang="0">
                <a:pos x="662" y="321"/>
              </a:cxn>
            </a:cxnLst>
            <a:rect l="0" t="0" r="r" b="b"/>
            <a:pathLst>
              <a:path w="678" h="677">
                <a:moveTo>
                  <a:pt x="356" y="579"/>
                </a:moveTo>
                <a:lnTo>
                  <a:pt x="356" y="579"/>
                </a:lnTo>
                <a:lnTo>
                  <a:pt x="356" y="472"/>
                </a:lnTo>
                <a:cubicBezTo>
                  <a:pt x="417" y="465"/>
                  <a:pt x="465" y="416"/>
                  <a:pt x="473" y="355"/>
                </a:cubicBezTo>
                <a:lnTo>
                  <a:pt x="579" y="355"/>
                </a:lnTo>
                <a:cubicBezTo>
                  <a:pt x="571" y="475"/>
                  <a:pt x="475" y="570"/>
                  <a:pt x="356" y="579"/>
                </a:cubicBezTo>
                <a:close/>
                <a:moveTo>
                  <a:pt x="98" y="355"/>
                </a:moveTo>
                <a:lnTo>
                  <a:pt x="98" y="355"/>
                </a:lnTo>
                <a:lnTo>
                  <a:pt x="205" y="355"/>
                </a:lnTo>
                <a:cubicBezTo>
                  <a:pt x="213" y="416"/>
                  <a:pt x="261" y="465"/>
                  <a:pt x="322" y="472"/>
                </a:cubicBezTo>
                <a:lnTo>
                  <a:pt x="322" y="579"/>
                </a:lnTo>
                <a:cubicBezTo>
                  <a:pt x="202" y="570"/>
                  <a:pt x="107" y="475"/>
                  <a:pt x="98" y="355"/>
                </a:cubicBezTo>
                <a:close/>
                <a:moveTo>
                  <a:pt x="322" y="97"/>
                </a:moveTo>
                <a:lnTo>
                  <a:pt x="322" y="97"/>
                </a:lnTo>
                <a:lnTo>
                  <a:pt x="322" y="204"/>
                </a:lnTo>
                <a:cubicBezTo>
                  <a:pt x="261" y="212"/>
                  <a:pt x="213" y="260"/>
                  <a:pt x="205" y="321"/>
                </a:cubicBezTo>
                <a:lnTo>
                  <a:pt x="98" y="321"/>
                </a:lnTo>
                <a:cubicBezTo>
                  <a:pt x="107" y="202"/>
                  <a:pt x="202" y="106"/>
                  <a:pt x="322" y="97"/>
                </a:cubicBezTo>
                <a:close/>
                <a:moveTo>
                  <a:pt x="356" y="321"/>
                </a:moveTo>
                <a:lnTo>
                  <a:pt x="356" y="321"/>
                </a:lnTo>
                <a:lnTo>
                  <a:pt x="356" y="238"/>
                </a:lnTo>
                <a:cubicBezTo>
                  <a:pt x="398" y="245"/>
                  <a:pt x="432" y="279"/>
                  <a:pt x="439" y="321"/>
                </a:cubicBezTo>
                <a:lnTo>
                  <a:pt x="356" y="321"/>
                </a:lnTo>
                <a:close/>
                <a:moveTo>
                  <a:pt x="356" y="355"/>
                </a:moveTo>
                <a:lnTo>
                  <a:pt x="356" y="355"/>
                </a:lnTo>
                <a:lnTo>
                  <a:pt x="439" y="355"/>
                </a:lnTo>
                <a:cubicBezTo>
                  <a:pt x="432" y="398"/>
                  <a:pt x="398" y="431"/>
                  <a:pt x="356" y="438"/>
                </a:cubicBezTo>
                <a:lnTo>
                  <a:pt x="356" y="355"/>
                </a:lnTo>
                <a:close/>
                <a:moveTo>
                  <a:pt x="322" y="355"/>
                </a:moveTo>
                <a:lnTo>
                  <a:pt x="322" y="355"/>
                </a:lnTo>
                <a:lnTo>
                  <a:pt x="322" y="438"/>
                </a:lnTo>
                <a:cubicBezTo>
                  <a:pt x="280" y="431"/>
                  <a:pt x="246" y="398"/>
                  <a:pt x="239" y="355"/>
                </a:cubicBezTo>
                <a:lnTo>
                  <a:pt x="322" y="355"/>
                </a:lnTo>
                <a:close/>
                <a:moveTo>
                  <a:pt x="322" y="321"/>
                </a:moveTo>
                <a:lnTo>
                  <a:pt x="322" y="321"/>
                </a:lnTo>
                <a:lnTo>
                  <a:pt x="239" y="321"/>
                </a:lnTo>
                <a:cubicBezTo>
                  <a:pt x="246" y="279"/>
                  <a:pt x="280" y="245"/>
                  <a:pt x="322" y="238"/>
                </a:cubicBezTo>
                <a:lnTo>
                  <a:pt x="322" y="321"/>
                </a:lnTo>
                <a:close/>
                <a:moveTo>
                  <a:pt x="579" y="321"/>
                </a:moveTo>
                <a:lnTo>
                  <a:pt x="579" y="321"/>
                </a:lnTo>
                <a:lnTo>
                  <a:pt x="473" y="321"/>
                </a:lnTo>
                <a:cubicBezTo>
                  <a:pt x="465" y="260"/>
                  <a:pt x="417" y="212"/>
                  <a:pt x="356" y="204"/>
                </a:cubicBezTo>
                <a:lnTo>
                  <a:pt x="356" y="97"/>
                </a:lnTo>
                <a:cubicBezTo>
                  <a:pt x="475" y="106"/>
                  <a:pt x="571" y="202"/>
                  <a:pt x="579" y="321"/>
                </a:cubicBezTo>
                <a:close/>
                <a:moveTo>
                  <a:pt x="662" y="321"/>
                </a:moveTo>
                <a:lnTo>
                  <a:pt x="662" y="321"/>
                </a:lnTo>
                <a:lnTo>
                  <a:pt x="613" y="321"/>
                </a:lnTo>
                <a:cubicBezTo>
                  <a:pt x="605" y="183"/>
                  <a:pt x="494" y="72"/>
                  <a:pt x="356" y="64"/>
                </a:cubicBezTo>
                <a:lnTo>
                  <a:pt x="356" y="15"/>
                </a:lnTo>
                <a:cubicBezTo>
                  <a:pt x="356" y="7"/>
                  <a:pt x="348" y="0"/>
                  <a:pt x="339" y="0"/>
                </a:cubicBezTo>
                <a:cubicBezTo>
                  <a:pt x="330" y="0"/>
                  <a:pt x="322" y="7"/>
                  <a:pt x="322" y="15"/>
                </a:cubicBezTo>
                <a:lnTo>
                  <a:pt x="322" y="64"/>
                </a:lnTo>
                <a:cubicBezTo>
                  <a:pt x="184" y="72"/>
                  <a:pt x="73" y="183"/>
                  <a:pt x="65" y="321"/>
                </a:cubicBezTo>
                <a:lnTo>
                  <a:pt x="16" y="321"/>
                </a:lnTo>
                <a:cubicBezTo>
                  <a:pt x="7" y="321"/>
                  <a:pt x="0" y="329"/>
                  <a:pt x="0" y="338"/>
                </a:cubicBezTo>
                <a:cubicBezTo>
                  <a:pt x="0" y="347"/>
                  <a:pt x="7" y="355"/>
                  <a:pt x="16" y="355"/>
                </a:cubicBezTo>
                <a:lnTo>
                  <a:pt x="65" y="355"/>
                </a:lnTo>
                <a:cubicBezTo>
                  <a:pt x="73" y="493"/>
                  <a:pt x="184" y="604"/>
                  <a:pt x="322" y="612"/>
                </a:cubicBezTo>
                <a:lnTo>
                  <a:pt x="322" y="661"/>
                </a:lnTo>
                <a:cubicBezTo>
                  <a:pt x="322" y="670"/>
                  <a:pt x="330" y="677"/>
                  <a:pt x="339" y="677"/>
                </a:cubicBezTo>
                <a:cubicBezTo>
                  <a:pt x="348" y="677"/>
                  <a:pt x="356" y="670"/>
                  <a:pt x="356" y="661"/>
                </a:cubicBezTo>
                <a:lnTo>
                  <a:pt x="356" y="612"/>
                </a:lnTo>
                <a:cubicBezTo>
                  <a:pt x="494" y="604"/>
                  <a:pt x="605" y="493"/>
                  <a:pt x="613" y="355"/>
                </a:cubicBezTo>
                <a:lnTo>
                  <a:pt x="662" y="355"/>
                </a:lnTo>
                <a:cubicBezTo>
                  <a:pt x="671" y="355"/>
                  <a:pt x="678" y="347"/>
                  <a:pt x="678" y="338"/>
                </a:cubicBezTo>
                <a:cubicBezTo>
                  <a:pt x="678" y="329"/>
                  <a:pt x="671" y="321"/>
                  <a:pt x="662" y="321"/>
                </a:cubicBezTo>
                <a:close/>
              </a:path>
            </a:pathLst>
          </a:custGeom>
          <a:solidFill>
            <a:schemeClr val="accent6"/>
          </a:solidFill>
          <a:ln w="0">
            <a:solidFill>
              <a:schemeClr val="accent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cxnSp>
        <p:nvCxnSpPr>
          <p:cNvPr id="118" name="117 Conector angular"/>
          <p:cNvCxnSpPr/>
          <p:nvPr/>
        </p:nvCxnSpPr>
        <p:spPr>
          <a:xfrm rot="16200000" flipH="1">
            <a:off x="2742430" y="1971346"/>
            <a:ext cx="504000" cy="432000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123 Conector angular"/>
          <p:cNvCxnSpPr/>
          <p:nvPr/>
        </p:nvCxnSpPr>
        <p:spPr>
          <a:xfrm rot="10800000" flipH="1">
            <a:off x="5350198" y="1342058"/>
            <a:ext cx="828000" cy="720000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124 Conector angular"/>
          <p:cNvCxnSpPr/>
          <p:nvPr/>
        </p:nvCxnSpPr>
        <p:spPr>
          <a:xfrm rot="10800000">
            <a:off x="3048942" y="3398520"/>
            <a:ext cx="828000" cy="1296000"/>
          </a:xfrm>
          <a:prstGeom prst="bentConnector3">
            <a:avLst>
              <a:gd name="adj1" fmla="val 84971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127 Conector angular"/>
          <p:cNvCxnSpPr/>
          <p:nvPr/>
        </p:nvCxnSpPr>
        <p:spPr>
          <a:xfrm rot="16200000" flipH="1">
            <a:off x="6192678" y="4094338"/>
            <a:ext cx="0" cy="180000"/>
          </a:xfrm>
          <a:prstGeom prst="bentConnector3">
            <a:avLst>
              <a:gd name="adj1" fmla="val 107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3214678" y="2214554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2"/>
                </a:solidFill>
                <a:latin typeface="Calibri" pitchFamily="34" charset="0"/>
                <a:cs typeface="Rubik" panose="00000500000000000000" pitchFamily="2" charset="-79"/>
              </a:rPr>
              <a:t>1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5085920" y="1728342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Rubik" panose="00000500000000000000" pitchFamily="2" charset="-79"/>
              </a:rPr>
              <a:t>2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5947352" y="4279329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3"/>
                </a:solidFill>
                <a:latin typeface="Calibri" pitchFamily="34" charset="0"/>
                <a:cs typeface="Rubik" panose="00000500000000000000" pitchFamily="2" charset="-79"/>
              </a:rPr>
              <a:t>3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3721671" y="4671964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6"/>
                </a:solidFill>
                <a:latin typeface="Calibri" pitchFamily="34" charset="0"/>
                <a:cs typeface="Rubik" panose="00000500000000000000" pitchFamily="2" charset="-79"/>
              </a:rPr>
              <a:t>4</a:t>
            </a:r>
          </a:p>
        </p:txBody>
      </p:sp>
      <p:grpSp>
        <p:nvGrpSpPr>
          <p:cNvPr id="39" name="38 Grupo"/>
          <p:cNvGrpSpPr/>
          <p:nvPr/>
        </p:nvGrpSpPr>
        <p:grpSpPr>
          <a:xfrm>
            <a:off x="3276136" y="2050669"/>
            <a:ext cx="2770002" cy="2701806"/>
            <a:chOff x="2873582" y="2077599"/>
            <a:chExt cx="3463017" cy="3377758"/>
          </a:xfrm>
        </p:grpSpPr>
        <p:sp>
          <p:nvSpPr>
            <p:cNvPr id="35" name="34 Triángulo isósceles"/>
            <p:cNvSpPr/>
            <p:nvPr/>
          </p:nvSpPr>
          <p:spPr>
            <a:xfrm rot="4056682">
              <a:off x="3955524" y="2092000"/>
              <a:ext cx="198001" cy="169200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35 Triángulo isósceles"/>
            <p:cNvSpPr/>
            <p:nvPr/>
          </p:nvSpPr>
          <p:spPr>
            <a:xfrm rot="9795025">
              <a:off x="6138598" y="3100676"/>
              <a:ext cx="198001" cy="169200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36 Triángulo isósceles"/>
            <p:cNvSpPr/>
            <p:nvPr/>
          </p:nvSpPr>
          <p:spPr>
            <a:xfrm rot="14992537">
              <a:off x="5168313" y="5271652"/>
              <a:ext cx="197312" cy="170097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37 Triángulo isósceles"/>
            <p:cNvSpPr/>
            <p:nvPr/>
          </p:nvSpPr>
          <p:spPr>
            <a:xfrm rot="20998321">
              <a:off x="2873582" y="4055483"/>
              <a:ext cx="197312" cy="170096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Tech &amp; tech-enabled </a:t>
            </a:r>
            <a:r>
              <a:rPr lang="en-GB" dirty="0">
                <a:latin typeface="Calibri" panose="020F0502020204030204" pitchFamily="34" charset="0"/>
              </a:rPr>
              <a:t>companies are now the </a:t>
            </a:r>
            <a:endParaRPr lang="en-GB" dirty="0" smtClean="0">
              <a:latin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</a:rPr>
              <a:t>most </a:t>
            </a:r>
            <a:r>
              <a:rPr lang="en-GB" dirty="0">
                <a:latin typeface="Calibri" panose="020F0502020204030204" pitchFamily="34" charset="0"/>
              </a:rPr>
              <a:t>valued global enterprises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5831" y="898998"/>
            <a:ext cx="8282770" cy="4498505"/>
            <a:chOff x="108755" y="768012"/>
            <a:chExt cx="6884470" cy="365139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028" y="3988068"/>
              <a:ext cx="382314" cy="34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108755" y="768012"/>
              <a:ext cx="6884470" cy="3651399"/>
              <a:chOff x="456488" y="833729"/>
              <a:chExt cx="7239712" cy="3932887"/>
            </a:xfrm>
          </p:grpSpPr>
          <p:pic>
            <p:nvPicPr>
              <p:cNvPr id="9" name="Picture 21" descr="Image result for amazon logo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 bwMode="auto">
              <a:xfrm>
                <a:off x="2136135" y="3880046"/>
                <a:ext cx="1204315" cy="40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7" descr="Image result for microsoft logo round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02" t="16841" r="8473" b="20358"/>
              <a:stretch/>
            </p:blipFill>
            <p:spPr bwMode="auto">
              <a:xfrm>
                <a:off x="3821393" y="3483944"/>
                <a:ext cx="528066" cy="369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2" descr="apple_logo_current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63" t="3726" b="30316"/>
              <a:stretch/>
            </p:blipFill>
            <p:spPr bwMode="auto">
              <a:xfrm>
                <a:off x="6612867" y="1879642"/>
                <a:ext cx="333646" cy="3709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 bwMode="auto">
              <a:xfrm>
                <a:off x="4928193" y="2125637"/>
                <a:ext cx="1008728" cy="691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3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 bwMode="auto">
              <a:xfrm>
                <a:off x="3764588" y="2670293"/>
                <a:ext cx="641675" cy="403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 bwMode="auto">
              <a:xfrm>
                <a:off x="6458853" y="1057322"/>
                <a:ext cx="641675" cy="403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 bwMode="auto">
              <a:xfrm>
                <a:off x="4926294" y="1316201"/>
                <a:ext cx="1008728" cy="691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Round Diagonal Corner Rectangle 15"/>
              <p:cNvSpPr/>
              <p:nvPr/>
            </p:nvSpPr>
            <p:spPr>
              <a:xfrm>
                <a:off x="717593" y="4282248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ound Diagonal Corner Rectangle 16"/>
              <p:cNvSpPr/>
              <p:nvPr/>
            </p:nvSpPr>
            <p:spPr>
              <a:xfrm>
                <a:off x="2064726" y="3879132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ound Diagonal Corner Rectangle 17"/>
              <p:cNvSpPr/>
              <p:nvPr/>
            </p:nvSpPr>
            <p:spPr>
              <a:xfrm>
                <a:off x="3411859" y="3476016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ound Diagonal Corner Rectangle 18"/>
              <p:cNvSpPr/>
              <p:nvPr/>
            </p:nvSpPr>
            <p:spPr>
              <a:xfrm>
                <a:off x="4758991" y="3072900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ound Diagonal Corner Rectangle 19"/>
              <p:cNvSpPr/>
              <p:nvPr/>
            </p:nvSpPr>
            <p:spPr>
              <a:xfrm>
                <a:off x="6106124" y="2669785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ound Diagonal Corner Rectangle 20"/>
              <p:cNvSpPr/>
              <p:nvPr/>
            </p:nvSpPr>
            <p:spPr>
              <a:xfrm>
                <a:off x="717593" y="3476016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 Diagonal Corner Rectangle 21"/>
              <p:cNvSpPr/>
              <p:nvPr/>
            </p:nvSpPr>
            <p:spPr>
              <a:xfrm>
                <a:off x="2064726" y="3072900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ound Diagonal Corner Rectangle 22"/>
              <p:cNvSpPr/>
              <p:nvPr/>
            </p:nvSpPr>
            <p:spPr>
              <a:xfrm>
                <a:off x="3411859" y="2669785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rgbClr val="B61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ound Diagonal Corner Rectangle 23"/>
              <p:cNvSpPr/>
              <p:nvPr/>
            </p:nvSpPr>
            <p:spPr>
              <a:xfrm>
                <a:off x="4758991" y="2266669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rgbClr val="B61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ound Diagonal Corner Rectangle 24"/>
              <p:cNvSpPr/>
              <p:nvPr/>
            </p:nvSpPr>
            <p:spPr>
              <a:xfrm>
                <a:off x="6106124" y="1863553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ound Diagonal Corner Rectangle 25"/>
              <p:cNvSpPr/>
              <p:nvPr/>
            </p:nvSpPr>
            <p:spPr>
              <a:xfrm>
                <a:off x="717593" y="2669785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ound Diagonal Corner Rectangle 26"/>
              <p:cNvSpPr/>
              <p:nvPr/>
            </p:nvSpPr>
            <p:spPr>
              <a:xfrm>
                <a:off x="2064726" y="2266669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ound Diagonal Corner Rectangle 27"/>
              <p:cNvSpPr/>
              <p:nvPr/>
            </p:nvSpPr>
            <p:spPr>
              <a:xfrm>
                <a:off x="3411858" y="1863553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ound Diagonal Corner Rectangle 28"/>
              <p:cNvSpPr/>
              <p:nvPr/>
            </p:nvSpPr>
            <p:spPr>
              <a:xfrm>
                <a:off x="4757092" y="1460438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ound Diagonal Corner Rectangle 29"/>
              <p:cNvSpPr/>
              <p:nvPr/>
            </p:nvSpPr>
            <p:spPr>
              <a:xfrm>
                <a:off x="6106124" y="1057322"/>
                <a:ext cx="1347133" cy="40311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1" name="Picture 5" descr="Image result for ge logo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20" t="19632" r="26520" b="19364"/>
              <a:stretch/>
            </p:blipFill>
            <p:spPr bwMode="auto">
              <a:xfrm>
                <a:off x="3866915" y="1866439"/>
                <a:ext cx="437020" cy="397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6445000" y="833729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$723.9B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105257" y="1242177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$511.9B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750734" y="1648179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$374.6B</a:t>
                </a:r>
              </a:p>
            </p:txBody>
          </p:sp>
          <p:pic>
            <p:nvPicPr>
              <p:cNvPr id="35" name="Picture 31" descr="Image result for china mobile logo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04" t="34184" r="10982" b="32908"/>
              <a:stretch/>
            </p:blipFill>
            <p:spPr bwMode="auto">
              <a:xfrm>
                <a:off x="2202271" y="2310381"/>
                <a:ext cx="1072041" cy="315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2403600" y="2046949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$354.1B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061984" y="2450918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$339.0B</a:t>
                </a:r>
              </a:p>
            </p:txBody>
          </p:sp>
          <p:pic>
            <p:nvPicPr>
              <p:cNvPr id="38" name="Picture 18" descr="Image result for icbc logo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78479" y="2740338"/>
                <a:ext cx="825360" cy="262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 rot="16200000">
                <a:off x="289336" y="2756327"/>
                <a:ext cx="565614" cy="2300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2"/>
                    </a:solidFill>
                    <a:latin typeface="Calibri" pitchFamily="34" charset="0"/>
                    <a:cs typeface="Rubik" panose="00000500000000000000" pitchFamily="2" charset="-79"/>
                  </a:rPr>
                  <a:t>2007</a:t>
                </a:r>
                <a:endParaRPr lang="en-IN" b="1" dirty="0">
                  <a:solidFill>
                    <a:schemeClr val="accent2"/>
                  </a:solidFill>
                  <a:latin typeface="Calibri" pitchFamily="34" charset="0"/>
                  <a:cs typeface="Rubik" panose="00000500000000000000" pitchFamily="2" charset="-79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6200000">
                <a:off x="289336" y="3562559"/>
                <a:ext cx="565614" cy="2300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2"/>
                    </a:solidFill>
                    <a:latin typeface="Calibri" pitchFamily="34" charset="0"/>
                    <a:cs typeface="Rubik" panose="00000500000000000000" pitchFamily="2" charset="-79"/>
                  </a:rPr>
                  <a:t>2012</a:t>
                </a:r>
                <a:endParaRPr lang="en-IN" b="1" dirty="0">
                  <a:solidFill>
                    <a:schemeClr val="accent2"/>
                  </a:solidFill>
                  <a:latin typeface="Calibri" pitchFamily="34" charset="0"/>
                  <a:cs typeface="Rubik" panose="00000500000000000000" pitchFamily="2" charset="-79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6200000">
                <a:off x="289336" y="4368793"/>
                <a:ext cx="565614" cy="2300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2"/>
                    </a:solidFill>
                    <a:latin typeface="Calibri" pitchFamily="34" charset="0"/>
                    <a:cs typeface="Rubik" panose="00000500000000000000" pitchFamily="2" charset="-79"/>
                  </a:rPr>
                  <a:t>2017</a:t>
                </a:r>
                <a:endParaRPr lang="en-IN" b="1" dirty="0">
                  <a:solidFill>
                    <a:schemeClr val="accent2"/>
                  </a:solidFill>
                  <a:latin typeface="Calibri" pitchFamily="34" charset="0"/>
                  <a:cs typeface="Rubik" panose="00000500000000000000" pitchFamily="2" charset="-79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454080" y="1629607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$500.6B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106947" y="2034652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$394.6B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759815" y="2432347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$264.8B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412682" y="2839462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$247.4B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065549" y="3242069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$236.5B</a:t>
                </a:r>
              </a:p>
            </p:txBody>
          </p:sp>
          <p:pic>
            <p:nvPicPr>
              <p:cNvPr id="47" name="Picture 29" descr="Image result for bhp billiton logo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428122" y="3105207"/>
                <a:ext cx="620340" cy="338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19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0092" y="3163514"/>
                <a:ext cx="1004930" cy="221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Text Box 38"/>
              <p:cNvSpPr txBox="1">
                <a:spLocks noChangeArrowheads="1"/>
              </p:cNvSpPr>
              <p:nvPr/>
            </p:nvSpPr>
            <p:spPr bwMode="auto">
              <a:xfrm>
                <a:off x="6475487" y="2510142"/>
                <a:ext cx="608406" cy="1555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en-US" sz="1400" b="1" dirty="0">
                    <a:latin typeface="Calibri" panose="020F0502020204030204" pitchFamily="34" charset="0"/>
                    <a:ea typeface="ＭＳ Ｐゴシック" charset="-128"/>
                  </a:rPr>
                  <a:t>$884.4 B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106947" y="2839462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$730.9B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759815" y="3242069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$661.3B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412682" y="3646100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$572.9B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065549" y="4048302"/>
                <a:ext cx="651221" cy="23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b="1" dirty="0">
                    <a:latin typeface="Calibri" panose="020F0502020204030204" pitchFamily="34" charset="0"/>
                  </a:rPr>
                  <a:t>$517.0B</a:t>
                </a:r>
              </a:p>
            </p:txBody>
          </p:sp>
          <p:pic>
            <p:nvPicPr>
              <p:cNvPr id="54" name="Picture 18" descr="Image result for icbc logo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78479" y="3546568"/>
                <a:ext cx="825360" cy="262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12" descr="apple_logo_current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63" t="3726" b="30316"/>
              <a:stretch/>
            </p:blipFill>
            <p:spPr bwMode="auto">
              <a:xfrm>
                <a:off x="6612867" y="2685873"/>
                <a:ext cx="333646" cy="3709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6" name="Group 55"/>
              <p:cNvGrpSpPr/>
              <p:nvPr/>
            </p:nvGrpSpPr>
            <p:grpSpPr>
              <a:xfrm>
                <a:off x="606321" y="1533973"/>
                <a:ext cx="1261109" cy="659159"/>
                <a:chOff x="6882543" y="4722057"/>
                <a:chExt cx="1518606" cy="867182"/>
              </a:xfrm>
            </p:grpSpPr>
            <p:sp>
              <p:nvSpPr>
                <p:cNvPr id="58" name="Round Diagonal Corner Rectangle 57"/>
                <p:cNvSpPr/>
                <p:nvPr/>
              </p:nvSpPr>
              <p:spPr>
                <a:xfrm>
                  <a:off x="7493608" y="4879719"/>
                  <a:ext cx="811096" cy="265167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Round Diagonal Corner Rectangle 58"/>
                <p:cNvSpPr/>
                <p:nvPr/>
              </p:nvSpPr>
              <p:spPr>
                <a:xfrm>
                  <a:off x="7493608" y="5229200"/>
                  <a:ext cx="811096" cy="265167"/>
                </a:xfrm>
                <a:prstGeom prst="round2DiagRect">
                  <a:avLst>
                    <a:gd name="adj1" fmla="val 50000"/>
                    <a:gd name="adj2" fmla="val 0"/>
                  </a:avLst>
                </a:prstGeom>
                <a:noFill/>
                <a:ln w="25400">
                  <a:solidFill>
                    <a:srgbClr val="B6127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6882543" y="4837110"/>
                  <a:ext cx="677308" cy="3644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200" b="1" dirty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Tech </a:t>
                  </a: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6882543" y="5207894"/>
                  <a:ext cx="742021" cy="3644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200" b="1" dirty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Other</a:t>
                  </a:r>
                </a:p>
              </p:txBody>
            </p:sp>
            <p:sp>
              <p:nvSpPr>
                <p:cNvPr id="62" name="Rounded Rectangle 61"/>
                <p:cNvSpPr/>
                <p:nvPr/>
              </p:nvSpPr>
              <p:spPr>
                <a:xfrm>
                  <a:off x="6882544" y="4722057"/>
                  <a:ext cx="1518605" cy="867182"/>
                </a:xfrm>
                <a:prstGeom prst="roundRect">
                  <a:avLst/>
                </a:prstGeom>
                <a:no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56488" y="1030953"/>
                <a:ext cx="7239712" cy="307777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en-US" sz="1400" b="1" dirty="0">
                    <a:solidFill>
                      <a:srgbClr val="22AE7D"/>
                    </a:solidFill>
                    <a:latin typeface="Calibri" pitchFamily="34" charset="0"/>
                    <a:cs typeface="Rubik" panose="00000500000000000000" pitchFamily="2" charset="-79"/>
                  </a:rPr>
                  <a:t>Top 5 Publicly Listed Companies (by Market Capitalization) </a:t>
                </a:r>
                <a:endParaRPr lang="en-IN" sz="1400" b="1" dirty="0">
                  <a:solidFill>
                    <a:srgbClr val="22AE7D"/>
                  </a:solidFill>
                  <a:latin typeface="Calibri" pitchFamily="34" charset="0"/>
                  <a:cs typeface="Rubik" panose="00000500000000000000" pitchFamily="2" charset="-79"/>
                </a:endParaRPr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5333816" y="4909974"/>
            <a:ext cx="3294785" cy="62534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 algn="ctr" rtl="0"/>
            <a:r>
              <a:rPr lang="en-IN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More than half </a:t>
            </a:r>
            <a:r>
              <a:rPr lang="en-IN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of Fortune 500 companies </a:t>
            </a:r>
          </a:p>
          <a:p>
            <a:pPr lvl="0" algn="ctr" rtl="0"/>
            <a:r>
              <a:rPr lang="en-IN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have disappeared </a:t>
            </a:r>
            <a:r>
              <a:rPr lang="en-IN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since the year 2000 </a:t>
            </a:r>
            <a:r>
              <a:rPr lang="en-IN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– primarily due to the impact of digital business </a:t>
            </a:r>
            <a:r>
              <a:rPr lang="en-IN" sz="1200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en-IN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odels.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7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Influencers methodology (1/2)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88132" y="1894776"/>
            <a:ext cx="8567737" cy="47745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  <a:defRPr sz="1100" kern="1200">
                <a:solidFill>
                  <a:schemeClr val="tx1"/>
                </a:solidFill>
                <a:latin typeface="Rubik Light" panose="02000604000000020004" pitchFamily="2" charset="-79"/>
                <a:ea typeface="+mn-ea"/>
                <a:cs typeface="Rubik Light" panose="02000604000000020004" pitchFamily="2" charset="-79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ubik Light" panose="02000604000000020004" pitchFamily="2" charset="-79"/>
                <a:ea typeface="+mn-ea"/>
                <a:cs typeface="Rubik Light" panose="02000604000000020004" pitchFamily="2" charset="-79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Rubik Light" panose="02000604000000020004" pitchFamily="2" charset="-79"/>
                <a:ea typeface="+mn-ea"/>
                <a:cs typeface="Rubik Light" panose="02000604000000020004" pitchFamily="2" charset="-79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Rubik Light" panose="02000604000000020004" pitchFamily="2" charset="-79"/>
                <a:ea typeface="+mn-ea"/>
                <a:cs typeface="Rubik Light" panose="02000604000000020004" pitchFamily="2" charset="-79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»"/>
              <a:defRPr sz="1100" kern="1200">
                <a:solidFill>
                  <a:schemeClr val="tx1"/>
                </a:solidFill>
                <a:latin typeface="Rubik Light" panose="02000604000000020004" pitchFamily="2" charset="-79"/>
                <a:ea typeface="+mn-ea"/>
                <a:cs typeface="Rubik Light" panose="02000604000000020004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0DEA5"/>
              </a:buClr>
              <a:buNone/>
              <a:defRPr/>
            </a:pPr>
            <a:r>
              <a:rPr lang="en-GB" sz="1200" dirty="0" smtClean="0">
                <a:solidFill>
                  <a:srgbClr val="2E293D"/>
                </a:solidFill>
                <a:latin typeface="Calibri" panose="020F0502020204030204" pitchFamily="34" charset="0"/>
              </a:rPr>
              <a:t>A </a:t>
            </a:r>
            <a:r>
              <a:rPr lang="en-GB" sz="1200" b="1" dirty="0" smtClean="0">
                <a:solidFill>
                  <a:srgbClr val="2E293D"/>
                </a:solidFill>
                <a:latin typeface="Calibri" panose="020F0502020204030204" pitchFamily="34" charset="0"/>
              </a:rPr>
              <a:t>three step process </a:t>
            </a:r>
            <a:r>
              <a:rPr lang="en-GB" sz="1200" dirty="0" smtClean="0">
                <a:solidFill>
                  <a:srgbClr val="2E293D"/>
                </a:solidFill>
                <a:latin typeface="Calibri" panose="020F0502020204030204" pitchFamily="34" charset="0"/>
              </a:rPr>
              <a:t>is followed: Initially, an exhaustive list of keywords is determined to </a:t>
            </a:r>
            <a:r>
              <a:rPr lang="en-GB" sz="1200" dirty="0">
                <a:solidFill>
                  <a:srgbClr val="2E293D"/>
                </a:solidFill>
                <a:latin typeface="Calibri" panose="020F0502020204030204" pitchFamily="34" charset="0"/>
              </a:rPr>
              <a:t>define a project area . </a:t>
            </a:r>
            <a:r>
              <a:rPr lang="en-GB" sz="1200" dirty="0" smtClean="0">
                <a:solidFill>
                  <a:srgbClr val="2E293D"/>
                </a:solidFill>
                <a:latin typeface="Calibri" panose="020F0502020204030204" pitchFamily="34" charset="0"/>
              </a:rPr>
              <a:t>This set of </a:t>
            </a:r>
          </a:p>
          <a:p>
            <a:pPr marL="0" indent="0" algn="ctr">
              <a:spcBef>
                <a:spcPts val="0"/>
              </a:spcBef>
              <a:buClr>
                <a:srgbClr val="00DEA5"/>
              </a:buClr>
              <a:buFont typeface="Courier New" panose="02070309020205020404" pitchFamily="49" charset="0"/>
              <a:buNone/>
              <a:defRPr/>
            </a:pPr>
            <a:r>
              <a:rPr lang="en-GB" sz="1200" dirty="0" smtClean="0">
                <a:solidFill>
                  <a:srgbClr val="2E293D"/>
                </a:solidFill>
                <a:latin typeface="Calibri" panose="020F0502020204030204" pitchFamily="34" charset="0"/>
              </a:rPr>
              <a:t>keywords is then used as an input to a proprietary algorithm that results in a detailed list of the key individuals associated with these </a:t>
            </a:r>
          </a:p>
          <a:p>
            <a:pPr marL="0" indent="0" algn="ctr">
              <a:spcBef>
                <a:spcPts val="0"/>
              </a:spcBef>
              <a:buClr>
                <a:srgbClr val="00DEA5"/>
              </a:buClr>
              <a:buFont typeface="Courier New" panose="02070309020205020404" pitchFamily="49" charset="0"/>
              <a:buNone/>
              <a:defRPr/>
            </a:pPr>
            <a:r>
              <a:rPr lang="en-GB" sz="1200" dirty="0" smtClean="0">
                <a:solidFill>
                  <a:srgbClr val="2E293D"/>
                </a:solidFill>
                <a:latin typeface="Calibri" panose="020F0502020204030204" pitchFamily="34" charset="0"/>
              </a:rPr>
              <a:t>keywords. Finally, a series</a:t>
            </a:r>
            <a:r>
              <a:rPr lang="en-GB" sz="1200" dirty="0" smtClean="0">
                <a:solidFill>
                  <a:srgbClr val="C21282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smtClean="0">
                <a:solidFill>
                  <a:srgbClr val="2E293D"/>
                </a:solidFill>
                <a:latin typeface="Calibri" panose="020F0502020204030204" pitchFamily="34" charset="0"/>
              </a:rPr>
              <a:t>of</a:t>
            </a:r>
            <a:r>
              <a:rPr lang="en-GB" sz="1200" dirty="0" smtClean="0">
                <a:solidFill>
                  <a:srgbClr val="C21282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smtClean="0">
                <a:solidFill>
                  <a:srgbClr val="2E293D"/>
                </a:solidFill>
                <a:latin typeface="Calibri" panose="020F0502020204030204" pitchFamily="34" charset="0"/>
              </a:rPr>
              <a:t>algorithms</a:t>
            </a:r>
            <a:r>
              <a:rPr lang="en-GB" sz="1200" dirty="0" smtClean="0">
                <a:solidFill>
                  <a:srgbClr val="C21282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 smtClean="0">
                <a:solidFill>
                  <a:srgbClr val="2E293D"/>
                </a:solidFill>
                <a:latin typeface="Calibri" panose="020F0502020204030204" pitchFamily="34" charset="0"/>
              </a:rPr>
              <a:t>is then used to determine the 100 most important influencers within this initial list. </a:t>
            </a:r>
          </a:p>
          <a:p>
            <a:pPr marL="0" indent="0" algn="ctr">
              <a:buClr>
                <a:srgbClr val="00DEA5"/>
              </a:buClr>
              <a:buFont typeface="Courier New" panose="02070309020205020404" pitchFamily="49" charset="0"/>
              <a:buNone/>
              <a:defRPr/>
            </a:pPr>
            <a:endParaRPr lang="en-GB" sz="1200" dirty="0">
              <a:solidFill>
                <a:srgbClr val="2E293D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22748" r="13980" b="12716"/>
          <a:stretch/>
        </p:blipFill>
        <p:spPr bwMode="auto">
          <a:xfrm>
            <a:off x="879155" y="2636912"/>
            <a:ext cx="7385690" cy="353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2"/>
          <p:cNvSpPr/>
          <p:nvPr/>
        </p:nvSpPr>
        <p:spPr>
          <a:xfrm>
            <a:off x="0" y="764997"/>
            <a:ext cx="9144279" cy="1069290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rgbClr val="E8EDED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7940" y="988786"/>
            <a:ext cx="8620836" cy="914479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800" dirty="0">
                <a:solidFill>
                  <a:srgbClr val="707070"/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The Influencers tool is based upon two main stages of Influencer identification, followed by analysis of the topics and level of influence of this </a:t>
            </a:r>
            <a:r>
              <a:rPr lang="en-GB" sz="1800" dirty="0" smtClean="0">
                <a:solidFill>
                  <a:srgbClr val="707070"/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group.</a:t>
            </a:r>
            <a:endParaRPr lang="en-GB" sz="1800" dirty="0">
              <a:solidFill>
                <a:srgbClr val="707070"/>
              </a:solidFill>
              <a:latin typeface="Calibri" panose="020F0502020204030204" pitchFamily="34" charset="0"/>
              <a:cs typeface="Rubik Light" panose="00000400000000000000" pitchFamily="2" charset="-79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9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Influencers methodology (2/2)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>
            <a:off x="0" y="764997"/>
            <a:ext cx="9144279" cy="1069290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rgbClr val="E8EDED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7940" y="988786"/>
            <a:ext cx="8620836" cy="914479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800" dirty="0">
                <a:solidFill>
                  <a:srgbClr val="707070"/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In the second and third stages of the process, a series of parameters are </a:t>
            </a:r>
            <a:r>
              <a:rPr lang="en-GB" sz="1800" dirty="0" smtClean="0">
                <a:solidFill>
                  <a:srgbClr val="707070"/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analyzed </a:t>
            </a:r>
            <a:r>
              <a:rPr lang="en-GB" sz="1800" dirty="0">
                <a:solidFill>
                  <a:srgbClr val="707070"/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based on key pillars of relevance, network and </a:t>
            </a:r>
            <a:r>
              <a:rPr lang="en-GB" sz="1800" dirty="0" smtClean="0">
                <a:solidFill>
                  <a:srgbClr val="707070"/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engagement.</a:t>
            </a:r>
            <a:endParaRPr lang="en-GB" sz="1800" dirty="0">
              <a:solidFill>
                <a:srgbClr val="707070"/>
              </a:solidFill>
              <a:latin typeface="Calibri" panose="020F0502020204030204" pitchFamily="34" charset="0"/>
              <a:cs typeface="Rubik Light" panose="00000400000000000000" pitchFamily="2" charset="-79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56" y="1838241"/>
            <a:ext cx="4970124" cy="434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5536" y="2001615"/>
            <a:ext cx="3343701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rgbClr val="583471"/>
                </a:solidFill>
                <a:latin typeface="Calibri" panose="020F0502020204030204" pitchFamily="34" charset="0"/>
                <a:cs typeface="Rubik Light"/>
              </a:rPr>
              <a:t>GlobalData’s proprietary Influencer Identification Framework is based on a scientific process that works on </a:t>
            </a:r>
            <a:r>
              <a:rPr lang="en-IN" sz="1400" b="1" dirty="0" smtClean="0">
                <a:solidFill>
                  <a:srgbClr val="583471"/>
                </a:solidFill>
                <a:latin typeface="Calibri" panose="020F0502020204030204" pitchFamily="34" charset="0"/>
                <a:cs typeface="Rubik Light"/>
              </a:rPr>
              <a:t/>
            </a:r>
            <a:br>
              <a:rPr lang="en-IN" sz="1400" b="1" dirty="0" smtClean="0">
                <a:solidFill>
                  <a:srgbClr val="583471"/>
                </a:solidFill>
                <a:latin typeface="Calibri" panose="020F0502020204030204" pitchFamily="34" charset="0"/>
                <a:cs typeface="Rubik Light"/>
              </a:rPr>
            </a:br>
            <a:r>
              <a:rPr lang="en-IN" sz="1400" b="1" dirty="0" smtClean="0">
                <a:solidFill>
                  <a:srgbClr val="583471"/>
                </a:solidFill>
                <a:latin typeface="Calibri" panose="020F0502020204030204" pitchFamily="34" charset="0"/>
                <a:cs typeface="Rubik Light"/>
              </a:rPr>
              <a:t>pre-defined </a:t>
            </a:r>
            <a:r>
              <a:rPr lang="en-IN" sz="1400" b="1" dirty="0">
                <a:solidFill>
                  <a:srgbClr val="583471"/>
                </a:solidFill>
                <a:latin typeface="Calibri" panose="020F0502020204030204" pitchFamily="34" charset="0"/>
                <a:cs typeface="Rubik Light"/>
              </a:rPr>
              <a:t>parameters using our proprietary algorithms. </a:t>
            </a:r>
          </a:p>
          <a:p>
            <a:endParaRPr lang="en-IN" sz="1200" dirty="0">
              <a:solidFill>
                <a:srgbClr val="000000"/>
              </a:solidFill>
              <a:latin typeface="Calibri" panose="020F0502020204030204" pitchFamily="34" charset="0"/>
              <a:cs typeface="Rubik Light"/>
            </a:endParaRPr>
          </a:p>
          <a:p>
            <a:r>
              <a:rPr lang="en-IN" sz="1100" dirty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Our </a:t>
            </a:r>
            <a:r>
              <a:rPr lang="en-IN" sz="11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multi-stage </a:t>
            </a:r>
            <a:r>
              <a:rPr lang="en-IN" sz="1100" dirty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methodology works on the pillars of relevance, network, </a:t>
            </a:r>
            <a:r>
              <a:rPr lang="en-IN" sz="11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engagement, </a:t>
            </a:r>
            <a:r>
              <a:rPr lang="en-IN" sz="1100" dirty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and our deep analysis by evaluating the following </a:t>
            </a:r>
            <a:r>
              <a:rPr lang="en-IN" sz="11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parameters:</a:t>
            </a:r>
            <a:endParaRPr lang="en-IN" sz="1100" dirty="0">
              <a:solidFill>
                <a:srgbClr val="000000"/>
              </a:solidFill>
              <a:latin typeface="Calibri" panose="020F0502020204030204" pitchFamily="34" charset="0"/>
              <a:cs typeface="Rubik Light"/>
            </a:endParaRPr>
          </a:p>
          <a:p>
            <a:r>
              <a:rPr lang="en-IN" sz="1100" dirty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 </a:t>
            </a:r>
          </a:p>
          <a:p>
            <a:pPr marL="171450" indent="-171450">
              <a:buClr>
                <a:srgbClr val="2F283C"/>
              </a:buClr>
              <a:buFont typeface="Arial" pitchFamily="34" charset="0"/>
              <a:buChar char="•"/>
            </a:pPr>
            <a:r>
              <a:rPr lang="en-IN" sz="1100" b="1" dirty="0">
                <a:solidFill>
                  <a:srgbClr val="C21383"/>
                </a:solidFill>
                <a:latin typeface="Calibri" panose="020F0502020204030204" pitchFamily="34" charset="0"/>
                <a:cs typeface="Rubik Light"/>
              </a:rPr>
              <a:t>Relevance</a:t>
            </a:r>
            <a:r>
              <a:rPr lang="en-IN" sz="1100" dirty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 – Tweets relevant to our subject; the number of times influencers use relevant and most appropriate keywords in their tweets</a:t>
            </a:r>
          </a:p>
          <a:p>
            <a:pPr marL="171450" indent="-171450">
              <a:buClr>
                <a:srgbClr val="2F283C"/>
              </a:buClr>
              <a:buFont typeface="Arial" pitchFamily="34" charset="0"/>
              <a:buChar char="•"/>
            </a:pPr>
            <a:r>
              <a:rPr lang="en-IN" sz="1100" b="1" dirty="0">
                <a:solidFill>
                  <a:srgbClr val="C21383"/>
                </a:solidFill>
                <a:latin typeface="Calibri" panose="020F0502020204030204" pitchFamily="34" charset="0"/>
                <a:cs typeface="Rubik Light"/>
              </a:rPr>
              <a:t>Network</a:t>
            </a:r>
            <a:r>
              <a:rPr lang="en-IN" sz="1100" dirty="0">
                <a:solidFill>
                  <a:srgbClr val="C21383"/>
                </a:solidFill>
                <a:latin typeface="Calibri" panose="020F0502020204030204" pitchFamily="34" charset="0"/>
                <a:cs typeface="Rubik Light"/>
              </a:rPr>
              <a:t> </a:t>
            </a:r>
            <a:r>
              <a:rPr lang="en-IN" sz="1100" dirty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– Number of followers; connections within the shortlist of influencers</a:t>
            </a:r>
          </a:p>
          <a:p>
            <a:pPr marL="171450" indent="-171450">
              <a:buClr>
                <a:srgbClr val="2F283C"/>
              </a:buClr>
              <a:buFont typeface="Arial" pitchFamily="34" charset="0"/>
              <a:buChar char="•"/>
            </a:pPr>
            <a:r>
              <a:rPr lang="en-IN" sz="1100" b="1" dirty="0">
                <a:solidFill>
                  <a:srgbClr val="C21383"/>
                </a:solidFill>
                <a:latin typeface="Calibri" panose="020F0502020204030204" pitchFamily="34" charset="0"/>
                <a:cs typeface="Rubik Light"/>
              </a:rPr>
              <a:t>Engagement</a:t>
            </a:r>
            <a:r>
              <a:rPr lang="en-IN" sz="1100" dirty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 – The number of times tweets are </a:t>
            </a:r>
            <a:r>
              <a:rPr lang="en-IN" sz="11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/>
            </a:r>
            <a:br>
              <a:rPr lang="en-IN" sz="11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</a:br>
            <a:r>
              <a:rPr lang="en-IN" sz="11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re-tweeted</a:t>
            </a:r>
            <a:r>
              <a:rPr lang="en-IN" sz="1100" dirty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; the number of times influencers are mentioned</a:t>
            </a:r>
          </a:p>
          <a:p>
            <a:pPr marL="171450" indent="-171450">
              <a:buClr>
                <a:srgbClr val="2F283C"/>
              </a:buClr>
              <a:buFont typeface="Arial" pitchFamily="34" charset="0"/>
              <a:buChar char="•"/>
            </a:pPr>
            <a:r>
              <a:rPr lang="en-IN" sz="1100" b="1" dirty="0">
                <a:solidFill>
                  <a:srgbClr val="C21383"/>
                </a:solidFill>
                <a:latin typeface="Calibri" panose="020F0502020204030204" pitchFamily="34" charset="0"/>
                <a:cs typeface="Rubik Light"/>
              </a:rPr>
              <a:t>Expert analysis </a:t>
            </a:r>
            <a:r>
              <a:rPr lang="en-IN" sz="1100" dirty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– A combination of proprietary algorithms as well as inputs from </a:t>
            </a:r>
            <a:r>
              <a:rPr lang="en-IN" sz="1100" dirty="0" smtClean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in-house </a:t>
            </a:r>
            <a:r>
              <a:rPr lang="en-IN" sz="1100" dirty="0">
                <a:solidFill>
                  <a:srgbClr val="000000"/>
                </a:solidFill>
                <a:latin typeface="Calibri" panose="020F0502020204030204" pitchFamily="34" charset="0"/>
                <a:cs typeface="Rubik Light"/>
              </a:rPr>
              <a:t>sector experts</a:t>
            </a:r>
            <a:endParaRPr lang="en-IN" sz="1100" b="1" dirty="0">
              <a:solidFill>
                <a:srgbClr val="000000"/>
              </a:solidFill>
              <a:latin typeface="Calibri" panose="020F0502020204030204" pitchFamily="34" charset="0"/>
              <a:cs typeface="Rubik Light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7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3" descr="C:\Users\piser\Desktop\infographic.png"/>
          <p:cNvPicPr>
            <a:picLocks noChangeAspect="1" noChangeArrowheads="1"/>
          </p:cNvPicPr>
          <p:nvPr/>
        </p:nvPicPr>
        <p:blipFill>
          <a:blip r:embed="rId3" cstate="print"/>
          <a:srcRect l="8114" t="10194" r="8540" b="15038"/>
          <a:stretch>
            <a:fillRect/>
          </a:stretch>
        </p:blipFill>
        <p:spPr bwMode="auto">
          <a:xfrm>
            <a:off x="357158" y="1864508"/>
            <a:ext cx="4576875" cy="428628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5292080" y="1834288"/>
            <a:ext cx="3851920" cy="4373996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Innovation Explorer – methodology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>
            <a:off x="0" y="764997"/>
            <a:ext cx="9144279" cy="1069290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rgbClr val="E8EDED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720" y="877957"/>
            <a:ext cx="8643998" cy="914479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800" dirty="0" smtClean="0">
                <a:latin typeface="Calibri" pitchFamily="34" charset="0"/>
              </a:rPr>
              <a:t>Tracking </a:t>
            </a:r>
            <a:r>
              <a:rPr lang="en-GB" sz="1800" dirty="0">
                <a:latin typeface="Calibri" pitchFamily="34" charset="0"/>
              </a:rPr>
              <a:t>key vendor websites, </a:t>
            </a:r>
            <a:r>
              <a:rPr lang="en-GB" sz="1800" dirty="0" smtClean="0">
                <a:latin typeface="Calibri" pitchFamily="34" charset="0"/>
              </a:rPr>
              <a:t>emerging disruptors, award-winning technology companies, and the venture capital universe </a:t>
            </a:r>
            <a:r>
              <a:rPr lang="en-GB" sz="1800" dirty="0">
                <a:latin typeface="Calibri" pitchFamily="34" charset="0"/>
              </a:rPr>
              <a:t>in order to </a:t>
            </a:r>
            <a:r>
              <a:rPr lang="en-GB" sz="1800" dirty="0" smtClean="0">
                <a:latin typeface="Calibri" pitchFamily="34" charset="0"/>
              </a:rPr>
              <a:t>provide </a:t>
            </a:r>
            <a:r>
              <a:rPr lang="en-GB" sz="1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real-world disruptive innovation examples </a:t>
            </a:r>
            <a:r>
              <a:rPr lang="en-GB" sz="1800" dirty="0" smtClean="0">
                <a:latin typeface="Calibri" pitchFamily="34" charset="0"/>
              </a:rPr>
              <a:t>that help clients </a:t>
            </a:r>
            <a:r>
              <a:rPr lang="en-GB" sz="1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transform disruption into top-line growth.</a:t>
            </a:r>
            <a:endParaRPr lang="en-IN" sz="1800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3844" y="2636912"/>
            <a:ext cx="352839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11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Tracking innovations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across </a:t>
            </a:r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eight 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emerging technology </a:t>
            </a:r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themes: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IN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IN" sz="11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IN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IN" sz="11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US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US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Grouping applications at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an 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industry and vertical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level</a:t>
            </a:r>
            <a:endParaRPr lang="en-US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US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US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Categorization 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of trends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associated with the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identified innovations e.g. Health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&amp; Wellness, Individualism &amp; Expression, Smart &amp;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Connected</a:t>
            </a:r>
            <a:endParaRPr lang="en-US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US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US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Identifying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the impact in terms of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concept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,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nature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of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disruption,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and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outlook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55146" y="2026000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The way in which we capture data for the Innovation Explorer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involves 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top-down approach consisting of the following steps: </a:t>
            </a:r>
          </a:p>
        </p:txBody>
      </p:sp>
      <p:sp>
        <p:nvSpPr>
          <p:cNvPr id="29" name="AutoShape 4" descr="Image result for university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0" name="AutoShape 6" descr="Image result for university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1" name="AutoShape 9" descr="Image result for university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5615608" y="3180712"/>
            <a:ext cx="3636912" cy="144655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Artificial Intelligence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Blockchain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Connected devices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&amp;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IoT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Digital business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Courier New" panose="02070309020205020404" pitchFamily="49" charset="0"/>
              <a:buChar char="o"/>
            </a:pPr>
            <a:endParaRPr lang="en-US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Courier New" panose="02070309020205020404" pitchFamily="49" charset="0"/>
              <a:buChar char="o"/>
            </a:pP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Courier New" panose="02070309020205020404" pitchFamily="49" charset="0"/>
              <a:buChar char="o"/>
            </a:pPr>
            <a:endParaRPr lang="en-US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Payment technologies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Robotics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&amp;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Drones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Security technology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Others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59" name="58 Grupo"/>
          <p:cNvGrpSpPr/>
          <p:nvPr/>
        </p:nvGrpSpPr>
        <p:grpSpPr>
          <a:xfrm>
            <a:off x="1821636" y="2302904"/>
            <a:ext cx="1643074" cy="1347728"/>
            <a:chOff x="1821636" y="2302904"/>
            <a:chExt cx="1643074" cy="1347728"/>
          </a:xfrm>
        </p:grpSpPr>
        <p:sp>
          <p:nvSpPr>
            <p:cNvPr id="8" name="Rectangle 7"/>
            <p:cNvSpPr/>
            <p:nvPr/>
          </p:nvSpPr>
          <p:spPr>
            <a:xfrm>
              <a:off x="1821636" y="2852978"/>
              <a:ext cx="1643074" cy="797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Our selection process focuses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on new investment </a:t>
              </a: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opportunities,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concept </a:t>
              </a: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and beta-stage ideas,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as well </a:t>
              </a: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as product launches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.</a:t>
              </a:r>
            </a:p>
          </p:txBody>
        </p:sp>
        <p:grpSp>
          <p:nvGrpSpPr>
            <p:cNvPr id="43" name="42 Grupo"/>
            <p:cNvGrpSpPr/>
            <p:nvPr/>
          </p:nvGrpSpPr>
          <p:grpSpPr>
            <a:xfrm>
              <a:off x="2400474" y="2302904"/>
              <a:ext cx="485399" cy="530233"/>
              <a:chOff x="2392363" y="2384426"/>
              <a:chExt cx="395288" cy="431799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56679" name="Freeform 7"/>
              <p:cNvSpPr>
                <a:spLocks/>
              </p:cNvSpPr>
              <p:nvPr/>
            </p:nvSpPr>
            <p:spPr bwMode="auto">
              <a:xfrm>
                <a:off x="2544763" y="2762250"/>
                <a:ext cx="90488" cy="19050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33" y="0"/>
                  </a:cxn>
                  <a:cxn ang="0">
                    <a:pos x="16" y="0"/>
                  </a:cxn>
                  <a:cxn ang="0">
                    <a:pos x="0" y="17"/>
                  </a:cxn>
                  <a:cxn ang="0">
                    <a:pos x="16" y="33"/>
                  </a:cxn>
                  <a:cxn ang="0">
                    <a:pos x="133" y="33"/>
                  </a:cxn>
                  <a:cxn ang="0">
                    <a:pos x="150" y="17"/>
                  </a:cxn>
                  <a:cxn ang="0">
                    <a:pos x="133" y="0"/>
                  </a:cxn>
                </a:cxnLst>
                <a:rect l="0" t="0" r="r" b="b"/>
                <a:pathLst>
                  <a:path w="150" h="33">
                    <a:moveTo>
                      <a:pt x="133" y="0"/>
                    </a:moveTo>
                    <a:lnTo>
                      <a:pt x="133" y="0"/>
                    </a:lnTo>
                    <a:lnTo>
                      <a:pt x="16" y="0"/>
                    </a:lnTo>
                    <a:cubicBezTo>
                      <a:pt x="7" y="0"/>
                      <a:pt x="0" y="7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lnTo>
                      <a:pt x="133" y="33"/>
                    </a:lnTo>
                    <a:cubicBezTo>
                      <a:pt x="142" y="33"/>
                      <a:pt x="150" y="26"/>
                      <a:pt x="150" y="17"/>
                    </a:cubicBezTo>
                    <a:cubicBezTo>
                      <a:pt x="150" y="7"/>
                      <a:pt x="142" y="0"/>
                      <a:pt x="133" y="0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80" name="Freeform 8"/>
              <p:cNvSpPr>
                <a:spLocks/>
              </p:cNvSpPr>
              <p:nvPr/>
            </p:nvSpPr>
            <p:spPr bwMode="auto">
              <a:xfrm>
                <a:off x="2544763" y="2795588"/>
                <a:ext cx="90488" cy="20637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33" y="0"/>
                  </a:cxn>
                  <a:cxn ang="0">
                    <a:pos x="16" y="0"/>
                  </a:cxn>
                  <a:cxn ang="0">
                    <a:pos x="0" y="17"/>
                  </a:cxn>
                  <a:cxn ang="0">
                    <a:pos x="16" y="33"/>
                  </a:cxn>
                  <a:cxn ang="0">
                    <a:pos x="133" y="33"/>
                  </a:cxn>
                  <a:cxn ang="0">
                    <a:pos x="150" y="17"/>
                  </a:cxn>
                  <a:cxn ang="0">
                    <a:pos x="133" y="0"/>
                  </a:cxn>
                </a:cxnLst>
                <a:rect l="0" t="0" r="r" b="b"/>
                <a:pathLst>
                  <a:path w="150" h="33">
                    <a:moveTo>
                      <a:pt x="133" y="0"/>
                    </a:moveTo>
                    <a:lnTo>
                      <a:pt x="133" y="0"/>
                    </a:lnTo>
                    <a:lnTo>
                      <a:pt x="16" y="0"/>
                    </a:ln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lnTo>
                      <a:pt x="133" y="33"/>
                    </a:lnTo>
                    <a:cubicBezTo>
                      <a:pt x="142" y="33"/>
                      <a:pt x="150" y="26"/>
                      <a:pt x="150" y="17"/>
                    </a:cubicBezTo>
                    <a:cubicBezTo>
                      <a:pt x="150" y="8"/>
                      <a:pt x="142" y="0"/>
                      <a:pt x="133" y="0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81" name="Freeform 9"/>
              <p:cNvSpPr>
                <a:spLocks noEditPoints="1"/>
              </p:cNvSpPr>
              <p:nvPr/>
            </p:nvSpPr>
            <p:spPr bwMode="auto">
              <a:xfrm>
                <a:off x="2474913" y="2468563"/>
                <a:ext cx="230188" cy="277812"/>
              </a:xfrm>
              <a:custGeom>
                <a:avLst/>
                <a:gdLst/>
                <a:ahLst/>
                <a:cxnLst>
                  <a:cxn ang="0">
                    <a:pos x="288" y="330"/>
                  </a:cxn>
                  <a:cxn ang="0">
                    <a:pos x="288" y="330"/>
                  </a:cxn>
                  <a:cxn ang="0">
                    <a:pos x="234" y="428"/>
                  </a:cxn>
                  <a:cxn ang="0">
                    <a:pos x="149" y="428"/>
                  </a:cxn>
                  <a:cxn ang="0">
                    <a:pos x="94" y="326"/>
                  </a:cxn>
                  <a:cxn ang="0">
                    <a:pos x="33" y="192"/>
                  </a:cxn>
                  <a:cxn ang="0">
                    <a:pos x="192" y="34"/>
                  </a:cxn>
                  <a:cxn ang="0">
                    <a:pos x="350" y="192"/>
                  </a:cxn>
                  <a:cxn ang="0">
                    <a:pos x="288" y="330"/>
                  </a:cxn>
                  <a:cxn ang="0">
                    <a:pos x="192" y="0"/>
                  </a:cxn>
                  <a:cxn ang="0">
                    <a:pos x="192" y="0"/>
                  </a:cxn>
                  <a:cxn ang="0">
                    <a:pos x="0" y="192"/>
                  </a:cxn>
                  <a:cxn ang="0">
                    <a:pos x="68" y="347"/>
                  </a:cxn>
                  <a:cxn ang="0">
                    <a:pos x="117" y="445"/>
                  </a:cxn>
                  <a:cxn ang="0">
                    <a:pos x="133" y="461"/>
                  </a:cxn>
                  <a:cxn ang="0">
                    <a:pos x="250" y="461"/>
                  </a:cxn>
                  <a:cxn ang="0">
                    <a:pos x="267" y="445"/>
                  </a:cxn>
                  <a:cxn ang="0">
                    <a:pos x="313" y="353"/>
                  </a:cxn>
                  <a:cxn ang="0">
                    <a:pos x="383" y="192"/>
                  </a:cxn>
                  <a:cxn ang="0">
                    <a:pos x="192" y="0"/>
                  </a:cxn>
                </a:cxnLst>
                <a:rect l="0" t="0" r="r" b="b"/>
                <a:pathLst>
                  <a:path w="383" h="461">
                    <a:moveTo>
                      <a:pt x="288" y="330"/>
                    </a:moveTo>
                    <a:lnTo>
                      <a:pt x="288" y="330"/>
                    </a:lnTo>
                    <a:cubicBezTo>
                      <a:pt x="264" y="358"/>
                      <a:pt x="239" y="386"/>
                      <a:pt x="234" y="428"/>
                    </a:cubicBezTo>
                    <a:lnTo>
                      <a:pt x="149" y="428"/>
                    </a:lnTo>
                    <a:cubicBezTo>
                      <a:pt x="144" y="386"/>
                      <a:pt x="118" y="355"/>
                      <a:pt x="94" y="326"/>
                    </a:cubicBezTo>
                    <a:cubicBezTo>
                      <a:pt x="64" y="290"/>
                      <a:pt x="33" y="254"/>
                      <a:pt x="33" y="192"/>
                    </a:cubicBezTo>
                    <a:cubicBezTo>
                      <a:pt x="33" y="105"/>
                      <a:pt x="104" y="34"/>
                      <a:pt x="192" y="34"/>
                    </a:cubicBezTo>
                    <a:cubicBezTo>
                      <a:pt x="279" y="34"/>
                      <a:pt x="350" y="105"/>
                      <a:pt x="350" y="192"/>
                    </a:cubicBezTo>
                    <a:cubicBezTo>
                      <a:pt x="350" y="261"/>
                      <a:pt x="318" y="296"/>
                      <a:pt x="288" y="330"/>
                    </a:cubicBezTo>
                    <a:close/>
                    <a:moveTo>
                      <a:pt x="192" y="0"/>
                    </a:moveTo>
                    <a:lnTo>
                      <a:pt x="192" y="0"/>
                    </a:lnTo>
                    <a:cubicBezTo>
                      <a:pt x="86" y="0"/>
                      <a:pt x="0" y="86"/>
                      <a:pt x="0" y="192"/>
                    </a:cubicBezTo>
                    <a:cubicBezTo>
                      <a:pt x="0" y="266"/>
                      <a:pt x="36" y="309"/>
                      <a:pt x="68" y="347"/>
                    </a:cubicBezTo>
                    <a:cubicBezTo>
                      <a:pt x="94" y="379"/>
                      <a:pt x="117" y="406"/>
                      <a:pt x="117" y="445"/>
                    </a:cubicBezTo>
                    <a:cubicBezTo>
                      <a:pt x="117" y="454"/>
                      <a:pt x="124" y="461"/>
                      <a:pt x="133" y="461"/>
                    </a:cubicBezTo>
                    <a:lnTo>
                      <a:pt x="250" y="461"/>
                    </a:lnTo>
                    <a:cubicBezTo>
                      <a:pt x="259" y="461"/>
                      <a:pt x="267" y="454"/>
                      <a:pt x="267" y="445"/>
                    </a:cubicBezTo>
                    <a:cubicBezTo>
                      <a:pt x="267" y="405"/>
                      <a:pt x="287" y="382"/>
                      <a:pt x="313" y="353"/>
                    </a:cubicBezTo>
                    <a:cubicBezTo>
                      <a:pt x="346" y="315"/>
                      <a:pt x="383" y="273"/>
                      <a:pt x="383" y="192"/>
                    </a:cubicBezTo>
                    <a:cubicBezTo>
                      <a:pt x="383" y="86"/>
                      <a:pt x="297" y="0"/>
                      <a:pt x="192" y="0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82" name="Freeform 10"/>
              <p:cNvSpPr>
                <a:spLocks/>
              </p:cNvSpPr>
              <p:nvPr/>
            </p:nvSpPr>
            <p:spPr bwMode="auto">
              <a:xfrm>
                <a:off x="2392363" y="2571750"/>
                <a:ext cx="60325" cy="19050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83" y="0"/>
                  </a:cxn>
                  <a:cxn ang="0">
                    <a:pos x="16" y="0"/>
                  </a:cxn>
                  <a:cxn ang="0">
                    <a:pos x="0" y="16"/>
                  </a:cxn>
                  <a:cxn ang="0">
                    <a:pos x="16" y="33"/>
                  </a:cxn>
                  <a:cxn ang="0">
                    <a:pos x="83" y="33"/>
                  </a:cxn>
                  <a:cxn ang="0">
                    <a:pos x="99" y="16"/>
                  </a:cxn>
                  <a:cxn ang="0">
                    <a:pos x="83" y="0"/>
                  </a:cxn>
                </a:cxnLst>
                <a:rect l="0" t="0" r="r" b="b"/>
                <a:pathLst>
                  <a:path w="99" h="33">
                    <a:moveTo>
                      <a:pt x="83" y="0"/>
                    </a:moveTo>
                    <a:lnTo>
                      <a:pt x="83" y="0"/>
                    </a:lnTo>
                    <a:lnTo>
                      <a:pt x="16" y="0"/>
                    </a:lnTo>
                    <a:cubicBezTo>
                      <a:pt x="7" y="0"/>
                      <a:pt x="0" y="7"/>
                      <a:pt x="0" y="16"/>
                    </a:cubicBezTo>
                    <a:cubicBezTo>
                      <a:pt x="0" y="26"/>
                      <a:pt x="7" y="33"/>
                      <a:pt x="16" y="33"/>
                    </a:cubicBezTo>
                    <a:lnTo>
                      <a:pt x="83" y="33"/>
                    </a:lnTo>
                    <a:cubicBezTo>
                      <a:pt x="92" y="33"/>
                      <a:pt x="99" y="26"/>
                      <a:pt x="99" y="16"/>
                    </a:cubicBezTo>
                    <a:cubicBezTo>
                      <a:pt x="99" y="7"/>
                      <a:pt x="92" y="0"/>
                      <a:pt x="83" y="0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83" name="Freeform 11"/>
              <p:cNvSpPr>
                <a:spLocks/>
              </p:cNvSpPr>
              <p:nvPr/>
            </p:nvSpPr>
            <p:spPr bwMode="auto">
              <a:xfrm>
                <a:off x="2727326" y="2571750"/>
                <a:ext cx="60325" cy="19050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83" y="0"/>
                  </a:cxn>
                  <a:cxn ang="0">
                    <a:pos x="17" y="0"/>
                  </a:cxn>
                  <a:cxn ang="0">
                    <a:pos x="0" y="16"/>
                  </a:cxn>
                  <a:cxn ang="0">
                    <a:pos x="17" y="33"/>
                  </a:cxn>
                  <a:cxn ang="0">
                    <a:pos x="83" y="33"/>
                  </a:cxn>
                  <a:cxn ang="0">
                    <a:pos x="100" y="16"/>
                  </a:cxn>
                  <a:cxn ang="0">
                    <a:pos x="83" y="0"/>
                  </a:cxn>
                </a:cxnLst>
                <a:rect l="0" t="0" r="r" b="b"/>
                <a:pathLst>
                  <a:path w="100" h="33">
                    <a:moveTo>
                      <a:pt x="83" y="0"/>
                    </a:moveTo>
                    <a:lnTo>
                      <a:pt x="83" y="0"/>
                    </a:lnTo>
                    <a:lnTo>
                      <a:pt x="17" y="0"/>
                    </a:lnTo>
                    <a:cubicBezTo>
                      <a:pt x="7" y="0"/>
                      <a:pt x="0" y="7"/>
                      <a:pt x="0" y="16"/>
                    </a:cubicBezTo>
                    <a:cubicBezTo>
                      <a:pt x="0" y="26"/>
                      <a:pt x="7" y="33"/>
                      <a:pt x="17" y="33"/>
                    </a:cubicBezTo>
                    <a:lnTo>
                      <a:pt x="83" y="33"/>
                    </a:lnTo>
                    <a:cubicBezTo>
                      <a:pt x="92" y="33"/>
                      <a:pt x="100" y="26"/>
                      <a:pt x="100" y="16"/>
                    </a:cubicBezTo>
                    <a:cubicBezTo>
                      <a:pt x="100" y="7"/>
                      <a:pt x="92" y="0"/>
                      <a:pt x="83" y="0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84" name="Freeform 12"/>
              <p:cNvSpPr>
                <a:spLocks/>
              </p:cNvSpPr>
              <p:nvPr/>
            </p:nvSpPr>
            <p:spPr bwMode="auto">
              <a:xfrm>
                <a:off x="2579688" y="2384426"/>
                <a:ext cx="20638" cy="58737"/>
              </a:xfrm>
              <a:custGeom>
                <a:avLst/>
                <a:gdLst/>
                <a:ahLst/>
                <a:cxnLst>
                  <a:cxn ang="0">
                    <a:pos x="17" y="99"/>
                  </a:cxn>
                  <a:cxn ang="0">
                    <a:pos x="17" y="99"/>
                  </a:cxn>
                  <a:cxn ang="0">
                    <a:pos x="33" y="82"/>
                  </a:cxn>
                  <a:cxn ang="0">
                    <a:pos x="33" y="16"/>
                  </a:cxn>
                  <a:cxn ang="0">
                    <a:pos x="17" y="0"/>
                  </a:cxn>
                  <a:cxn ang="0">
                    <a:pos x="0" y="16"/>
                  </a:cxn>
                  <a:cxn ang="0">
                    <a:pos x="0" y="82"/>
                  </a:cxn>
                  <a:cxn ang="0">
                    <a:pos x="17" y="99"/>
                  </a:cxn>
                </a:cxnLst>
                <a:rect l="0" t="0" r="r" b="b"/>
                <a:pathLst>
                  <a:path w="33" h="99">
                    <a:moveTo>
                      <a:pt x="17" y="99"/>
                    </a:moveTo>
                    <a:lnTo>
                      <a:pt x="17" y="99"/>
                    </a:lnTo>
                    <a:cubicBezTo>
                      <a:pt x="26" y="99"/>
                      <a:pt x="33" y="92"/>
                      <a:pt x="33" y="82"/>
                    </a:cubicBezTo>
                    <a:lnTo>
                      <a:pt x="33" y="16"/>
                    </a:lnTo>
                    <a:cubicBezTo>
                      <a:pt x="33" y="8"/>
                      <a:pt x="26" y="0"/>
                      <a:pt x="17" y="0"/>
                    </a:cubicBezTo>
                    <a:cubicBezTo>
                      <a:pt x="7" y="0"/>
                      <a:pt x="0" y="8"/>
                      <a:pt x="0" y="16"/>
                    </a:cubicBezTo>
                    <a:lnTo>
                      <a:pt x="0" y="82"/>
                    </a:lnTo>
                    <a:cubicBezTo>
                      <a:pt x="0" y="92"/>
                      <a:pt x="7" y="99"/>
                      <a:pt x="17" y="99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85" name="Freeform 13"/>
              <p:cNvSpPr>
                <a:spLocks/>
              </p:cNvSpPr>
              <p:nvPr/>
            </p:nvSpPr>
            <p:spPr bwMode="auto">
              <a:xfrm>
                <a:off x="2682876" y="2438400"/>
                <a:ext cx="50800" cy="49212"/>
              </a:xfrm>
              <a:custGeom>
                <a:avLst/>
                <a:gdLst/>
                <a:ahLst/>
                <a:cxnLst>
                  <a:cxn ang="0">
                    <a:pos x="19" y="82"/>
                  </a:cxn>
                  <a:cxn ang="0">
                    <a:pos x="19" y="82"/>
                  </a:cxn>
                  <a:cxn ang="0">
                    <a:pos x="31" y="77"/>
                  </a:cxn>
                  <a:cxn ang="0">
                    <a:pos x="78" y="30"/>
                  </a:cxn>
                  <a:cxn ang="0">
                    <a:pos x="78" y="6"/>
                  </a:cxn>
                  <a:cxn ang="0">
                    <a:pos x="54" y="6"/>
                  </a:cxn>
                  <a:cxn ang="0">
                    <a:pos x="7" y="53"/>
                  </a:cxn>
                  <a:cxn ang="0">
                    <a:pos x="7" y="77"/>
                  </a:cxn>
                  <a:cxn ang="0">
                    <a:pos x="19" y="82"/>
                  </a:cxn>
                </a:cxnLst>
                <a:rect l="0" t="0" r="r" b="b"/>
                <a:pathLst>
                  <a:path w="84" h="82">
                    <a:moveTo>
                      <a:pt x="19" y="82"/>
                    </a:moveTo>
                    <a:lnTo>
                      <a:pt x="19" y="82"/>
                    </a:lnTo>
                    <a:cubicBezTo>
                      <a:pt x="23" y="82"/>
                      <a:pt x="27" y="80"/>
                      <a:pt x="31" y="77"/>
                    </a:cubicBezTo>
                    <a:lnTo>
                      <a:pt x="78" y="30"/>
                    </a:lnTo>
                    <a:cubicBezTo>
                      <a:pt x="84" y="23"/>
                      <a:pt x="84" y="13"/>
                      <a:pt x="78" y="6"/>
                    </a:cubicBezTo>
                    <a:cubicBezTo>
                      <a:pt x="71" y="0"/>
                      <a:pt x="60" y="0"/>
                      <a:pt x="54" y="6"/>
                    </a:cubicBezTo>
                    <a:lnTo>
                      <a:pt x="7" y="53"/>
                    </a:lnTo>
                    <a:cubicBezTo>
                      <a:pt x="0" y="60"/>
                      <a:pt x="0" y="70"/>
                      <a:pt x="7" y="77"/>
                    </a:cubicBezTo>
                    <a:cubicBezTo>
                      <a:pt x="10" y="80"/>
                      <a:pt x="14" y="82"/>
                      <a:pt x="19" y="82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86" name="Freeform 14"/>
              <p:cNvSpPr>
                <a:spLocks/>
              </p:cNvSpPr>
              <p:nvPr/>
            </p:nvSpPr>
            <p:spPr bwMode="auto">
              <a:xfrm>
                <a:off x="2446338" y="2438400"/>
                <a:ext cx="50800" cy="49212"/>
              </a:xfrm>
              <a:custGeom>
                <a:avLst/>
                <a:gdLst/>
                <a:ahLst/>
                <a:cxnLst>
                  <a:cxn ang="0">
                    <a:pos x="54" y="77"/>
                  </a:cxn>
                  <a:cxn ang="0">
                    <a:pos x="54" y="77"/>
                  </a:cxn>
                  <a:cxn ang="0">
                    <a:pos x="65" y="82"/>
                  </a:cxn>
                  <a:cxn ang="0">
                    <a:pos x="77" y="77"/>
                  </a:cxn>
                  <a:cxn ang="0">
                    <a:pos x="77" y="53"/>
                  </a:cxn>
                  <a:cxn ang="0">
                    <a:pos x="30" y="6"/>
                  </a:cxn>
                  <a:cxn ang="0">
                    <a:pos x="7" y="6"/>
                  </a:cxn>
                  <a:cxn ang="0">
                    <a:pos x="7" y="30"/>
                  </a:cxn>
                  <a:cxn ang="0">
                    <a:pos x="54" y="77"/>
                  </a:cxn>
                </a:cxnLst>
                <a:rect l="0" t="0" r="r" b="b"/>
                <a:pathLst>
                  <a:path w="84" h="82">
                    <a:moveTo>
                      <a:pt x="54" y="77"/>
                    </a:moveTo>
                    <a:lnTo>
                      <a:pt x="54" y="77"/>
                    </a:lnTo>
                    <a:cubicBezTo>
                      <a:pt x="57" y="80"/>
                      <a:pt x="61" y="82"/>
                      <a:pt x="65" y="82"/>
                    </a:cubicBezTo>
                    <a:cubicBezTo>
                      <a:pt x="70" y="82"/>
                      <a:pt x="74" y="80"/>
                      <a:pt x="77" y="77"/>
                    </a:cubicBezTo>
                    <a:cubicBezTo>
                      <a:pt x="84" y="70"/>
                      <a:pt x="84" y="60"/>
                      <a:pt x="77" y="53"/>
                    </a:cubicBezTo>
                    <a:lnTo>
                      <a:pt x="30" y="6"/>
                    </a:lnTo>
                    <a:cubicBezTo>
                      <a:pt x="24" y="0"/>
                      <a:pt x="13" y="0"/>
                      <a:pt x="7" y="6"/>
                    </a:cubicBezTo>
                    <a:cubicBezTo>
                      <a:pt x="0" y="13"/>
                      <a:pt x="0" y="23"/>
                      <a:pt x="7" y="30"/>
                    </a:cubicBezTo>
                    <a:lnTo>
                      <a:pt x="54" y="77"/>
                    </a:ln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60" name="59 Grupo"/>
          <p:cNvGrpSpPr/>
          <p:nvPr/>
        </p:nvGrpSpPr>
        <p:grpSpPr>
          <a:xfrm>
            <a:off x="605353" y="4264174"/>
            <a:ext cx="1857388" cy="1292388"/>
            <a:chOff x="605353" y="4264174"/>
            <a:chExt cx="1857388" cy="1292388"/>
          </a:xfrm>
        </p:grpSpPr>
        <p:sp>
          <p:nvSpPr>
            <p:cNvPr id="20" name="Rectangle 19"/>
            <p:cNvSpPr/>
            <p:nvPr/>
          </p:nvSpPr>
          <p:spPr>
            <a:xfrm>
              <a:off x="605353" y="4899972"/>
              <a:ext cx="1857388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000" spc="-2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We </a:t>
              </a:r>
              <a:r>
                <a:rPr lang="en-GB" sz="1000" spc="-2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also track research </a:t>
              </a:r>
              <a:r>
                <a:rPr lang="en-GB" sz="1000" spc="-2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updates </a:t>
              </a:r>
              <a:r>
                <a:rPr lang="en-GB" sz="1000" spc="-2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from </a:t>
              </a:r>
              <a:r>
                <a:rPr lang="en-GB" sz="1000" spc="-2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leading universities </a:t>
              </a:r>
              <a:r>
                <a:rPr lang="en-GB" sz="1000" spc="-2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and </a:t>
              </a:r>
              <a:r>
                <a:rPr lang="en-GB" sz="1000" spc="-2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institutes, as well as key </a:t>
              </a:r>
              <a:r>
                <a:rPr lang="en-GB" sz="1000" spc="-2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global events and </a:t>
              </a:r>
              <a:r>
                <a:rPr lang="en-GB" sz="1000" spc="-2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exhibitions.</a:t>
              </a:r>
              <a:endParaRPr lang="en-GB" sz="10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Rubik Light"/>
              </a:endParaRPr>
            </a:p>
          </p:txBody>
        </p:sp>
        <p:grpSp>
          <p:nvGrpSpPr>
            <p:cNvPr id="54" name="53 Grupo"/>
            <p:cNvGrpSpPr/>
            <p:nvPr/>
          </p:nvGrpSpPr>
          <p:grpSpPr>
            <a:xfrm>
              <a:off x="1259609" y="4264174"/>
              <a:ext cx="548877" cy="587003"/>
              <a:chOff x="-2538413" y="1284288"/>
              <a:chExt cx="1325562" cy="1417637"/>
            </a:xfrm>
            <a:solidFill>
              <a:schemeClr val="accent6"/>
            </a:solidFill>
          </p:grpSpPr>
          <p:sp>
            <p:nvSpPr>
              <p:cNvPr id="156691" name="Freeform 19"/>
              <p:cNvSpPr>
                <a:spLocks/>
              </p:cNvSpPr>
              <p:nvPr/>
            </p:nvSpPr>
            <p:spPr bwMode="auto">
              <a:xfrm>
                <a:off x="-2538413" y="2317750"/>
                <a:ext cx="571500" cy="384175"/>
              </a:xfrm>
              <a:custGeom>
                <a:avLst/>
                <a:gdLst/>
                <a:ahLst/>
                <a:cxnLst>
                  <a:cxn ang="0">
                    <a:pos x="17" y="203"/>
                  </a:cxn>
                  <a:cxn ang="0">
                    <a:pos x="0" y="186"/>
                  </a:cxn>
                  <a:cxn ang="0">
                    <a:pos x="240" y="69"/>
                  </a:cxn>
                  <a:cxn ang="0">
                    <a:pos x="268" y="12"/>
                  </a:cxn>
                  <a:cxn ang="0">
                    <a:pos x="291" y="4"/>
                  </a:cxn>
                  <a:cxn ang="0">
                    <a:pos x="298" y="27"/>
                  </a:cxn>
                  <a:cxn ang="0">
                    <a:pos x="265" y="93"/>
                  </a:cxn>
                  <a:cxn ang="0">
                    <a:pos x="250" y="103"/>
                  </a:cxn>
                  <a:cxn ang="0">
                    <a:pos x="33" y="186"/>
                  </a:cxn>
                  <a:cxn ang="0">
                    <a:pos x="17" y="203"/>
                  </a:cxn>
                </a:cxnLst>
                <a:rect l="0" t="0" r="r" b="b"/>
                <a:pathLst>
                  <a:path w="302" h="203">
                    <a:moveTo>
                      <a:pt x="17" y="203"/>
                    </a:moveTo>
                    <a:cubicBezTo>
                      <a:pt x="7" y="203"/>
                      <a:pt x="0" y="195"/>
                      <a:pt x="0" y="186"/>
                    </a:cubicBezTo>
                    <a:cubicBezTo>
                      <a:pt x="0" y="75"/>
                      <a:pt x="165" y="70"/>
                      <a:pt x="240" y="69"/>
                    </a:cubicBezTo>
                    <a:cubicBezTo>
                      <a:pt x="268" y="12"/>
                      <a:pt x="268" y="12"/>
                      <a:pt x="268" y="12"/>
                    </a:cubicBezTo>
                    <a:cubicBezTo>
                      <a:pt x="273" y="4"/>
                      <a:pt x="283" y="0"/>
                      <a:pt x="291" y="4"/>
                    </a:cubicBezTo>
                    <a:cubicBezTo>
                      <a:pt x="299" y="8"/>
                      <a:pt x="302" y="18"/>
                      <a:pt x="298" y="27"/>
                    </a:cubicBezTo>
                    <a:cubicBezTo>
                      <a:pt x="265" y="93"/>
                      <a:pt x="265" y="93"/>
                      <a:pt x="265" y="93"/>
                    </a:cubicBezTo>
                    <a:cubicBezTo>
                      <a:pt x="262" y="99"/>
                      <a:pt x="256" y="103"/>
                      <a:pt x="250" y="103"/>
                    </a:cubicBezTo>
                    <a:cubicBezTo>
                      <a:pt x="102" y="103"/>
                      <a:pt x="33" y="129"/>
                      <a:pt x="33" y="186"/>
                    </a:cubicBezTo>
                    <a:cubicBezTo>
                      <a:pt x="33" y="195"/>
                      <a:pt x="26" y="203"/>
                      <a:pt x="17" y="20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92" name="Freeform 20"/>
              <p:cNvSpPr>
                <a:spLocks/>
              </p:cNvSpPr>
              <p:nvPr/>
            </p:nvSpPr>
            <p:spPr bwMode="auto">
              <a:xfrm>
                <a:off x="-1784351" y="2317750"/>
                <a:ext cx="571500" cy="384175"/>
              </a:xfrm>
              <a:custGeom>
                <a:avLst/>
                <a:gdLst/>
                <a:ahLst/>
                <a:cxnLst>
                  <a:cxn ang="0">
                    <a:pos x="285" y="203"/>
                  </a:cxn>
                  <a:cxn ang="0">
                    <a:pos x="269" y="186"/>
                  </a:cxn>
                  <a:cxn ang="0">
                    <a:pos x="52" y="103"/>
                  </a:cxn>
                  <a:cxn ang="0">
                    <a:pos x="37" y="93"/>
                  </a:cxn>
                  <a:cxn ang="0">
                    <a:pos x="4" y="27"/>
                  </a:cxn>
                  <a:cxn ang="0">
                    <a:pos x="11" y="4"/>
                  </a:cxn>
                  <a:cxn ang="0">
                    <a:pos x="34" y="12"/>
                  </a:cxn>
                  <a:cxn ang="0">
                    <a:pos x="62" y="69"/>
                  </a:cxn>
                  <a:cxn ang="0">
                    <a:pos x="302" y="186"/>
                  </a:cxn>
                  <a:cxn ang="0">
                    <a:pos x="285" y="203"/>
                  </a:cxn>
                </a:cxnLst>
                <a:rect l="0" t="0" r="r" b="b"/>
                <a:pathLst>
                  <a:path w="302" h="203">
                    <a:moveTo>
                      <a:pt x="285" y="203"/>
                    </a:moveTo>
                    <a:cubicBezTo>
                      <a:pt x="276" y="203"/>
                      <a:pt x="269" y="195"/>
                      <a:pt x="269" y="186"/>
                    </a:cubicBezTo>
                    <a:cubicBezTo>
                      <a:pt x="269" y="129"/>
                      <a:pt x="200" y="103"/>
                      <a:pt x="52" y="103"/>
                    </a:cubicBezTo>
                    <a:cubicBezTo>
                      <a:pt x="46" y="103"/>
                      <a:pt x="40" y="99"/>
                      <a:pt x="37" y="93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0" y="18"/>
                      <a:pt x="3" y="8"/>
                      <a:pt x="11" y="4"/>
                    </a:cubicBezTo>
                    <a:cubicBezTo>
                      <a:pt x="19" y="0"/>
                      <a:pt x="30" y="4"/>
                      <a:pt x="34" y="12"/>
                    </a:cubicBezTo>
                    <a:cubicBezTo>
                      <a:pt x="62" y="69"/>
                      <a:pt x="62" y="69"/>
                      <a:pt x="62" y="69"/>
                    </a:cubicBezTo>
                    <a:cubicBezTo>
                      <a:pt x="137" y="70"/>
                      <a:pt x="302" y="75"/>
                      <a:pt x="302" y="186"/>
                    </a:cubicBezTo>
                    <a:cubicBezTo>
                      <a:pt x="302" y="195"/>
                      <a:pt x="295" y="203"/>
                      <a:pt x="285" y="20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93" name="Freeform 21"/>
              <p:cNvSpPr>
                <a:spLocks/>
              </p:cNvSpPr>
              <p:nvPr/>
            </p:nvSpPr>
            <p:spPr bwMode="auto">
              <a:xfrm>
                <a:off x="-1370013" y="1438275"/>
                <a:ext cx="63500" cy="377825"/>
              </a:xfrm>
              <a:custGeom>
                <a:avLst/>
                <a:gdLst/>
                <a:ahLst/>
                <a:cxnLst>
                  <a:cxn ang="0">
                    <a:pos x="16" y="200"/>
                  </a:cxn>
                  <a:cxn ang="0">
                    <a:pos x="0" y="183"/>
                  </a:cxn>
                  <a:cxn ang="0">
                    <a:pos x="0" y="17"/>
                  </a:cxn>
                  <a:cxn ang="0">
                    <a:pos x="16" y="0"/>
                  </a:cxn>
                  <a:cxn ang="0">
                    <a:pos x="33" y="17"/>
                  </a:cxn>
                  <a:cxn ang="0">
                    <a:pos x="33" y="183"/>
                  </a:cxn>
                  <a:cxn ang="0">
                    <a:pos x="16" y="200"/>
                  </a:cxn>
                </a:cxnLst>
                <a:rect l="0" t="0" r="r" b="b"/>
                <a:pathLst>
                  <a:path w="33" h="200">
                    <a:moveTo>
                      <a:pt x="16" y="200"/>
                    </a:moveTo>
                    <a:cubicBezTo>
                      <a:pt x="7" y="200"/>
                      <a:pt x="0" y="192"/>
                      <a:pt x="0" y="18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6" y="0"/>
                      <a:pt x="33" y="7"/>
                      <a:pt x="33" y="17"/>
                    </a:cubicBezTo>
                    <a:cubicBezTo>
                      <a:pt x="33" y="183"/>
                      <a:pt x="33" y="183"/>
                      <a:pt x="33" y="183"/>
                    </a:cubicBezTo>
                    <a:cubicBezTo>
                      <a:pt x="33" y="192"/>
                      <a:pt x="26" y="200"/>
                      <a:pt x="16" y="20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94" name="Freeform 22"/>
              <p:cNvSpPr>
                <a:spLocks/>
              </p:cNvSpPr>
              <p:nvPr/>
            </p:nvSpPr>
            <p:spPr bwMode="auto">
              <a:xfrm>
                <a:off x="-2413001" y="1500188"/>
                <a:ext cx="1074738" cy="887413"/>
              </a:xfrm>
              <a:custGeom>
                <a:avLst/>
                <a:gdLst/>
                <a:ahLst/>
                <a:cxnLst>
                  <a:cxn ang="0">
                    <a:pos x="284" y="468"/>
                  </a:cxn>
                  <a:cxn ang="0">
                    <a:pos x="2" y="326"/>
                  </a:cxn>
                  <a:cxn ang="0">
                    <a:pos x="3" y="310"/>
                  </a:cxn>
                  <a:cxn ang="0">
                    <a:pos x="68" y="183"/>
                  </a:cxn>
                  <a:cxn ang="0">
                    <a:pos x="70" y="173"/>
                  </a:cxn>
                  <a:cxn ang="0">
                    <a:pos x="117" y="67"/>
                  </a:cxn>
                  <a:cxn ang="0">
                    <a:pos x="117" y="17"/>
                  </a:cxn>
                  <a:cxn ang="0">
                    <a:pos x="134" y="0"/>
                  </a:cxn>
                  <a:cxn ang="0">
                    <a:pos x="151" y="17"/>
                  </a:cxn>
                  <a:cxn ang="0">
                    <a:pos x="151" y="73"/>
                  </a:cxn>
                  <a:cxn ang="0">
                    <a:pos x="146" y="85"/>
                  </a:cxn>
                  <a:cxn ang="0">
                    <a:pos x="103" y="181"/>
                  </a:cxn>
                  <a:cxn ang="0">
                    <a:pos x="100" y="191"/>
                  </a:cxn>
                  <a:cxn ang="0">
                    <a:pos x="37" y="319"/>
                  </a:cxn>
                  <a:cxn ang="0">
                    <a:pos x="284" y="435"/>
                  </a:cxn>
                  <a:cxn ang="0">
                    <a:pos x="532" y="318"/>
                  </a:cxn>
                  <a:cxn ang="0">
                    <a:pos x="468" y="188"/>
                  </a:cxn>
                  <a:cxn ang="0">
                    <a:pos x="465" y="175"/>
                  </a:cxn>
                  <a:cxn ang="0">
                    <a:pos x="422" y="78"/>
                  </a:cxn>
                  <a:cxn ang="0">
                    <a:pos x="417" y="66"/>
                  </a:cxn>
                  <a:cxn ang="0">
                    <a:pos x="417" y="17"/>
                  </a:cxn>
                  <a:cxn ang="0">
                    <a:pos x="434" y="0"/>
                  </a:cxn>
                  <a:cxn ang="0">
                    <a:pos x="451" y="17"/>
                  </a:cxn>
                  <a:cxn ang="0">
                    <a:pos x="451" y="59"/>
                  </a:cxn>
                  <a:cxn ang="0">
                    <a:pos x="497" y="167"/>
                  </a:cxn>
                  <a:cxn ang="0">
                    <a:pos x="500" y="180"/>
                  </a:cxn>
                  <a:cxn ang="0">
                    <a:pos x="565" y="309"/>
                  </a:cxn>
                  <a:cxn ang="0">
                    <a:pos x="566" y="325"/>
                  </a:cxn>
                  <a:cxn ang="0">
                    <a:pos x="284" y="468"/>
                  </a:cxn>
                </a:cxnLst>
                <a:rect l="0" t="0" r="r" b="b"/>
                <a:pathLst>
                  <a:path w="568" h="468">
                    <a:moveTo>
                      <a:pt x="284" y="468"/>
                    </a:moveTo>
                    <a:cubicBezTo>
                      <a:pt x="88" y="468"/>
                      <a:pt x="19" y="359"/>
                      <a:pt x="2" y="326"/>
                    </a:cubicBezTo>
                    <a:cubicBezTo>
                      <a:pt x="0" y="321"/>
                      <a:pt x="0" y="315"/>
                      <a:pt x="3" y="310"/>
                    </a:cubicBezTo>
                    <a:cubicBezTo>
                      <a:pt x="19" y="284"/>
                      <a:pt x="61" y="211"/>
                      <a:pt x="68" y="183"/>
                    </a:cubicBezTo>
                    <a:cubicBezTo>
                      <a:pt x="70" y="173"/>
                      <a:pt x="70" y="173"/>
                      <a:pt x="70" y="173"/>
                    </a:cubicBezTo>
                    <a:cubicBezTo>
                      <a:pt x="79" y="135"/>
                      <a:pt x="87" y="99"/>
                      <a:pt x="117" y="6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8"/>
                      <a:pt x="125" y="0"/>
                      <a:pt x="134" y="0"/>
                    </a:cubicBezTo>
                    <a:cubicBezTo>
                      <a:pt x="143" y="0"/>
                      <a:pt x="151" y="8"/>
                      <a:pt x="151" y="17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1" y="78"/>
                      <a:pt x="149" y="82"/>
                      <a:pt x="146" y="85"/>
                    </a:cubicBezTo>
                    <a:cubicBezTo>
                      <a:pt x="118" y="113"/>
                      <a:pt x="111" y="143"/>
                      <a:pt x="103" y="181"/>
                    </a:cubicBezTo>
                    <a:cubicBezTo>
                      <a:pt x="100" y="191"/>
                      <a:pt x="100" y="191"/>
                      <a:pt x="100" y="191"/>
                    </a:cubicBezTo>
                    <a:cubicBezTo>
                      <a:pt x="93" y="224"/>
                      <a:pt x="52" y="294"/>
                      <a:pt x="37" y="319"/>
                    </a:cubicBezTo>
                    <a:cubicBezTo>
                      <a:pt x="57" y="354"/>
                      <a:pt x="121" y="435"/>
                      <a:pt x="284" y="435"/>
                    </a:cubicBezTo>
                    <a:cubicBezTo>
                      <a:pt x="446" y="435"/>
                      <a:pt x="511" y="353"/>
                      <a:pt x="532" y="318"/>
                    </a:cubicBezTo>
                    <a:cubicBezTo>
                      <a:pt x="517" y="292"/>
                      <a:pt x="476" y="220"/>
                      <a:pt x="468" y="188"/>
                    </a:cubicBezTo>
                    <a:cubicBezTo>
                      <a:pt x="465" y="175"/>
                      <a:pt x="465" y="175"/>
                      <a:pt x="465" y="175"/>
                    </a:cubicBezTo>
                    <a:cubicBezTo>
                      <a:pt x="456" y="137"/>
                      <a:pt x="449" y="104"/>
                      <a:pt x="422" y="78"/>
                    </a:cubicBezTo>
                    <a:cubicBezTo>
                      <a:pt x="419" y="75"/>
                      <a:pt x="417" y="71"/>
                      <a:pt x="417" y="66"/>
                    </a:cubicBezTo>
                    <a:cubicBezTo>
                      <a:pt x="417" y="17"/>
                      <a:pt x="417" y="17"/>
                      <a:pt x="417" y="17"/>
                    </a:cubicBezTo>
                    <a:cubicBezTo>
                      <a:pt x="417" y="8"/>
                      <a:pt x="425" y="0"/>
                      <a:pt x="434" y="0"/>
                    </a:cubicBezTo>
                    <a:cubicBezTo>
                      <a:pt x="443" y="0"/>
                      <a:pt x="451" y="8"/>
                      <a:pt x="451" y="17"/>
                    </a:cubicBezTo>
                    <a:cubicBezTo>
                      <a:pt x="451" y="59"/>
                      <a:pt x="451" y="59"/>
                      <a:pt x="451" y="59"/>
                    </a:cubicBezTo>
                    <a:cubicBezTo>
                      <a:pt x="480" y="92"/>
                      <a:pt x="489" y="130"/>
                      <a:pt x="497" y="167"/>
                    </a:cubicBezTo>
                    <a:cubicBezTo>
                      <a:pt x="500" y="180"/>
                      <a:pt x="500" y="180"/>
                      <a:pt x="500" y="180"/>
                    </a:cubicBezTo>
                    <a:cubicBezTo>
                      <a:pt x="507" y="208"/>
                      <a:pt x="549" y="282"/>
                      <a:pt x="565" y="309"/>
                    </a:cubicBezTo>
                    <a:cubicBezTo>
                      <a:pt x="568" y="314"/>
                      <a:pt x="568" y="320"/>
                      <a:pt x="566" y="325"/>
                    </a:cubicBezTo>
                    <a:cubicBezTo>
                      <a:pt x="549" y="358"/>
                      <a:pt x="479" y="468"/>
                      <a:pt x="284" y="46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95" name="Freeform 23"/>
              <p:cNvSpPr>
                <a:spLocks noEditPoints="1"/>
              </p:cNvSpPr>
              <p:nvPr/>
            </p:nvSpPr>
            <p:spPr bwMode="auto">
              <a:xfrm>
                <a:off x="-2482851" y="1284288"/>
                <a:ext cx="1235075" cy="301625"/>
              </a:xfrm>
              <a:custGeom>
                <a:avLst/>
                <a:gdLst/>
                <a:ahLst/>
                <a:cxnLst>
                  <a:cxn ang="0">
                    <a:pos x="321" y="159"/>
                  </a:cxn>
                  <a:cxn ang="0">
                    <a:pos x="318" y="158"/>
                  </a:cxn>
                  <a:cxn ang="0">
                    <a:pos x="13" y="94"/>
                  </a:cxn>
                  <a:cxn ang="0">
                    <a:pos x="0" y="78"/>
                  </a:cxn>
                  <a:cxn ang="0">
                    <a:pos x="14" y="62"/>
                  </a:cxn>
                  <a:cxn ang="0">
                    <a:pos x="318" y="1"/>
                  </a:cxn>
                  <a:cxn ang="0">
                    <a:pos x="324" y="1"/>
                  </a:cxn>
                  <a:cxn ang="0">
                    <a:pos x="638" y="62"/>
                  </a:cxn>
                  <a:cxn ang="0">
                    <a:pos x="652" y="78"/>
                  </a:cxn>
                  <a:cxn ang="0">
                    <a:pos x="638" y="95"/>
                  </a:cxn>
                  <a:cxn ang="0">
                    <a:pos x="324" y="158"/>
                  </a:cxn>
                  <a:cxn ang="0">
                    <a:pos x="321" y="159"/>
                  </a:cxn>
                  <a:cxn ang="0">
                    <a:pos x="100" y="79"/>
                  </a:cxn>
                  <a:cxn ang="0">
                    <a:pos x="321" y="125"/>
                  </a:cxn>
                  <a:cxn ang="0">
                    <a:pos x="549" y="79"/>
                  </a:cxn>
                  <a:cxn ang="0">
                    <a:pos x="321" y="34"/>
                  </a:cxn>
                  <a:cxn ang="0">
                    <a:pos x="100" y="79"/>
                  </a:cxn>
                </a:cxnLst>
                <a:rect l="0" t="0" r="r" b="b"/>
                <a:pathLst>
                  <a:path w="652" h="159">
                    <a:moveTo>
                      <a:pt x="321" y="159"/>
                    </a:moveTo>
                    <a:cubicBezTo>
                      <a:pt x="320" y="159"/>
                      <a:pt x="319" y="159"/>
                      <a:pt x="318" y="158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6" y="93"/>
                      <a:pt x="0" y="86"/>
                      <a:pt x="0" y="78"/>
                    </a:cubicBezTo>
                    <a:cubicBezTo>
                      <a:pt x="0" y="70"/>
                      <a:pt x="6" y="63"/>
                      <a:pt x="14" y="62"/>
                    </a:cubicBezTo>
                    <a:cubicBezTo>
                      <a:pt x="318" y="1"/>
                      <a:pt x="318" y="1"/>
                      <a:pt x="318" y="1"/>
                    </a:cubicBezTo>
                    <a:cubicBezTo>
                      <a:pt x="320" y="0"/>
                      <a:pt x="322" y="0"/>
                      <a:pt x="324" y="1"/>
                    </a:cubicBezTo>
                    <a:cubicBezTo>
                      <a:pt x="638" y="62"/>
                      <a:pt x="638" y="62"/>
                      <a:pt x="638" y="62"/>
                    </a:cubicBezTo>
                    <a:cubicBezTo>
                      <a:pt x="646" y="63"/>
                      <a:pt x="651" y="70"/>
                      <a:pt x="652" y="78"/>
                    </a:cubicBezTo>
                    <a:cubicBezTo>
                      <a:pt x="652" y="86"/>
                      <a:pt x="646" y="93"/>
                      <a:pt x="638" y="95"/>
                    </a:cubicBezTo>
                    <a:cubicBezTo>
                      <a:pt x="324" y="158"/>
                      <a:pt x="324" y="158"/>
                      <a:pt x="324" y="158"/>
                    </a:cubicBezTo>
                    <a:cubicBezTo>
                      <a:pt x="323" y="159"/>
                      <a:pt x="322" y="159"/>
                      <a:pt x="321" y="159"/>
                    </a:cubicBezTo>
                    <a:close/>
                    <a:moveTo>
                      <a:pt x="100" y="79"/>
                    </a:moveTo>
                    <a:cubicBezTo>
                      <a:pt x="321" y="125"/>
                      <a:pt x="321" y="125"/>
                      <a:pt x="321" y="125"/>
                    </a:cubicBezTo>
                    <a:cubicBezTo>
                      <a:pt x="549" y="79"/>
                      <a:pt x="549" y="79"/>
                      <a:pt x="549" y="79"/>
                    </a:cubicBezTo>
                    <a:cubicBezTo>
                      <a:pt x="321" y="34"/>
                      <a:pt x="321" y="34"/>
                      <a:pt x="321" y="34"/>
                    </a:cubicBezTo>
                    <a:lnTo>
                      <a:pt x="100" y="7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96" name="Freeform 24"/>
              <p:cNvSpPr>
                <a:spLocks/>
              </p:cNvSpPr>
              <p:nvPr/>
            </p:nvSpPr>
            <p:spPr bwMode="auto">
              <a:xfrm>
                <a:off x="-2195513" y="1652588"/>
                <a:ext cx="639763" cy="109538"/>
              </a:xfrm>
              <a:custGeom>
                <a:avLst/>
                <a:gdLst/>
                <a:ahLst/>
                <a:cxnLst>
                  <a:cxn ang="0">
                    <a:pos x="169" y="58"/>
                  </a:cxn>
                  <a:cxn ang="0">
                    <a:pos x="14" y="35"/>
                  </a:cxn>
                  <a:cxn ang="0">
                    <a:pos x="3" y="14"/>
                  </a:cxn>
                  <a:cxn ang="0">
                    <a:pos x="24" y="3"/>
                  </a:cxn>
                  <a:cxn ang="0">
                    <a:pos x="314" y="3"/>
                  </a:cxn>
                  <a:cxn ang="0">
                    <a:pos x="335" y="14"/>
                  </a:cxn>
                  <a:cxn ang="0">
                    <a:pos x="324" y="35"/>
                  </a:cxn>
                  <a:cxn ang="0">
                    <a:pos x="169" y="58"/>
                  </a:cxn>
                </a:cxnLst>
                <a:rect l="0" t="0" r="r" b="b"/>
                <a:pathLst>
                  <a:path w="338" h="58">
                    <a:moveTo>
                      <a:pt x="169" y="58"/>
                    </a:moveTo>
                    <a:cubicBezTo>
                      <a:pt x="112" y="58"/>
                      <a:pt x="57" y="50"/>
                      <a:pt x="14" y="35"/>
                    </a:cubicBezTo>
                    <a:cubicBezTo>
                      <a:pt x="5" y="32"/>
                      <a:pt x="0" y="22"/>
                      <a:pt x="3" y="14"/>
                    </a:cubicBezTo>
                    <a:cubicBezTo>
                      <a:pt x="6" y="5"/>
                      <a:pt x="16" y="0"/>
                      <a:pt x="24" y="3"/>
                    </a:cubicBezTo>
                    <a:cubicBezTo>
                      <a:pt x="105" y="31"/>
                      <a:pt x="233" y="31"/>
                      <a:pt x="314" y="3"/>
                    </a:cubicBezTo>
                    <a:cubicBezTo>
                      <a:pt x="322" y="0"/>
                      <a:pt x="332" y="5"/>
                      <a:pt x="335" y="14"/>
                    </a:cubicBezTo>
                    <a:cubicBezTo>
                      <a:pt x="338" y="22"/>
                      <a:pt x="333" y="32"/>
                      <a:pt x="324" y="35"/>
                    </a:cubicBezTo>
                    <a:cubicBezTo>
                      <a:pt x="281" y="50"/>
                      <a:pt x="226" y="58"/>
                      <a:pt x="169" y="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697" name="Freeform 25"/>
              <p:cNvSpPr>
                <a:spLocks noEditPoints="1"/>
              </p:cNvSpPr>
              <p:nvPr/>
            </p:nvSpPr>
            <p:spPr bwMode="auto">
              <a:xfrm>
                <a:off x="-1436688" y="1438275"/>
                <a:ext cx="193675" cy="600075"/>
              </a:xfrm>
              <a:custGeom>
                <a:avLst/>
                <a:gdLst/>
                <a:ahLst/>
                <a:cxnLst>
                  <a:cxn ang="0">
                    <a:pos x="85" y="317"/>
                  </a:cxn>
                  <a:cxn ang="0">
                    <a:pos x="18" y="317"/>
                  </a:cxn>
                  <a:cxn ang="0">
                    <a:pos x="5" y="310"/>
                  </a:cxn>
                  <a:cxn ang="0">
                    <a:pos x="1" y="296"/>
                  </a:cxn>
                  <a:cxn ang="0">
                    <a:pos x="35" y="148"/>
                  </a:cxn>
                  <a:cxn ang="0">
                    <a:pos x="35" y="17"/>
                  </a:cxn>
                  <a:cxn ang="0">
                    <a:pos x="51" y="0"/>
                  </a:cxn>
                  <a:cxn ang="0">
                    <a:pos x="68" y="17"/>
                  </a:cxn>
                  <a:cxn ang="0">
                    <a:pos x="68" y="148"/>
                  </a:cxn>
                  <a:cxn ang="0">
                    <a:pos x="101" y="296"/>
                  </a:cxn>
                  <a:cxn ang="0">
                    <a:pos x="98" y="310"/>
                  </a:cxn>
                  <a:cxn ang="0">
                    <a:pos x="85" y="317"/>
                  </a:cxn>
                  <a:cxn ang="0">
                    <a:pos x="38" y="283"/>
                  </a:cxn>
                  <a:cxn ang="0">
                    <a:pos x="64" y="283"/>
                  </a:cxn>
                  <a:cxn ang="0">
                    <a:pos x="51" y="226"/>
                  </a:cxn>
                  <a:cxn ang="0">
                    <a:pos x="38" y="283"/>
                  </a:cxn>
                </a:cxnLst>
                <a:rect l="0" t="0" r="r" b="b"/>
                <a:pathLst>
                  <a:path w="102" h="317">
                    <a:moveTo>
                      <a:pt x="85" y="317"/>
                    </a:moveTo>
                    <a:cubicBezTo>
                      <a:pt x="18" y="317"/>
                      <a:pt x="18" y="317"/>
                      <a:pt x="18" y="317"/>
                    </a:cubicBezTo>
                    <a:cubicBezTo>
                      <a:pt x="13" y="317"/>
                      <a:pt x="8" y="314"/>
                      <a:pt x="5" y="310"/>
                    </a:cubicBezTo>
                    <a:cubicBezTo>
                      <a:pt x="1" y="306"/>
                      <a:pt x="0" y="301"/>
                      <a:pt x="1" y="296"/>
                    </a:cubicBezTo>
                    <a:cubicBezTo>
                      <a:pt x="35" y="148"/>
                      <a:pt x="35" y="148"/>
                      <a:pt x="35" y="148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7"/>
                      <a:pt x="42" y="0"/>
                      <a:pt x="51" y="0"/>
                    </a:cubicBezTo>
                    <a:cubicBezTo>
                      <a:pt x="61" y="0"/>
                      <a:pt x="68" y="7"/>
                      <a:pt x="68" y="17"/>
                    </a:cubicBezTo>
                    <a:cubicBezTo>
                      <a:pt x="68" y="148"/>
                      <a:pt x="68" y="148"/>
                      <a:pt x="68" y="148"/>
                    </a:cubicBezTo>
                    <a:cubicBezTo>
                      <a:pt x="101" y="296"/>
                      <a:pt x="101" y="296"/>
                      <a:pt x="101" y="296"/>
                    </a:cubicBezTo>
                    <a:cubicBezTo>
                      <a:pt x="102" y="301"/>
                      <a:pt x="101" y="306"/>
                      <a:pt x="98" y="310"/>
                    </a:cubicBezTo>
                    <a:cubicBezTo>
                      <a:pt x="95" y="314"/>
                      <a:pt x="90" y="317"/>
                      <a:pt x="85" y="317"/>
                    </a:cubicBezTo>
                    <a:close/>
                    <a:moveTo>
                      <a:pt x="38" y="283"/>
                    </a:moveTo>
                    <a:cubicBezTo>
                      <a:pt x="64" y="283"/>
                      <a:pt x="64" y="283"/>
                      <a:pt x="64" y="283"/>
                    </a:cubicBezTo>
                    <a:cubicBezTo>
                      <a:pt x="51" y="226"/>
                      <a:pt x="51" y="226"/>
                      <a:pt x="51" y="226"/>
                    </a:cubicBezTo>
                    <a:lnTo>
                      <a:pt x="38" y="28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61" name="60 Grupo"/>
          <p:cNvGrpSpPr/>
          <p:nvPr/>
        </p:nvGrpSpPr>
        <p:grpSpPr>
          <a:xfrm>
            <a:off x="2843202" y="4114806"/>
            <a:ext cx="1843100" cy="1607354"/>
            <a:chOff x="2843202" y="4114806"/>
            <a:chExt cx="1843100" cy="1607354"/>
          </a:xfrm>
        </p:grpSpPr>
        <p:sp>
          <p:nvSpPr>
            <p:cNvPr id="17" name="Rectangle 16"/>
            <p:cNvSpPr/>
            <p:nvPr/>
          </p:nvSpPr>
          <p:spPr>
            <a:xfrm>
              <a:off x="2843202" y="4642377"/>
              <a:ext cx="1843100" cy="1079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Our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Influencers </a:t>
              </a: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database, tracking the top 100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global thought leaders across </a:t>
              </a: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/>
              </a:r>
              <a:b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</a:b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various industries, enables </a:t>
              </a:r>
              <a:b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</a:b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us to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understand potential areas where </a:t>
              </a: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disruptive innovations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are </a:t>
              </a: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 Light"/>
                </a:rPr>
                <a:t>emerging.</a:t>
              </a:r>
              <a:endParaRPr lang="en-GB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Rubik Light"/>
              </a:endParaRPr>
            </a:p>
          </p:txBody>
        </p:sp>
        <p:sp>
          <p:nvSpPr>
            <p:cNvPr id="156702" name="Freeform 30"/>
            <p:cNvSpPr>
              <a:spLocks noEditPoints="1"/>
            </p:cNvSpPr>
            <p:nvPr/>
          </p:nvSpPr>
          <p:spPr bwMode="auto">
            <a:xfrm>
              <a:off x="3543993" y="4114806"/>
              <a:ext cx="441519" cy="500066"/>
            </a:xfrm>
            <a:custGeom>
              <a:avLst/>
              <a:gdLst/>
              <a:ahLst/>
              <a:cxnLst>
                <a:cxn ang="0">
                  <a:pos x="565" y="518"/>
                </a:cxn>
                <a:cxn ang="0">
                  <a:pos x="459" y="566"/>
                </a:cxn>
                <a:cxn ang="0">
                  <a:pos x="272" y="450"/>
                </a:cxn>
                <a:cxn ang="0">
                  <a:pos x="283" y="396"/>
                </a:cxn>
                <a:cxn ang="0">
                  <a:pos x="273" y="344"/>
                </a:cxn>
                <a:cxn ang="0">
                  <a:pos x="458" y="233"/>
                </a:cxn>
                <a:cxn ang="0">
                  <a:pos x="565" y="282"/>
                </a:cxn>
                <a:cxn ang="0">
                  <a:pos x="706" y="142"/>
                </a:cxn>
                <a:cxn ang="0">
                  <a:pos x="565" y="0"/>
                </a:cxn>
                <a:cxn ang="0">
                  <a:pos x="423" y="141"/>
                </a:cxn>
                <a:cxn ang="0">
                  <a:pos x="433" y="193"/>
                </a:cxn>
                <a:cxn ang="0">
                  <a:pos x="248" y="304"/>
                </a:cxn>
                <a:cxn ang="0">
                  <a:pos x="141" y="254"/>
                </a:cxn>
                <a:cxn ang="0">
                  <a:pos x="0" y="396"/>
                </a:cxn>
                <a:cxn ang="0">
                  <a:pos x="141" y="537"/>
                </a:cxn>
                <a:cxn ang="0">
                  <a:pos x="247" y="489"/>
                </a:cxn>
                <a:cxn ang="0">
                  <a:pos x="434" y="605"/>
                </a:cxn>
                <a:cxn ang="0">
                  <a:pos x="423" y="658"/>
                </a:cxn>
                <a:cxn ang="0">
                  <a:pos x="564" y="799"/>
                </a:cxn>
                <a:cxn ang="0">
                  <a:pos x="705" y="658"/>
                </a:cxn>
                <a:cxn ang="0">
                  <a:pos x="565" y="518"/>
                </a:cxn>
                <a:cxn ang="0">
                  <a:pos x="565" y="47"/>
                </a:cxn>
                <a:cxn ang="0">
                  <a:pos x="659" y="142"/>
                </a:cxn>
                <a:cxn ang="0">
                  <a:pos x="565" y="236"/>
                </a:cxn>
                <a:cxn ang="0">
                  <a:pos x="499" y="209"/>
                </a:cxn>
                <a:cxn ang="0">
                  <a:pos x="577" y="162"/>
                </a:cxn>
                <a:cxn ang="0">
                  <a:pos x="585" y="130"/>
                </a:cxn>
                <a:cxn ang="0">
                  <a:pos x="553" y="122"/>
                </a:cxn>
                <a:cxn ang="0">
                  <a:pos x="475" y="168"/>
                </a:cxn>
                <a:cxn ang="0">
                  <a:pos x="471" y="142"/>
                </a:cxn>
                <a:cxn ang="0">
                  <a:pos x="565" y="47"/>
                </a:cxn>
                <a:cxn ang="0">
                  <a:pos x="141" y="490"/>
                </a:cxn>
                <a:cxn ang="0">
                  <a:pos x="47" y="396"/>
                </a:cxn>
                <a:cxn ang="0">
                  <a:pos x="141" y="302"/>
                </a:cxn>
                <a:cxn ang="0">
                  <a:pos x="207" y="329"/>
                </a:cxn>
                <a:cxn ang="0">
                  <a:pos x="231" y="370"/>
                </a:cxn>
                <a:cxn ang="0">
                  <a:pos x="235" y="396"/>
                </a:cxn>
                <a:cxn ang="0">
                  <a:pos x="230" y="424"/>
                </a:cxn>
                <a:cxn ang="0">
                  <a:pos x="205" y="464"/>
                </a:cxn>
                <a:cxn ang="0">
                  <a:pos x="141" y="490"/>
                </a:cxn>
                <a:cxn ang="0">
                  <a:pos x="565" y="753"/>
                </a:cxn>
                <a:cxn ang="0">
                  <a:pos x="471" y="658"/>
                </a:cxn>
                <a:cxn ang="0">
                  <a:pos x="475" y="630"/>
                </a:cxn>
                <a:cxn ang="0">
                  <a:pos x="552" y="678"/>
                </a:cxn>
                <a:cxn ang="0">
                  <a:pos x="564" y="682"/>
                </a:cxn>
                <a:cxn ang="0">
                  <a:pos x="584" y="670"/>
                </a:cxn>
                <a:cxn ang="0">
                  <a:pos x="577" y="638"/>
                </a:cxn>
                <a:cxn ang="0">
                  <a:pos x="499" y="590"/>
                </a:cxn>
                <a:cxn ang="0">
                  <a:pos x="564" y="564"/>
                </a:cxn>
                <a:cxn ang="0">
                  <a:pos x="659" y="658"/>
                </a:cxn>
                <a:cxn ang="0">
                  <a:pos x="565" y="753"/>
                </a:cxn>
              </a:cxnLst>
              <a:rect l="0" t="0" r="r" b="b"/>
              <a:pathLst>
                <a:path w="706" h="799">
                  <a:moveTo>
                    <a:pt x="565" y="518"/>
                  </a:moveTo>
                  <a:cubicBezTo>
                    <a:pt x="523" y="518"/>
                    <a:pt x="485" y="536"/>
                    <a:pt x="459" y="566"/>
                  </a:cubicBezTo>
                  <a:cubicBezTo>
                    <a:pt x="272" y="450"/>
                    <a:pt x="272" y="450"/>
                    <a:pt x="272" y="450"/>
                  </a:cubicBezTo>
                  <a:cubicBezTo>
                    <a:pt x="279" y="433"/>
                    <a:pt x="283" y="415"/>
                    <a:pt x="283" y="396"/>
                  </a:cubicBezTo>
                  <a:cubicBezTo>
                    <a:pt x="283" y="378"/>
                    <a:pt x="279" y="360"/>
                    <a:pt x="273" y="344"/>
                  </a:cubicBezTo>
                  <a:cubicBezTo>
                    <a:pt x="458" y="233"/>
                    <a:pt x="458" y="233"/>
                    <a:pt x="458" y="233"/>
                  </a:cubicBezTo>
                  <a:cubicBezTo>
                    <a:pt x="483" y="263"/>
                    <a:pt x="522" y="282"/>
                    <a:pt x="565" y="282"/>
                  </a:cubicBezTo>
                  <a:cubicBezTo>
                    <a:pt x="643" y="282"/>
                    <a:pt x="706" y="219"/>
                    <a:pt x="706" y="142"/>
                  </a:cubicBezTo>
                  <a:cubicBezTo>
                    <a:pt x="706" y="64"/>
                    <a:pt x="643" y="0"/>
                    <a:pt x="565" y="0"/>
                  </a:cubicBezTo>
                  <a:cubicBezTo>
                    <a:pt x="487" y="0"/>
                    <a:pt x="423" y="63"/>
                    <a:pt x="423" y="141"/>
                  </a:cubicBezTo>
                  <a:cubicBezTo>
                    <a:pt x="423" y="159"/>
                    <a:pt x="427" y="177"/>
                    <a:pt x="433" y="193"/>
                  </a:cubicBezTo>
                  <a:cubicBezTo>
                    <a:pt x="248" y="304"/>
                    <a:pt x="248" y="304"/>
                    <a:pt x="248" y="304"/>
                  </a:cubicBezTo>
                  <a:cubicBezTo>
                    <a:pt x="223" y="274"/>
                    <a:pt x="184" y="254"/>
                    <a:pt x="141" y="254"/>
                  </a:cubicBezTo>
                  <a:cubicBezTo>
                    <a:pt x="63" y="255"/>
                    <a:pt x="0" y="318"/>
                    <a:pt x="0" y="396"/>
                  </a:cubicBezTo>
                  <a:cubicBezTo>
                    <a:pt x="0" y="474"/>
                    <a:pt x="63" y="537"/>
                    <a:pt x="141" y="537"/>
                  </a:cubicBezTo>
                  <a:cubicBezTo>
                    <a:pt x="183" y="537"/>
                    <a:pt x="221" y="518"/>
                    <a:pt x="247" y="489"/>
                  </a:cubicBezTo>
                  <a:cubicBezTo>
                    <a:pt x="434" y="605"/>
                    <a:pt x="434" y="605"/>
                    <a:pt x="434" y="605"/>
                  </a:cubicBezTo>
                  <a:cubicBezTo>
                    <a:pt x="427" y="622"/>
                    <a:pt x="423" y="639"/>
                    <a:pt x="423" y="658"/>
                  </a:cubicBezTo>
                  <a:cubicBezTo>
                    <a:pt x="423" y="736"/>
                    <a:pt x="487" y="799"/>
                    <a:pt x="564" y="799"/>
                  </a:cubicBezTo>
                  <a:cubicBezTo>
                    <a:pt x="642" y="799"/>
                    <a:pt x="705" y="736"/>
                    <a:pt x="705" y="658"/>
                  </a:cubicBezTo>
                  <a:cubicBezTo>
                    <a:pt x="705" y="581"/>
                    <a:pt x="643" y="518"/>
                    <a:pt x="565" y="518"/>
                  </a:cubicBezTo>
                  <a:close/>
                  <a:moveTo>
                    <a:pt x="565" y="47"/>
                  </a:moveTo>
                  <a:cubicBezTo>
                    <a:pt x="617" y="47"/>
                    <a:pt x="659" y="90"/>
                    <a:pt x="659" y="142"/>
                  </a:cubicBezTo>
                  <a:cubicBezTo>
                    <a:pt x="659" y="194"/>
                    <a:pt x="617" y="236"/>
                    <a:pt x="565" y="236"/>
                  </a:cubicBezTo>
                  <a:cubicBezTo>
                    <a:pt x="539" y="236"/>
                    <a:pt x="516" y="226"/>
                    <a:pt x="499" y="209"/>
                  </a:cubicBezTo>
                  <a:cubicBezTo>
                    <a:pt x="577" y="162"/>
                    <a:pt x="577" y="162"/>
                    <a:pt x="577" y="162"/>
                  </a:cubicBezTo>
                  <a:cubicBezTo>
                    <a:pt x="588" y="155"/>
                    <a:pt x="591" y="141"/>
                    <a:pt x="585" y="130"/>
                  </a:cubicBezTo>
                  <a:cubicBezTo>
                    <a:pt x="579" y="118"/>
                    <a:pt x="564" y="115"/>
                    <a:pt x="553" y="122"/>
                  </a:cubicBezTo>
                  <a:cubicBezTo>
                    <a:pt x="475" y="168"/>
                    <a:pt x="475" y="168"/>
                    <a:pt x="475" y="168"/>
                  </a:cubicBezTo>
                  <a:cubicBezTo>
                    <a:pt x="472" y="159"/>
                    <a:pt x="471" y="150"/>
                    <a:pt x="471" y="142"/>
                  </a:cubicBezTo>
                  <a:cubicBezTo>
                    <a:pt x="471" y="90"/>
                    <a:pt x="513" y="47"/>
                    <a:pt x="565" y="47"/>
                  </a:cubicBezTo>
                  <a:close/>
                  <a:moveTo>
                    <a:pt x="141" y="490"/>
                  </a:moveTo>
                  <a:cubicBezTo>
                    <a:pt x="89" y="490"/>
                    <a:pt x="47" y="448"/>
                    <a:pt x="47" y="396"/>
                  </a:cubicBezTo>
                  <a:cubicBezTo>
                    <a:pt x="47" y="344"/>
                    <a:pt x="89" y="302"/>
                    <a:pt x="141" y="302"/>
                  </a:cubicBezTo>
                  <a:cubicBezTo>
                    <a:pt x="167" y="302"/>
                    <a:pt x="190" y="312"/>
                    <a:pt x="207" y="329"/>
                  </a:cubicBezTo>
                  <a:cubicBezTo>
                    <a:pt x="218" y="340"/>
                    <a:pt x="226" y="354"/>
                    <a:pt x="231" y="370"/>
                  </a:cubicBezTo>
                  <a:cubicBezTo>
                    <a:pt x="233" y="378"/>
                    <a:pt x="235" y="387"/>
                    <a:pt x="235" y="396"/>
                  </a:cubicBezTo>
                  <a:cubicBezTo>
                    <a:pt x="235" y="406"/>
                    <a:pt x="233" y="415"/>
                    <a:pt x="230" y="424"/>
                  </a:cubicBezTo>
                  <a:cubicBezTo>
                    <a:pt x="225" y="439"/>
                    <a:pt x="216" y="454"/>
                    <a:pt x="205" y="464"/>
                  </a:cubicBezTo>
                  <a:cubicBezTo>
                    <a:pt x="189" y="480"/>
                    <a:pt x="167" y="490"/>
                    <a:pt x="141" y="490"/>
                  </a:cubicBezTo>
                  <a:close/>
                  <a:moveTo>
                    <a:pt x="565" y="753"/>
                  </a:moveTo>
                  <a:cubicBezTo>
                    <a:pt x="513" y="753"/>
                    <a:pt x="471" y="710"/>
                    <a:pt x="471" y="658"/>
                  </a:cubicBezTo>
                  <a:cubicBezTo>
                    <a:pt x="471" y="649"/>
                    <a:pt x="472" y="639"/>
                    <a:pt x="475" y="630"/>
                  </a:cubicBezTo>
                  <a:cubicBezTo>
                    <a:pt x="552" y="678"/>
                    <a:pt x="552" y="678"/>
                    <a:pt x="552" y="678"/>
                  </a:cubicBezTo>
                  <a:cubicBezTo>
                    <a:pt x="556" y="681"/>
                    <a:pt x="560" y="682"/>
                    <a:pt x="564" y="682"/>
                  </a:cubicBezTo>
                  <a:cubicBezTo>
                    <a:pt x="572" y="682"/>
                    <a:pt x="579" y="678"/>
                    <a:pt x="584" y="670"/>
                  </a:cubicBezTo>
                  <a:cubicBezTo>
                    <a:pt x="591" y="659"/>
                    <a:pt x="587" y="645"/>
                    <a:pt x="577" y="638"/>
                  </a:cubicBezTo>
                  <a:cubicBezTo>
                    <a:pt x="499" y="590"/>
                    <a:pt x="499" y="590"/>
                    <a:pt x="499" y="590"/>
                  </a:cubicBezTo>
                  <a:cubicBezTo>
                    <a:pt x="516" y="574"/>
                    <a:pt x="539" y="564"/>
                    <a:pt x="564" y="564"/>
                  </a:cubicBezTo>
                  <a:cubicBezTo>
                    <a:pt x="616" y="564"/>
                    <a:pt x="659" y="606"/>
                    <a:pt x="659" y="658"/>
                  </a:cubicBezTo>
                  <a:cubicBezTo>
                    <a:pt x="659" y="710"/>
                    <a:pt x="617" y="753"/>
                    <a:pt x="565" y="753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Company landscape – selection approach and methodology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object 2"/>
          <p:cNvSpPr/>
          <p:nvPr/>
        </p:nvSpPr>
        <p:spPr>
          <a:xfrm>
            <a:off x="1" y="759306"/>
            <a:ext cx="9144000" cy="1069290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rgbClr val="E8EDED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7940" y="966214"/>
            <a:ext cx="8584540" cy="677100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sz="1800" dirty="0" smtClean="0">
                <a:solidFill>
                  <a:srgbClr val="707070"/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Our database hosts profiles for </a:t>
            </a:r>
            <a:r>
              <a:rPr lang="en-IN" sz="18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over </a:t>
            </a:r>
            <a:r>
              <a:rPr lang="en-IN" sz="18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40,000 </a:t>
            </a:r>
            <a:r>
              <a:rPr lang="en-IN" sz="18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high-impact companies</a:t>
            </a:r>
            <a:r>
              <a:rPr lang="en-IN" sz="1800" dirty="0" smtClean="0">
                <a:solidFill>
                  <a:srgbClr val="707070"/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, leveraging a robust selection process to identify </a:t>
            </a:r>
            <a:r>
              <a:rPr lang="en-IN" sz="18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Rubik Light" panose="00000400000000000000" pitchFamily="2" charset="-79"/>
              </a:rPr>
              <a:t>the most disruptive technology companies.</a:t>
            </a:r>
            <a:endParaRPr lang="en-GB" sz="1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Rubik Light" panose="00000400000000000000" pitchFamily="2" charset="-79"/>
            </a:endParaRPr>
          </a:p>
        </p:txBody>
      </p:sp>
      <p:grpSp>
        <p:nvGrpSpPr>
          <p:cNvPr id="72" name="71 Grupo"/>
          <p:cNvGrpSpPr/>
          <p:nvPr/>
        </p:nvGrpSpPr>
        <p:grpSpPr>
          <a:xfrm>
            <a:off x="419962" y="1905942"/>
            <a:ext cx="8088748" cy="4133353"/>
            <a:chOff x="412342" y="1928802"/>
            <a:chExt cx="8088748" cy="4133353"/>
          </a:xfrm>
        </p:grpSpPr>
        <p:pic>
          <p:nvPicPr>
            <p:cNvPr id="155649" name="Picture 1" descr="C:\Users\piser\Desktop\infographic2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66935" y="1928802"/>
              <a:ext cx="3933891" cy="4110219"/>
            </a:xfrm>
            <a:prstGeom prst="rect">
              <a:avLst/>
            </a:prstGeom>
            <a:noFill/>
          </p:spPr>
        </p:pic>
        <p:sp>
          <p:nvSpPr>
            <p:cNvPr id="118" name="TextBox 117"/>
            <p:cNvSpPr txBox="1"/>
            <p:nvPr/>
          </p:nvSpPr>
          <p:spPr>
            <a:xfrm>
              <a:off x="412342" y="4929198"/>
              <a:ext cx="2928958" cy="1132957"/>
            </a:xfrm>
            <a:prstGeom prst="rect">
              <a:avLst/>
            </a:prstGeom>
            <a:solidFill>
              <a:srgbClr val="FDE7F5"/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r>
                <a:rPr lang="en-GB" sz="1000" b="1" dirty="0" smtClean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Key industry </a:t>
              </a:r>
              <a:r>
                <a:rPr lang="en-GB" sz="1000" b="1" dirty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a</a:t>
              </a:r>
              <a:r>
                <a:rPr lang="en-GB" sz="1000" b="1" dirty="0" smtClean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wards </a:t>
              </a:r>
              <a:r>
                <a:rPr lang="en-GB" sz="1000" dirty="0" smtClean="0">
                  <a:latin typeface="Calibri" panose="020F0502020204030204" pitchFamily="34" charset="0"/>
                  <a:cs typeface="Rubik" panose="00000500000000000000" pitchFamily="2" charset="-79"/>
                </a:rPr>
                <a:t>– tracking winners </a:t>
              </a:r>
              <a:r>
                <a:rPr lang="en-GB" sz="1000" dirty="0">
                  <a:latin typeface="Calibri" panose="020F0502020204030204" pitchFamily="34" charset="0"/>
                  <a:cs typeface="Rubik" panose="00000500000000000000" pitchFamily="2" charset="-79"/>
                </a:rPr>
                <a:t>of prominent industry awards such </a:t>
              </a:r>
              <a:r>
                <a:rPr lang="en-GB" sz="1000" dirty="0" smtClean="0">
                  <a:latin typeface="Calibri" panose="020F0502020204030204" pitchFamily="34" charset="0"/>
                  <a:cs typeface="Rubik" panose="00000500000000000000" pitchFamily="2" charset="-79"/>
                </a:rPr>
                <a:t>as: </a:t>
              </a:r>
              <a:r>
                <a:rPr lang="en-GB" sz="1000" dirty="0">
                  <a:latin typeface="Calibri" panose="020F0502020204030204" pitchFamily="34" charset="0"/>
                  <a:cs typeface="Rubik" panose="00000500000000000000" pitchFamily="2" charset="-79"/>
                </a:rPr>
                <a:t>Deloitte FAST  500, Digital Health Awards, Finnovate  Awards, MedTech Breakthrough Awards,  CNBC Disruptor 50, CIO Reviews, CES Innovation Awards 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786446" y="2078822"/>
              <a:ext cx="2643206" cy="979069"/>
            </a:xfrm>
            <a:prstGeom prst="rect">
              <a:avLst/>
            </a:prstGeom>
            <a:solidFill>
              <a:srgbClr val="F4EFF7"/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r>
                <a:rPr lang="en-GB" sz="1000" b="1" dirty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GlobalData Venture Capital funding database </a:t>
              </a:r>
              <a:r>
                <a:rPr lang="en-GB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– tracking disruptive technology start-ups e</a:t>
              </a:r>
              <a:r>
                <a:rPr lang="en-GB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ither on the VC radar or already receiving funding</a:t>
              </a:r>
              <a:endParaRPr lang="en-GB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786446" y="4936342"/>
              <a:ext cx="2714644" cy="97906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r>
                <a:rPr lang="en-GB" sz="1000" b="1" dirty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Key </a:t>
              </a:r>
              <a:r>
                <a:rPr lang="en-GB" sz="1000" b="1" dirty="0" smtClean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accelerator programs </a:t>
              </a:r>
              <a:r>
                <a:rPr lang="en-GB" sz="1000" dirty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– </a:t>
              </a:r>
              <a:r>
                <a:rPr lang="en-GB" sz="1000" dirty="0" smtClean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monitoring participants </a:t>
              </a:r>
              <a:r>
                <a:rPr lang="en-GB" sz="1000" dirty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of </a:t>
              </a:r>
              <a:r>
                <a:rPr lang="en-GB" sz="1000" dirty="0" smtClean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world-renowned accelerator </a:t>
              </a:r>
              <a:r>
                <a:rPr lang="en-GB" sz="1000" dirty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programs from industry leaders such as: </a:t>
              </a:r>
              <a:r>
                <a:rPr lang="en-GB" sz="1000" dirty="0" smtClean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/>
              </a:r>
              <a:br>
                <a:rPr lang="en-GB" sz="1000" dirty="0" smtClean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 smtClean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Y </a:t>
              </a:r>
              <a:r>
                <a:rPr lang="en-GB" sz="1000" dirty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Combinator; 500 Startups; </a:t>
              </a:r>
              <a:r>
                <a:rPr lang="en-GB" sz="1000" dirty="0" smtClean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and </a:t>
              </a:r>
              <a:r>
                <a:rPr lang="en-GB" sz="1000" dirty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Plug &amp; Play 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83780" y="2071678"/>
              <a:ext cx="2857520" cy="9790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r>
                <a:rPr lang="en-GB" sz="1000" b="1" dirty="0">
                  <a:solidFill>
                    <a:schemeClr val="accent2"/>
                  </a:solidFill>
                  <a:latin typeface="Calibri" panose="020F0502020204030204" pitchFamily="34" charset="0"/>
                  <a:cs typeface="Rubik" panose="00000500000000000000" pitchFamily="2" charset="-79"/>
                </a:rPr>
                <a:t>Analyst Picks </a:t>
              </a:r>
              <a:r>
                <a:rPr lang="en-GB" sz="1000" dirty="0" smtClean="0">
                  <a:latin typeface="Calibri" panose="020F0502020204030204" pitchFamily="34" charset="0"/>
                  <a:cs typeface="Rubik" panose="00000500000000000000" pitchFamily="2" charset="-79"/>
                </a:rPr>
                <a:t>– screening listed companies via multiple  in-house expert analysts </a:t>
              </a:r>
              <a:r>
                <a:rPr lang="en-GB" sz="1000" dirty="0">
                  <a:latin typeface="Calibri" panose="020F0502020204030204" pitchFamily="34" charset="0"/>
                  <a:cs typeface="Rubik" panose="00000500000000000000" pitchFamily="2" charset="-79"/>
                </a:rPr>
                <a:t>who </a:t>
              </a:r>
              <a:r>
                <a:rPr lang="en-GB" sz="1000" dirty="0" smtClean="0">
                  <a:latin typeface="Calibri" panose="020F0502020204030204" pitchFamily="34" charset="0"/>
                  <a:cs typeface="Rubik" panose="00000500000000000000" pitchFamily="2" charset="-79"/>
                </a:rPr>
                <a:t>pinpoint only  </a:t>
              </a:r>
              <a:r>
                <a:rPr lang="en-GB" sz="1000" dirty="0">
                  <a:latin typeface="Calibri" panose="020F0502020204030204" pitchFamily="34" charset="0"/>
                  <a:cs typeface="Rubik" panose="00000500000000000000" pitchFamily="2" charset="-79"/>
                </a:rPr>
                <a:t>the </a:t>
              </a:r>
              <a:r>
                <a:rPr lang="en-GB" sz="1000" dirty="0" smtClean="0">
                  <a:latin typeface="Calibri" panose="020F0502020204030204" pitchFamily="34" charset="0"/>
                  <a:cs typeface="Rubik" panose="00000500000000000000" pitchFamily="2" charset="-79"/>
                </a:rPr>
                <a:t>most disruptive and innovative </a:t>
              </a:r>
              <a:br>
                <a:rPr lang="en-GB" sz="1000" dirty="0" smtClean="0">
                  <a:latin typeface="Calibri" panose="020F0502020204030204" pitchFamily="34" charset="0"/>
                  <a:cs typeface="Rubik" panose="00000500000000000000" pitchFamily="2" charset="-79"/>
                </a:rPr>
              </a:br>
              <a:r>
                <a:rPr lang="en-GB" sz="1000" dirty="0" smtClean="0">
                  <a:latin typeface="Calibri" panose="020F0502020204030204" pitchFamily="34" charset="0"/>
                  <a:cs typeface="Rubik" panose="00000500000000000000" pitchFamily="2" charset="-79"/>
                </a:rPr>
                <a:t>start-ups </a:t>
              </a:r>
              <a:r>
                <a:rPr lang="en-GB" sz="1000" dirty="0">
                  <a:latin typeface="Calibri" panose="020F0502020204030204" pitchFamily="34" charset="0"/>
                  <a:cs typeface="Rubik" panose="00000500000000000000" pitchFamily="2" charset="-79"/>
                </a:rPr>
                <a:t>across technologies and </a:t>
              </a:r>
              <a:r>
                <a:rPr lang="en-GB" sz="1000" dirty="0" smtClean="0">
                  <a:latin typeface="Calibri" panose="020F0502020204030204" pitchFamily="34" charset="0"/>
                  <a:cs typeface="Rubik" panose="00000500000000000000" pitchFamily="2" charset="-79"/>
                </a:rPr>
                <a:t>verticals</a:t>
              </a:r>
              <a:endParaRPr lang="en-GB" sz="1000" dirty="0"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grpSp>
          <p:nvGrpSpPr>
            <p:cNvPr id="45" name="44 Grupo"/>
            <p:cNvGrpSpPr/>
            <p:nvPr/>
          </p:nvGrpSpPr>
          <p:grpSpPr>
            <a:xfrm>
              <a:off x="4264819" y="2521745"/>
              <a:ext cx="574676" cy="574674"/>
              <a:chOff x="4143375" y="2500313"/>
              <a:chExt cx="574676" cy="574674"/>
            </a:xfrm>
          </p:grpSpPr>
          <p:sp>
            <p:nvSpPr>
              <p:cNvPr id="155653" name="Freeform 5"/>
              <p:cNvSpPr>
                <a:spLocks noEditPoints="1"/>
              </p:cNvSpPr>
              <p:nvPr/>
            </p:nvSpPr>
            <p:spPr bwMode="auto">
              <a:xfrm>
                <a:off x="4143375" y="2500313"/>
                <a:ext cx="574676" cy="574674"/>
              </a:xfrm>
              <a:custGeom>
                <a:avLst/>
                <a:gdLst/>
                <a:ahLst/>
                <a:cxnLst>
                  <a:cxn ang="0">
                    <a:pos x="472" y="674"/>
                  </a:cxn>
                  <a:cxn ang="0">
                    <a:pos x="472" y="674"/>
                  </a:cxn>
                  <a:cxn ang="0">
                    <a:pos x="271" y="493"/>
                  </a:cxn>
                  <a:cxn ang="0">
                    <a:pos x="494" y="270"/>
                  </a:cxn>
                  <a:cxn ang="0">
                    <a:pos x="675" y="472"/>
                  </a:cxn>
                  <a:cxn ang="0">
                    <a:pos x="472" y="674"/>
                  </a:cxn>
                  <a:cxn ang="0">
                    <a:pos x="45" y="247"/>
                  </a:cxn>
                  <a:cxn ang="0">
                    <a:pos x="45" y="247"/>
                  </a:cxn>
                  <a:cxn ang="0">
                    <a:pos x="247" y="44"/>
                  </a:cxn>
                  <a:cxn ang="0">
                    <a:pos x="450" y="247"/>
                  </a:cxn>
                  <a:cxn ang="0">
                    <a:pos x="247" y="449"/>
                  </a:cxn>
                  <a:cxn ang="0">
                    <a:pos x="45" y="247"/>
                  </a:cxn>
                  <a:cxn ang="0">
                    <a:pos x="494" y="225"/>
                  </a:cxn>
                  <a:cxn ang="0">
                    <a:pos x="494" y="225"/>
                  </a:cxn>
                  <a:cxn ang="0">
                    <a:pos x="247" y="0"/>
                  </a:cxn>
                  <a:cxn ang="0">
                    <a:pos x="0" y="247"/>
                  </a:cxn>
                  <a:cxn ang="0">
                    <a:pos x="226" y="493"/>
                  </a:cxn>
                  <a:cxn ang="0">
                    <a:pos x="472" y="720"/>
                  </a:cxn>
                  <a:cxn ang="0">
                    <a:pos x="720" y="472"/>
                  </a:cxn>
                  <a:cxn ang="0">
                    <a:pos x="494" y="225"/>
                  </a:cxn>
                </a:cxnLst>
                <a:rect l="0" t="0" r="r" b="b"/>
                <a:pathLst>
                  <a:path w="720" h="720">
                    <a:moveTo>
                      <a:pt x="472" y="674"/>
                    </a:moveTo>
                    <a:lnTo>
                      <a:pt x="472" y="674"/>
                    </a:lnTo>
                    <a:cubicBezTo>
                      <a:pt x="368" y="674"/>
                      <a:pt x="281" y="595"/>
                      <a:pt x="271" y="493"/>
                    </a:cubicBezTo>
                    <a:cubicBezTo>
                      <a:pt x="388" y="482"/>
                      <a:pt x="482" y="388"/>
                      <a:pt x="494" y="270"/>
                    </a:cubicBezTo>
                    <a:cubicBezTo>
                      <a:pt x="595" y="281"/>
                      <a:pt x="675" y="367"/>
                      <a:pt x="675" y="472"/>
                    </a:cubicBezTo>
                    <a:cubicBezTo>
                      <a:pt x="675" y="584"/>
                      <a:pt x="584" y="674"/>
                      <a:pt x="472" y="674"/>
                    </a:cubicBezTo>
                    <a:close/>
                    <a:moveTo>
                      <a:pt x="45" y="247"/>
                    </a:moveTo>
                    <a:lnTo>
                      <a:pt x="45" y="247"/>
                    </a:lnTo>
                    <a:cubicBezTo>
                      <a:pt x="45" y="135"/>
                      <a:pt x="135" y="44"/>
                      <a:pt x="247" y="44"/>
                    </a:cubicBezTo>
                    <a:cubicBezTo>
                      <a:pt x="359" y="44"/>
                      <a:pt x="450" y="135"/>
                      <a:pt x="450" y="247"/>
                    </a:cubicBezTo>
                    <a:cubicBezTo>
                      <a:pt x="450" y="358"/>
                      <a:pt x="359" y="449"/>
                      <a:pt x="247" y="449"/>
                    </a:cubicBezTo>
                    <a:cubicBezTo>
                      <a:pt x="135" y="449"/>
                      <a:pt x="45" y="358"/>
                      <a:pt x="45" y="247"/>
                    </a:cubicBezTo>
                    <a:close/>
                    <a:moveTo>
                      <a:pt x="494" y="225"/>
                    </a:moveTo>
                    <a:lnTo>
                      <a:pt x="494" y="225"/>
                    </a:lnTo>
                    <a:cubicBezTo>
                      <a:pt x="483" y="99"/>
                      <a:pt x="376" y="0"/>
                      <a:pt x="247" y="0"/>
                    </a:cubicBezTo>
                    <a:cubicBezTo>
                      <a:pt x="111" y="0"/>
                      <a:pt x="0" y="110"/>
                      <a:pt x="0" y="247"/>
                    </a:cubicBezTo>
                    <a:cubicBezTo>
                      <a:pt x="0" y="376"/>
                      <a:pt x="99" y="482"/>
                      <a:pt x="226" y="493"/>
                    </a:cubicBezTo>
                    <a:cubicBezTo>
                      <a:pt x="237" y="620"/>
                      <a:pt x="343" y="720"/>
                      <a:pt x="472" y="720"/>
                    </a:cubicBezTo>
                    <a:cubicBezTo>
                      <a:pt x="609" y="720"/>
                      <a:pt x="720" y="608"/>
                      <a:pt x="720" y="472"/>
                    </a:cubicBezTo>
                    <a:cubicBezTo>
                      <a:pt x="720" y="343"/>
                      <a:pt x="620" y="236"/>
                      <a:pt x="494" y="22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5654" name="Freeform 6"/>
              <p:cNvSpPr>
                <a:spLocks/>
              </p:cNvSpPr>
              <p:nvPr/>
            </p:nvSpPr>
            <p:spPr bwMode="auto">
              <a:xfrm>
                <a:off x="4278313" y="2570163"/>
                <a:ext cx="127000" cy="252412"/>
              </a:xfrm>
              <a:custGeom>
                <a:avLst/>
                <a:gdLst/>
                <a:ahLst/>
                <a:cxnLst>
                  <a:cxn ang="0">
                    <a:pos x="101" y="293"/>
                  </a:cxn>
                  <a:cxn ang="0">
                    <a:pos x="101" y="293"/>
                  </a:cxn>
                  <a:cxn ang="0">
                    <a:pos x="101" y="281"/>
                  </a:cxn>
                  <a:cxn ang="0">
                    <a:pos x="157" y="209"/>
                  </a:cxn>
                  <a:cxn ang="0">
                    <a:pos x="84" y="136"/>
                  </a:cxn>
                  <a:cxn ang="0">
                    <a:pos x="83" y="136"/>
                  </a:cxn>
                  <a:cxn ang="0">
                    <a:pos x="45" y="106"/>
                  </a:cxn>
                  <a:cxn ang="0">
                    <a:pos x="78" y="77"/>
                  </a:cxn>
                  <a:cxn ang="0">
                    <a:pos x="112" y="105"/>
                  </a:cxn>
                  <a:cxn ang="0">
                    <a:pos x="138" y="124"/>
                  </a:cxn>
                  <a:cxn ang="0">
                    <a:pos x="156" y="98"/>
                  </a:cxn>
                  <a:cxn ang="0">
                    <a:pos x="101" y="36"/>
                  </a:cxn>
                  <a:cxn ang="0">
                    <a:pos x="101" y="23"/>
                  </a:cxn>
                  <a:cxn ang="0">
                    <a:pos x="78" y="0"/>
                  </a:cxn>
                  <a:cxn ang="0">
                    <a:pos x="56" y="23"/>
                  </a:cxn>
                  <a:cxn ang="0">
                    <a:pos x="56" y="35"/>
                  </a:cxn>
                  <a:cxn ang="0">
                    <a:pos x="0" y="106"/>
                  </a:cxn>
                  <a:cxn ang="0">
                    <a:pos x="73" y="180"/>
                  </a:cxn>
                  <a:cxn ang="0">
                    <a:pos x="73" y="180"/>
                  </a:cxn>
                  <a:cxn ang="0">
                    <a:pos x="112" y="209"/>
                  </a:cxn>
                  <a:cxn ang="0">
                    <a:pos x="78" y="238"/>
                  </a:cxn>
                  <a:cxn ang="0">
                    <a:pos x="45" y="205"/>
                  </a:cxn>
                  <a:cxn ang="0">
                    <a:pos x="22" y="182"/>
                  </a:cxn>
                  <a:cxn ang="0">
                    <a:pos x="0" y="205"/>
                  </a:cxn>
                  <a:cxn ang="0">
                    <a:pos x="56" y="280"/>
                  </a:cxn>
                  <a:cxn ang="0">
                    <a:pos x="56" y="293"/>
                  </a:cxn>
                  <a:cxn ang="0">
                    <a:pos x="78" y="315"/>
                  </a:cxn>
                  <a:cxn ang="0">
                    <a:pos x="101" y="293"/>
                  </a:cxn>
                </a:cxnLst>
                <a:rect l="0" t="0" r="r" b="b"/>
                <a:pathLst>
                  <a:path w="158" h="315">
                    <a:moveTo>
                      <a:pt x="101" y="293"/>
                    </a:moveTo>
                    <a:lnTo>
                      <a:pt x="101" y="293"/>
                    </a:lnTo>
                    <a:lnTo>
                      <a:pt x="101" y="281"/>
                    </a:lnTo>
                    <a:cubicBezTo>
                      <a:pt x="134" y="272"/>
                      <a:pt x="157" y="244"/>
                      <a:pt x="157" y="209"/>
                    </a:cubicBezTo>
                    <a:cubicBezTo>
                      <a:pt x="157" y="188"/>
                      <a:pt x="148" y="150"/>
                      <a:pt x="84" y="136"/>
                    </a:cubicBezTo>
                    <a:cubicBezTo>
                      <a:pt x="84" y="136"/>
                      <a:pt x="83" y="136"/>
                      <a:pt x="83" y="136"/>
                    </a:cubicBezTo>
                    <a:cubicBezTo>
                      <a:pt x="45" y="127"/>
                      <a:pt x="45" y="111"/>
                      <a:pt x="45" y="106"/>
                    </a:cubicBezTo>
                    <a:cubicBezTo>
                      <a:pt x="45" y="86"/>
                      <a:pt x="62" y="77"/>
                      <a:pt x="78" y="77"/>
                    </a:cubicBezTo>
                    <a:cubicBezTo>
                      <a:pt x="95" y="77"/>
                      <a:pt x="109" y="89"/>
                      <a:pt x="112" y="105"/>
                    </a:cubicBezTo>
                    <a:cubicBezTo>
                      <a:pt x="114" y="117"/>
                      <a:pt x="125" y="126"/>
                      <a:pt x="138" y="124"/>
                    </a:cubicBezTo>
                    <a:cubicBezTo>
                      <a:pt x="150" y="122"/>
                      <a:pt x="158" y="110"/>
                      <a:pt x="156" y="98"/>
                    </a:cubicBezTo>
                    <a:cubicBezTo>
                      <a:pt x="151" y="67"/>
                      <a:pt x="129" y="44"/>
                      <a:pt x="101" y="36"/>
                    </a:cubicBezTo>
                    <a:lnTo>
                      <a:pt x="101" y="23"/>
                    </a:lnTo>
                    <a:cubicBezTo>
                      <a:pt x="101" y="10"/>
                      <a:pt x="91" y="0"/>
                      <a:pt x="78" y="0"/>
                    </a:cubicBezTo>
                    <a:cubicBezTo>
                      <a:pt x="66" y="0"/>
                      <a:pt x="56" y="10"/>
                      <a:pt x="56" y="23"/>
                    </a:cubicBezTo>
                    <a:lnTo>
                      <a:pt x="56" y="35"/>
                    </a:lnTo>
                    <a:cubicBezTo>
                      <a:pt x="23" y="44"/>
                      <a:pt x="0" y="71"/>
                      <a:pt x="0" y="106"/>
                    </a:cubicBezTo>
                    <a:cubicBezTo>
                      <a:pt x="0" y="127"/>
                      <a:pt x="9" y="165"/>
                      <a:pt x="73" y="180"/>
                    </a:cubicBezTo>
                    <a:cubicBezTo>
                      <a:pt x="73" y="180"/>
                      <a:pt x="73" y="180"/>
                      <a:pt x="73" y="180"/>
                    </a:cubicBezTo>
                    <a:cubicBezTo>
                      <a:pt x="112" y="188"/>
                      <a:pt x="112" y="204"/>
                      <a:pt x="112" y="209"/>
                    </a:cubicBezTo>
                    <a:cubicBezTo>
                      <a:pt x="112" y="229"/>
                      <a:pt x="95" y="238"/>
                      <a:pt x="78" y="238"/>
                    </a:cubicBezTo>
                    <a:cubicBezTo>
                      <a:pt x="60" y="238"/>
                      <a:pt x="45" y="223"/>
                      <a:pt x="45" y="205"/>
                    </a:cubicBezTo>
                    <a:cubicBezTo>
                      <a:pt x="45" y="192"/>
                      <a:pt x="34" y="182"/>
                      <a:pt x="22" y="182"/>
                    </a:cubicBezTo>
                    <a:cubicBezTo>
                      <a:pt x="10" y="182"/>
                      <a:pt x="0" y="192"/>
                      <a:pt x="0" y="205"/>
                    </a:cubicBezTo>
                    <a:cubicBezTo>
                      <a:pt x="0" y="240"/>
                      <a:pt x="23" y="270"/>
                      <a:pt x="56" y="280"/>
                    </a:cubicBezTo>
                    <a:lnTo>
                      <a:pt x="56" y="293"/>
                    </a:lnTo>
                    <a:cubicBezTo>
                      <a:pt x="56" y="305"/>
                      <a:pt x="66" y="315"/>
                      <a:pt x="78" y="315"/>
                    </a:cubicBezTo>
                    <a:cubicBezTo>
                      <a:pt x="91" y="315"/>
                      <a:pt x="101" y="305"/>
                      <a:pt x="101" y="2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5655" name="Freeform 7"/>
              <p:cNvSpPr>
                <a:spLocks/>
              </p:cNvSpPr>
              <p:nvPr/>
            </p:nvSpPr>
            <p:spPr bwMode="auto">
              <a:xfrm>
                <a:off x="4532313" y="2786063"/>
                <a:ext cx="52388" cy="63500"/>
              </a:xfrm>
              <a:custGeom>
                <a:avLst/>
                <a:gdLst/>
                <a:ahLst/>
                <a:cxnLst>
                  <a:cxn ang="0">
                    <a:pos x="20" y="60"/>
                  </a:cxn>
                  <a:cxn ang="0">
                    <a:pos x="20" y="60"/>
                  </a:cxn>
                  <a:cxn ang="0">
                    <a:pos x="42" y="79"/>
                  </a:cxn>
                  <a:cxn ang="0">
                    <a:pos x="46" y="79"/>
                  </a:cxn>
                  <a:cxn ang="0">
                    <a:pos x="64" y="53"/>
                  </a:cxn>
                  <a:cxn ang="0">
                    <a:pos x="40" y="8"/>
                  </a:cxn>
                  <a:cxn ang="0">
                    <a:pos x="8" y="9"/>
                  </a:cxn>
                  <a:cxn ang="0">
                    <a:pos x="9" y="41"/>
                  </a:cxn>
                  <a:cxn ang="0">
                    <a:pos x="20" y="60"/>
                  </a:cxn>
                </a:cxnLst>
                <a:rect l="0" t="0" r="r" b="b"/>
                <a:pathLst>
                  <a:path w="66" h="79">
                    <a:moveTo>
                      <a:pt x="20" y="60"/>
                    </a:moveTo>
                    <a:lnTo>
                      <a:pt x="20" y="60"/>
                    </a:lnTo>
                    <a:cubicBezTo>
                      <a:pt x="21" y="71"/>
                      <a:pt x="31" y="79"/>
                      <a:pt x="42" y="79"/>
                    </a:cubicBezTo>
                    <a:cubicBezTo>
                      <a:pt x="43" y="79"/>
                      <a:pt x="44" y="79"/>
                      <a:pt x="46" y="79"/>
                    </a:cubicBezTo>
                    <a:cubicBezTo>
                      <a:pt x="58" y="77"/>
                      <a:pt x="66" y="65"/>
                      <a:pt x="64" y="53"/>
                    </a:cubicBezTo>
                    <a:cubicBezTo>
                      <a:pt x="61" y="36"/>
                      <a:pt x="53" y="20"/>
                      <a:pt x="40" y="8"/>
                    </a:cubicBezTo>
                    <a:cubicBezTo>
                      <a:pt x="31" y="0"/>
                      <a:pt x="16" y="0"/>
                      <a:pt x="8" y="9"/>
                    </a:cubicBezTo>
                    <a:cubicBezTo>
                      <a:pt x="0" y="18"/>
                      <a:pt x="0" y="33"/>
                      <a:pt x="9" y="41"/>
                    </a:cubicBezTo>
                    <a:cubicBezTo>
                      <a:pt x="15" y="46"/>
                      <a:pt x="18" y="53"/>
                      <a:pt x="20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5656" name="Freeform 8"/>
              <p:cNvSpPr>
                <a:spLocks/>
              </p:cNvSpPr>
              <p:nvPr/>
            </p:nvSpPr>
            <p:spPr bwMode="auto">
              <a:xfrm>
                <a:off x="4457700" y="2846388"/>
                <a:ext cx="125413" cy="155575"/>
              </a:xfrm>
              <a:custGeom>
                <a:avLst/>
                <a:gdLst/>
                <a:ahLst/>
                <a:cxnLst>
                  <a:cxn ang="0">
                    <a:pos x="85" y="16"/>
                  </a:cxn>
                  <a:cxn ang="0">
                    <a:pos x="85" y="16"/>
                  </a:cxn>
                  <a:cxn ang="0">
                    <a:pos x="84" y="16"/>
                  </a:cxn>
                  <a:cxn ang="0">
                    <a:pos x="58" y="6"/>
                  </a:cxn>
                  <a:cxn ang="0">
                    <a:pos x="28" y="14"/>
                  </a:cxn>
                  <a:cxn ang="0">
                    <a:pos x="35" y="45"/>
                  </a:cxn>
                  <a:cxn ang="0">
                    <a:pos x="74" y="60"/>
                  </a:cxn>
                  <a:cxn ang="0">
                    <a:pos x="74" y="60"/>
                  </a:cxn>
                  <a:cxn ang="0">
                    <a:pos x="113" y="89"/>
                  </a:cxn>
                  <a:cxn ang="0">
                    <a:pos x="79" y="119"/>
                  </a:cxn>
                  <a:cxn ang="0">
                    <a:pos x="45" y="85"/>
                  </a:cxn>
                  <a:cxn ang="0">
                    <a:pos x="23" y="62"/>
                  </a:cxn>
                  <a:cxn ang="0">
                    <a:pos x="0" y="85"/>
                  </a:cxn>
                  <a:cxn ang="0">
                    <a:pos x="57" y="160"/>
                  </a:cxn>
                  <a:cxn ang="0">
                    <a:pos x="57" y="173"/>
                  </a:cxn>
                  <a:cxn ang="0">
                    <a:pos x="79" y="195"/>
                  </a:cxn>
                  <a:cxn ang="0">
                    <a:pos x="102" y="173"/>
                  </a:cxn>
                  <a:cxn ang="0">
                    <a:pos x="102" y="161"/>
                  </a:cxn>
                  <a:cxn ang="0">
                    <a:pos x="158" y="89"/>
                  </a:cxn>
                  <a:cxn ang="0">
                    <a:pos x="85" y="16"/>
                  </a:cxn>
                </a:cxnLst>
                <a:rect l="0" t="0" r="r" b="b"/>
                <a:pathLst>
                  <a:path w="158" h="195">
                    <a:moveTo>
                      <a:pt x="85" y="16"/>
                    </a:moveTo>
                    <a:lnTo>
                      <a:pt x="85" y="16"/>
                    </a:lnTo>
                    <a:cubicBezTo>
                      <a:pt x="84" y="16"/>
                      <a:pt x="84" y="16"/>
                      <a:pt x="84" y="16"/>
                    </a:cubicBezTo>
                    <a:cubicBezTo>
                      <a:pt x="74" y="13"/>
                      <a:pt x="65" y="10"/>
                      <a:pt x="58" y="6"/>
                    </a:cubicBezTo>
                    <a:cubicBezTo>
                      <a:pt x="48" y="0"/>
                      <a:pt x="34" y="3"/>
                      <a:pt x="28" y="14"/>
                    </a:cubicBezTo>
                    <a:cubicBezTo>
                      <a:pt x="21" y="24"/>
                      <a:pt x="24" y="38"/>
                      <a:pt x="35" y="45"/>
                    </a:cubicBezTo>
                    <a:cubicBezTo>
                      <a:pt x="46" y="51"/>
                      <a:pt x="59" y="56"/>
                      <a:pt x="74" y="60"/>
                    </a:cubicBezTo>
                    <a:cubicBezTo>
                      <a:pt x="74" y="60"/>
                      <a:pt x="74" y="60"/>
                      <a:pt x="74" y="60"/>
                    </a:cubicBezTo>
                    <a:cubicBezTo>
                      <a:pt x="113" y="69"/>
                      <a:pt x="113" y="84"/>
                      <a:pt x="113" y="89"/>
                    </a:cubicBezTo>
                    <a:cubicBezTo>
                      <a:pt x="113" y="109"/>
                      <a:pt x="96" y="119"/>
                      <a:pt x="79" y="119"/>
                    </a:cubicBezTo>
                    <a:cubicBezTo>
                      <a:pt x="61" y="119"/>
                      <a:pt x="45" y="103"/>
                      <a:pt x="45" y="85"/>
                    </a:cubicBezTo>
                    <a:cubicBezTo>
                      <a:pt x="45" y="72"/>
                      <a:pt x="35" y="62"/>
                      <a:pt x="23" y="62"/>
                    </a:cubicBezTo>
                    <a:cubicBezTo>
                      <a:pt x="11" y="62"/>
                      <a:pt x="0" y="72"/>
                      <a:pt x="0" y="85"/>
                    </a:cubicBezTo>
                    <a:cubicBezTo>
                      <a:pt x="0" y="120"/>
                      <a:pt x="24" y="151"/>
                      <a:pt x="57" y="160"/>
                    </a:cubicBezTo>
                    <a:lnTo>
                      <a:pt x="57" y="173"/>
                    </a:lnTo>
                    <a:cubicBezTo>
                      <a:pt x="57" y="185"/>
                      <a:pt x="67" y="195"/>
                      <a:pt x="79" y="195"/>
                    </a:cubicBezTo>
                    <a:cubicBezTo>
                      <a:pt x="92" y="195"/>
                      <a:pt x="102" y="185"/>
                      <a:pt x="102" y="173"/>
                    </a:cubicBezTo>
                    <a:lnTo>
                      <a:pt x="102" y="161"/>
                    </a:lnTo>
                    <a:cubicBezTo>
                      <a:pt x="135" y="152"/>
                      <a:pt x="158" y="124"/>
                      <a:pt x="158" y="89"/>
                    </a:cubicBezTo>
                    <a:cubicBezTo>
                      <a:pt x="158" y="68"/>
                      <a:pt x="148" y="30"/>
                      <a:pt x="85" y="1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50" name="49 Grupo"/>
            <p:cNvGrpSpPr/>
            <p:nvPr/>
          </p:nvGrpSpPr>
          <p:grpSpPr>
            <a:xfrm>
              <a:off x="5422107" y="3765542"/>
              <a:ext cx="500071" cy="428632"/>
              <a:chOff x="5286375" y="3779838"/>
              <a:chExt cx="533400" cy="457200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55660" name="Freeform 12"/>
              <p:cNvSpPr>
                <a:spLocks/>
              </p:cNvSpPr>
              <p:nvPr/>
            </p:nvSpPr>
            <p:spPr bwMode="auto">
              <a:xfrm>
                <a:off x="5286375" y="3779838"/>
                <a:ext cx="333375" cy="457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526"/>
                  </a:cxn>
                  <a:cxn ang="0">
                    <a:pos x="375" y="526"/>
                  </a:cxn>
                  <a:cxn ang="0">
                    <a:pos x="375" y="450"/>
                  </a:cxn>
                  <a:cxn ang="0">
                    <a:pos x="75" y="450"/>
                  </a:cxn>
                  <a:cxn ang="0">
                    <a:pos x="75" y="75"/>
                  </a:cxn>
                  <a:cxn ang="0">
                    <a:pos x="375" y="75"/>
                  </a:cxn>
                  <a:cxn ang="0">
                    <a:pos x="375" y="0"/>
                  </a:cxn>
                  <a:cxn ang="0">
                    <a:pos x="0" y="0"/>
                  </a:cxn>
                </a:cxnLst>
                <a:rect l="0" t="0" r="r" b="b"/>
                <a:pathLst>
                  <a:path w="375" h="526">
                    <a:moveTo>
                      <a:pt x="0" y="0"/>
                    </a:moveTo>
                    <a:lnTo>
                      <a:pt x="0" y="0"/>
                    </a:lnTo>
                    <a:lnTo>
                      <a:pt x="0" y="526"/>
                    </a:lnTo>
                    <a:lnTo>
                      <a:pt x="375" y="526"/>
                    </a:lnTo>
                    <a:lnTo>
                      <a:pt x="375" y="450"/>
                    </a:lnTo>
                    <a:lnTo>
                      <a:pt x="75" y="450"/>
                    </a:lnTo>
                    <a:lnTo>
                      <a:pt x="75" y="75"/>
                    </a:lnTo>
                    <a:lnTo>
                      <a:pt x="375" y="75"/>
                    </a:lnTo>
                    <a:lnTo>
                      <a:pt x="37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5661" name="Freeform 13"/>
              <p:cNvSpPr>
                <a:spLocks/>
              </p:cNvSpPr>
              <p:nvPr/>
            </p:nvSpPr>
            <p:spPr bwMode="auto">
              <a:xfrm>
                <a:off x="5419725" y="3876676"/>
                <a:ext cx="400050" cy="261938"/>
              </a:xfrm>
              <a:custGeom>
                <a:avLst/>
                <a:gdLst/>
                <a:ahLst/>
                <a:cxnLst>
                  <a:cxn ang="0">
                    <a:pos x="451" y="150"/>
                  </a:cxn>
                  <a:cxn ang="0">
                    <a:pos x="451" y="150"/>
                  </a:cxn>
                  <a:cxn ang="0">
                    <a:pos x="263" y="0"/>
                  </a:cxn>
                  <a:cxn ang="0">
                    <a:pos x="263" y="75"/>
                  </a:cxn>
                  <a:cxn ang="0">
                    <a:pos x="0" y="75"/>
                  </a:cxn>
                  <a:cxn ang="0">
                    <a:pos x="0" y="226"/>
                  </a:cxn>
                  <a:cxn ang="0">
                    <a:pos x="263" y="226"/>
                  </a:cxn>
                  <a:cxn ang="0">
                    <a:pos x="263" y="301"/>
                  </a:cxn>
                  <a:cxn ang="0">
                    <a:pos x="451" y="150"/>
                  </a:cxn>
                </a:cxnLst>
                <a:rect l="0" t="0" r="r" b="b"/>
                <a:pathLst>
                  <a:path w="451" h="301">
                    <a:moveTo>
                      <a:pt x="451" y="150"/>
                    </a:moveTo>
                    <a:lnTo>
                      <a:pt x="451" y="150"/>
                    </a:lnTo>
                    <a:lnTo>
                      <a:pt x="263" y="0"/>
                    </a:lnTo>
                    <a:lnTo>
                      <a:pt x="263" y="75"/>
                    </a:lnTo>
                    <a:lnTo>
                      <a:pt x="0" y="75"/>
                    </a:lnTo>
                    <a:lnTo>
                      <a:pt x="0" y="226"/>
                    </a:lnTo>
                    <a:lnTo>
                      <a:pt x="263" y="226"/>
                    </a:lnTo>
                    <a:lnTo>
                      <a:pt x="263" y="301"/>
                    </a:lnTo>
                    <a:lnTo>
                      <a:pt x="451" y="150"/>
                    </a:ln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51" name="50 Triángulo isósceles"/>
            <p:cNvSpPr/>
            <p:nvPr/>
          </p:nvSpPr>
          <p:spPr>
            <a:xfrm rot="10800000">
              <a:off x="2769796" y="3000372"/>
              <a:ext cx="324000" cy="252000"/>
            </a:xfrm>
            <a:prstGeom prst="triangl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endParaRPr lang="en-GB" sz="1000" b="1" dirty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52" name="51 Triángulo isósceles"/>
            <p:cNvSpPr/>
            <p:nvPr/>
          </p:nvSpPr>
          <p:spPr>
            <a:xfrm rot="16200000">
              <a:off x="5528988" y="2436292"/>
              <a:ext cx="324000" cy="252000"/>
            </a:xfrm>
            <a:prstGeom prst="triangle">
              <a:avLst/>
            </a:prstGeom>
            <a:solidFill>
              <a:srgbClr val="F4EFF7"/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endParaRPr lang="en-GB" sz="1000" b="1" dirty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53" name="52 Triángulo isósceles"/>
            <p:cNvSpPr/>
            <p:nvPr/>
          </p:nvSpPr>
          <p:spPr>
            <a:xfrm rot="5400000">
              <a:off x="3283868" y="5372394"/>
              <a:ext cx="324000" cy="252000"/>
            </a:xfrm>
            <a:prstGeom prst="triangle">
              <a:avLst/>
            </a:prstGeom>
            <a:solidFill>
              <a:srgbClr val="FDE7F5"/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endParaRPr lang="en-GB" sz="1000" b="1" dirty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54" name="53 Triángulo isósceles"/>
            <p:cNvSpPr/>
            <p:nvPr/>
          </p:nvSpPr>
          <p:spPr>
            <a:xfrm>
              <a:off x="5993616" y="4743460"/>
              <a:ext cx="324000" cy="252000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endParaRPr lang="en-GB" sz="1000" b="1" dirty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grpSp>
          <p:nvGrpSpPr>
            <p:cNvPr id="59" name="58 Grupo"/>
            <p:cNvGrpSpPr/>
            <p:nvPr/>
          </p:nvGrpSpPr>
          <p:grpSpPr>
            <a:xfrm>
              <a:off x="3245646" y="3678237"/>
              <a:ext cx="517524" cy="595313"/>
              <a:chOff x="3209926" y="3706813"/>
              <a:chExt cx="517524" cy="59531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55665" name="Freeform 17"/>
              <p:cNvSpPr>
                <a:spLocks noEditPoints="1"/>
              </p:cNvSpPr>
              <p:nvPr/>
            </p:nvSpPr>
            <p:spPr bwMode="auto">
              <a:xfrm>
                <a:off x="3209926" y="3706813"/>
                <a:ext cx="517524" cy="595313"/>
              </a:xfrm>
              <a:custGeom>
                <a:avLst/>
                <a:gdLst/>
                <a:ahLst/>
                <a:cxnLst>
                  <a:cxn ang="0">
                    <a:pos x="532" y="364"/>
                  </a:cxn>
                  <a:cxn ang="0">
                    <a:pos x="521" y="371"/>
                  </a:cxn>
                  <a:cxn ang="0">
                    <a:pos x="489" y="395"/>
                  </a:cxn>
                  <a:cxn ang="0">
                    <a:pos x="491" y="443"/>
                  </a:cxn>
                  <a:cxn ang="0">
                    <a:pos x="480" y="485"/>
                  </a:cxn>
                  <a:cxn ang="0">
                    <a:pos x="472" y="513"/>
                  </a:cxn>
                  <a:cxn ang="0">
                    <a:pos x="451" y="524"/>
                  </a:cxn>
                  <a:cxn ang="0">
                    <a:pos x="374" y="538"/>
                  </a:cxn>
                  <a:cxn ang="0">
                    <a:pos x="174" y="564"/>
                  </a:cxn>
                  <a:cxn ang="0">
                    <a:pos x="126" y="492"/>
                  </a:cxn>
                  <a:cxn ang="0">
                    <a:pos x="88" y="384"/>
                  </a:cxn>
                  <a:cxn ang="0">
                    <a:pos x="53" y="223"/>
                  </a:cxn>
                  <a:cxn ang="0">
                    <a:pos x="339" y="57"/>
                  </a:cxn>
                  <a:cxn ang="0">
                    <a:pos x="477" y="222"/>
                  </a:cxn>
                  <a:cxn ang="0">
                    <a:pos x="475" y="246"/>
                  </a:cxn>
                  <a:cxn ang="0">
                    <a:pos x="486" y="277"/>
                  </a:cxn>
                  <a:cxn ang="0">
                    <a:pos x="500" y="303"/>
                  </a:cxn>
                  <a:cxn ang="0">
                    <a:pos x="532" y="361"/>
                  </a:cxn>
                  <a:cxn ang="0">
                    <a:pos x="571" y="339"/>
                  </a:cxn>
                  <a:cxn ang="0">
                    <a:pos x="542" y="286"/>
                  </a:cxn>
                  <a:cxn ang="0">
                    <a:pos x="524" y="253"/>
                  </a:cxn>
                  <a:cxn ang="0">
                    <a:pos x="522" y="224"/>
                  </a:cxn>
                  <a:cxn ang="0">
                    <a:pos x="349" y="14"/>
                  </a:cxn>
                  <a:cxn ang="0">
                    <a:pos x="9" y="214"/>
                  </a:cxn>
                  <a:cxn ang="0">
                    <a:pos x="48" y="404"/>
                  </a:cxn>
                  <a:cxn ang="0">
                    <a:pos x="64" y="438"/>
                  </a:cxn>
                  <a:cxn ang="0">
                    <a:pos x="75" y="538"/>
                  </a:cxn>
                  <a:cxn ang="0">
                    <a:pos x="85" y="568"/>
                  </a:cxn>
                  <a:cxn ang="0">
                    <a:pos x="164" y="609"/>
                  </a:cxn>
                  <a:cxn ang="0">
                    <a:pos x="278" y="668"/>
                  </a:cxn>
                  <a:cxn ang="0">
                    <a:pos x="313" y="655"/>
                  </a:cxn>
                  <a:cxn ang="0">
                    <a:pos x="385" y="582"/>
                  </a:cxn>
                  <a:cxn ang="0">
                    <a:pos x="476" y="562"/>
                  </a:cxn>
                  <a:cxn ang="0">
                    <a:pos x="524" y="475"/>
                  </a:cxn>
                  <a:cxn ang="0">
                    <a:pos x="536" y="438"/>
                  </a:cxn>
                  <a:cxn ang="0">
                    <a:pos x="565" y="395"/>
                  </a:cxn>
                  <a:cxn ang="0">
                    <a:pos x="571" y="339"/>
                  </a:cxn>
                </a:cxnLst>
                <a:rect l="0" t="0" r="r" b="b"/>
                <a:pathLst>
                  <a:path w="579" h="671">
                    <a:moveTo>
                      <a:pt x="532" y="364"/>
                    </a:moveTo>
                    <a:lnTo>
                      <a:pt x="532" y="364"/>
                    </a:lnTo>
                    <a:cubicBezTo>
                      <a:pt x="532" y="364"/>
                      <a:pt x="531" y="365"/>
                      <a:pt x="531" y="366"/>
                    </a:cubicBezTo>
                    <a:cubicBezTo>
                      <a:pt x="529" y="368"/>
                      <a:pt x="526" y="369"/>
                      <a:pt x="521" y="371"/>
                    </a:cubicBezTo>
                    <a:lnTo>
                      <a:pt x="516" y="372"/>
                    </a:lnTo>
                    <a:cubicBezTo>
                      <a:pt x="501" y="375"/>
                      <a:pt x="492" y="383"/>
                      <a:pt x="489" y="395"/>
                    </a:cubicBezTo>
                    <a:cubicBezTo>
                      <a:pt x="486" y="407"/>
                      <a:pt x="490" y="417"/>
                      <a:pt x="493" y="422"/>
                    </a:cubicBezTo>
                    <a:cubicBezTo>
                      <a:pt x="489" y="429"/>
                      <a:pt x="488" y="436"/>
                      <a:pt x="491" y="443"/>
                    </a:cubicBezTo>
                    <a:cubicBezTo>
                      <a:pt x="479" y="452"/>
                      <a:pt x="475" y="466"/>
                      <a:pt x="478" y="480"/>
                    </a:cubicBezTo>
                    <a:cubicBezTo>
                      <a:pt x="479" y="482"/>
                      <a:pt x="479" y="484"/>
                      <a:pt x="480" y="485"/>
                    </a:cubicBezTo>
                    <a:lnTo>
                      <a:pt x="480" y="486"/>
                    </a:lnTo>
                    <a:cubicBezTo>
                      <a:pt x="483" y="496"/>
                      <a:pt x="479" y="508"/>
                      <a:pt x="472" y="513"/>
                    </a:cubicBezTo>
                    <a:cubicBezTo>
                      <a:pt x="468" y="516"/>
                      <a:pt x="463" y="519"/>
                      <a:pt x="459" y="521"/>
                    </a:cubicBezTo>
                    <a:cubicBezTo>
                      <a:pt x="456" y="522"/>
                      <a:pt x="453" y="523"/>
                      <a:pt x="451" y="524"/>
                    </a:cubicBezTo>
                    <a:cubicBezTo>
                      <a:pt x="428" y="531"/>
                      <a:pt x="404" y="534"/>
                      <a:pt x="379" y="537"/>
                    </a:cubicBezTo>
                    <a:lnTo>
                      <a:pt x="374" y="538"/>
                    </a:lnTo>
                    <a:cubicBezTo>
                      <a:pt x="321" y="545"/>
                      <a:pt x="295" y="586"/>
                      <a:pt x="280" y="618"/>
                    </a:cubicBezTo>
                    <a:lnTo>
                      <a:pt x="174" y="564"/>
                    </a:lnTo>
                    <a:cubicBezTo>
                      <a:pt x="157" y="555"/>
                      <a:pt x="139" y="546"/>
                      <a:pt x="122" y="537"/>
                    </a:cubicBezTo>
                    <a:cubicBezTo>
                      <a:pt x="124" y="524"/>
                      <a:pt x="127" y="509"/>
                      <a:pt x="126" y="492"/>
                    </a:cubicBezTo>
                    <a:cubicBezTo>
                      <a:pt x="124" y="468"/>
                      <a:pt x="117" y="445"/>
                      <a:pt x="105" y="419"/>
                    </a:cubicBezTo>
                    <a:cubicBezTo>
                      <a:pt x="99" y="407"/>
                      <a:pt x="93" y="396"/>
                      <a:pt x="88" y="384"/>
                    </a:cubicBezTo>
                    <a:cubicBezTo>
                      <a:pt x="81" y="371"/>
                      <a:pt x="75" y="358"/>
                      <a:pt x="68" y="345"/>
                    </a:cubicBezTo>
                    <a:cubicBezTo>
                      <a:pt x="50" y="305"/>
                      <a:pt x="45" y="264"/>
                      <a:pt x="53" y="223"/>
                    </a:cubicBezTo>
                    <a:cubicBezTo>
                      <a:pt x="69" y="147"/>
                      <a:pt x="115" y="94"/>
                      <a:pt x="190" y="65"/>
                    </a:cubicBezTo>
                    <a:cubicBezTo>
                      <a:pt x="235" y="47"/>
                      <a:pt x="285" y="45"/>
                      <a:pt x="339" y="57"/>
                    </a:cubicBezTo>
                    <a:cubicBezTo>
                      <a:pt x="383" y="68"/>
                      <a:pt x="413" y="86"/>
                      <a:pt x="439" y="118"/>
                    </a:cubicBezTo>
                    <a:cubicBezTo>
                      <a:pt x="465" y="151"/>
                      <a:pt x="478" y="185"/>
                      <a:pt x="477" y="222"/>
                    </a:cubicBezTo>
                    <a:cubicBezTo>
                      <a:pt x="477" y="229"/>
                      <a:pt x="476" y="236"/>
                      <a:pt x="475" y="243"/>
                    </a:cubicBezTo>
                    <a:lnTo>
                      <a:pt x="475" y="246"/>
                    </a:lnTo>
                    <a:lnTo>
                      <a:pt x="475" y="249"/>
                    </a:lnTo>
                    <a:cubicBezTo>
                      <a:pt x="477" y="259"/>
                      <a:pt x="480" y="268"/>
                      <a:pt x="486" y="277"/>
                    </a:cubicBezTo>
                    <a:lnTo>
                      <a:pt x="487" y="278"/>
                    </a:lnTo>
                    <a:cubicBezTo>
                      <a:pt x="491" y="287"/>
                      <a:pt x="495" y="295"/>
                      <a:pt x="500" y="303"/>
                    </a:cubicBezTo>
                    <a:lnTo>
                      <a:pt x="502" y="307"/>
                    </a:lnTo>
                    <a:cubicBezTo>
                      <a:pt x="512" y="325"/>
                      <a:pt x="522" y="343"/>
                      <a:pt x="532" y="361"/>
                    </a:cubicBezTo>
                    <a:cubicBezTo>
                      <a:pt x="532" y="362"/>
                      <a:pt x="533" y="362"/>
                      <a:pt x="532" y="364"/>
                    </a:cubicBezTo>
                    <a:close/>
                    <a:moveTo>
                      <a:pt x="571" y="339"/>
                    </a:moveTo>
                    <a:lnTo>
                      <a:pt x="571" y="339"/>
                    </a:lnTo>
                    <a:cubicBezTo>
                      <a:pt x="561" y="322"/>
                      <a:pt x="551" y="303"/>
                      <a:pt x="542" y="286"/>
                    </a:cubicBezTo>
                    <a:cubicBezTo>
                      <a:pt x="536" y="276"/>
                      <a:pt x="531" y="267"/>
                      <a:pt x="526" y="257"/>
                    </a:cubicBezTo>
                    <a:cubicBezTo>
                      <a:pt x="525" y="256"/>
                      <a:pt x="525" y="255"/>
                      <a:pt x="524" y="253"/>
                    </a:cubicBezTo>
                    <a:cubicBezTo>
                      <a:pt x="522" y="251"/>
                      <a:pt x="521" y="248"/>
                      <a:pt x="520" y="245"/>
                    </a:cubicBezTo>
                    <a:cubicBezTo>
                      <a:pt x="521" y="238"/>
                      <a:pt x="522" y="231"/>
                      <a:pt x="522" y="224"/>
                    </a:cubicBezTo>
                    <a:cubicBezTo>
                      <a:pt x="523" y="175"/>
                      <a:pt x="507" y="131"/>
                      <a:pt x="474" y="90"/>
                    </a:cubicBezTo>
                    <a:cubicBezTo>
                      <a:pt x="442" y="50"/>
                      <a:pt x="403" y="26"/>
                      <a:pt x="349" y="14"/>
                    </a:cubicBezTo>
                    <a:cubicBezTo>
                      <a:pt x="286" y="0"/>
                      <a:pt x="227" y="3"/>
                      <a:pt x="173" y="23"/>
                    </a:cubicBezTo>
                    <a:cubicBezTo>
                      <a:pt x="84" y="58"/>
                      <a:pt x="29" y="122"/>
                      <a:pt x="9" y="214"/>
                    </a:cubicBezTo>
                    <a:cubicBezTo>
                      <a:pt x="0" y="264"/>
                      <a:pt x="5" y="315"/>
                      <a:pt x="28" y="363"/>
                    </a:cubicBezTo>
                    <a:cubicBezTo>
                      <a:pt x="34" y="377"/>
                      <a:pt x="41" y="391"/>
                      <a:pt x="48" y="404"/>
                    </a:cubicBezTo>
                    <a:lnTo>
                      <a:pt x="48" y="405"/>
                    </a:lnTo>
                    <a:cubicBezTo>
                      <a:pt x="53" y="416"/>
                      <a:pt x="59" y="427"/>
                      <a:pt x="64" y="438"/>
                    </a:cubicBezTo>
                    <a:cubicBezTo>
                      <a:pt x="74" y="459"/>
                      <a:pt x="80" y="477"/>
                      <a:pt x="81" y="496"/>
                    </a:cubicBezTo>
                    <a:cubicBezTo>
                      <a:pt x="82" y="509"/>
                      <a:pt x="79" y="522"/>
                      <a:pt x="75" y="538"/>
                    </a:cubicBezTo>
                    <a:cubicBezTo>
                      <a:pt x="72" y="552"/>
                      <a:pt x="77" y="561"/>
                      <a:pt x="82" y="566"/>
                    </a:cubicBezTo>
                    <a:lnTo>
                      <a:pt x="85" y="568"/>
                    </a:lnTo>
                    <a:lnTo>
                      <a:pt x="88" y="570"/>
                    </a:lnTo>
                    <a:cubicBezTo>
                      <a:pt x="114" y="583"/>
                      <a:pt x="140" y="596"/>
                      <a:pt x="164" y="609"/>
                    </a:cubicBezTo>
                    <a:lnTo>
                      <a:pt x="189" y="622"/>
                    </a:lnTo>
                    <a:cubicBezTo>
                      <a:pt x="224" y="640"/>
                      <a:pt x="266" y="662"/>
                      <a:pt x="278" y="668"/>
                    </a:cubicBezTo>
                    <a:cubicBezTo>
                      <a:pt x="281" y="670"/>
                      <a:pt x="285" y="671"/>
                      <a:pt x="289" y="671"/>
                    </a:cubicBezTo>
                    <a:cubicBezTo>
                      <a:pt x="300" y="671"/>
                      <a:pt x="309" y="664"/>
                      <a:pt x="313" y="655"/>
                    </a:cubicBezTo>
                    <a:cubicBezTo>
                      <a:pt x="328" y="618"/>
                      <a:pt x="344" y="587"/>
                      <a:pt x="379" y="582"/>
                    </a:cubicBezTo>
                    <a:lnTo>
                      <a:pt x="385" y="582"/>
                    </a:lnTo>
                    <a:cubicBezTo>
                      <a:pt x="411" y="578"/>
                      <a:pt x="438" y="575"/>
                      <a:pt x="464" y="566"/>
                    </a:cubicBezTo>
                    <a:cubicBezTo>
                      <a:pt x="468" y="565"/>
                      <a:pt x="472" y="563"/>
                      <a:pt x="476" y="562"/>
                    </a:cubicBezTo>
                    <a:cubicBezTo>
                      <a:pt x="484" y="558"/>
                      <a:pt x="491" y="554"/>
                      <a:pt x="498" y="549"/>
                    </a:cubicBezTo>
                    <a:cubicBezTo>
                      <a:pt x="521" y="533"/>
                      <a:pt x="531" y="503"/>
                      <a:pt x="524" y="475"/>
                    </a:cubicBezTo>
                    <a:cubicBezTo>
                      <a:pt x="534" y="466"/>
                      <a:pt x="539" y="455"/>
                      <a:pt x="537" y="441"/>
                    </a:cubicBezTo>
                    <a:cubicBezTo>
                      <a:pt x="537" y="440"/>
                      <a:pt x="537" y="439"/>
                      <a:pt x="536" y="438"/>
                    </a:cubicBezTo>
                    <a:cubicBezTo>
                      <a:pt x="541" y="431"/>
                      <a:pt x="542" y="422"/>
                      <a:pt x="538" y="412"/>
                    </a:cubicBezTo>
                    <a:cubicBezTo>
                      <a:pt x="550" y="408"/>
                      <a:pt x="559" y="403"/>
                      <a:pt x="565" y="395"/>
                    </a:cubicBezTo>
                    <a:cubicBezTo>
                      <a:pt x="570" y="389"/>
                      <a:pt x="573" y="383"/>
                      <a:pt x="575" y="376"/>
                    </a:cubicBezTo>
                    <a:cubicBezTo>
                      <a:pt x="579" y="363"/>
                      <a:pt x="578" y="350"/>
                      <a:pt x="571" y="339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5666" name="Freeform 18"/>
              <p:cNvSpPr>
                <a:spLocks/>
              </p:cNvSpPr>
              <p:nvPr/>
            </p:nvSpPr>
            <p:spPr bwMode="auto">
              <a:xfrm>
                <a:off x="3309938" y="3808413"/>
                <a:ext cx="285750" cy="230188"/>
              </a:xfrm>
              <a:custGeom>
                <a:avLst/>
                <a:gdLst/>
                <a:ahLst/>
                <a:cxnLst>
                  <a:cxn ang="0">
                    <a:pos x="168" y="33"/>
                  </a:cxn>
                  <a:cxn ang="0">
                    <a:pos x="168" y="33"/>
                  </a:cxn>
                  <a:cxn ang="0">
                    <a:pos x="160" y="41"/>
                  </a:cxn>
                  <a:cxn ang="0">
                    <a:pos x="151" y="33"/>
                  </a:cxn>
                  <a:cxn ang="0">
                    <a:pos x="33" y="33"/>
                  </a:cxn>
                  <a:cxn ang="0">
                    <a:pos x="33" y="152"/>
                  </a:cxn>
                  <a:cxn ang="0">
                    <a:pos x="127" y="247"/>
                  </a:cxn>
                  <a:cxn ang="0">
                    <a:pos x="159" y="260"/>
                  </a:cxn>
                  <a:cxn ang="0">
                    <a:pos x="191" y="247"/>
                  </a:cxn>
                  <a:cxn ang="0">
                    <a:pos x="287" y="152"/>
                  </a:cxn>
                  <a:cxn ang="0">
                    <a:pos x="287" y="33"/>
                  </a:cxn>
                  <a:cxn ang="0">
                    <a:pos x="168" y="33"/>
                  </a:cxn>
                </a:cxnLst>
                <a:rect l="0" t="0" r="r" b="b"/>
                <a:pathLst>
                  <a:path w="320" h="260">
                    <a:moveTo>
                      <a:pt x="168" y="33"/>
                    </a:moveTo>
                    <a:lnTo>
                      <a:pt x="168" y="33"/>
                    </a:lnTo>
                    <a:lnTo>
                      <a:pt x="160" y="41"/>
                    </a:lnTo>
                    <a:lnTo>
                      <a:pt x="151" y="33"/>
                    </a:lnTo>
                    <a:cubicBezTo>
                      <a:pt x="119" y="0"/>
                      <a:pt x="65" y="0"/>
                      <a:pt x="33" y="33"/>
                    </a:cubicBezTo>
                    <a:cubicBezTo>
                      <a:pt x="0" y="66"/>
                      <a:pt x="0" y="119"/>
                      <a:pt x="33" y="152"/>
                    </a:cubicBezTo>
                    <a:lnTo>
                      <a:pt x="127" y="247"/>
                    </a:lnTo>
                    <a:cubicBezTo>
                      <a:pt x="136" y="256"/>
                      <a:pt x="148" y="260"/>
                      <a:pt x="159" y="260"/>
                    </a:cubicBezTo>
                    <a:cubicBezTo>
                      <a:pt x="171" y="260"/>
                      <a:pt x="182" y="256"/>
                      <a:pt x="191" y="247"/>
                    </a:cubicBezTo>
                    <a:lnTo>
                      <a:pt x="287" y="152"/>
                    </a:lnTo>
                    <a:cubicBezTo>
                      <a:pt x="320" y="119"/>
                      <a:pt x="320" y="66"/>
                      <a:pt x="287" y="33"/>
                    </a:cubicBezTo>
                    <a:cubicBezTo>
                      <a:pt x="254" y="0"/>
                      <a:pt x="201" y="0"/>
                      <a:pt x="168" y="33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67" name="66 Grupo"/>
            <p:cNvGrpSpPr/>
            <p:nvPr/>
          </p:nvGrpSpPr>
          <p:grpSpPr>
            <a:xfrm>
              <a:off x="4249000" y="4807754"/>
              <a:ext cx="608752" cy="640792"/>
              <a:chOff x="-3759200" y="2146300"/>
              <a:chExt cx="1447800" cy="1524000"/>
            </a:xfrm>
          </p:grpSpPr>
          <p:sp>
            <p:nvSpPr>
              <p:cNvPr id="155671" name="Freeform 23"/>
              <p:cNvSpPr>
                <a:spLocks noEditPoints="1"/>
              </p:cNvSpPr>
              <p:nvPr/>
            </p:nvSpPr>
            <p:spPr bwMode="auto">
              <a:xfrm>
                <a:off x="-3759200" y="2146300"/>
                <a:ext cx="1447800" cy="1524000"/>
              </a:xfrm>
              <a:custGeom>
                <a:avLst/>
                <a:gdLst/>
                <a:ahLst/>
                <a:cxnLst>
                  <a:cxn ang="0">
                    <a:pos x="542" y="54"/>
                  </a:cxn>
                  <a:cxn ang="0">
                    <a:pos x="542" y="0"/>
                  </a:cxn>
                  <a:cxn ang="0">
                    <a:pos x="142" y="0"/>
                  </a:cxn>
                  <a:cxn ang="0">
                    <a:pos x="142" y="54"/>
                  </a:cxn>
                  <a:cxn ang="0">
                    <a:pos x="0" y="54"/>
                  </a:cxn>
                  <a:cxn ang="0">
                    <a:pos x="0" y="189"/>
                  </a:cxn>
                  <a:cxn ang="0">
                    <a:pos x="159" y="364"/>
                  </a:cxn>
                  <a:cxn ang="0">
                    <a:pos x="288" y="475"/>
                  </a:cxn>
                  <a:cxn ang="0">
                    <a:pos x="288" y="507"/>
                  </a:cxn>
                  <a:cxn ang="0">
                    <a:pos x="197" y="608"/>
                  </a:cxn>
                  <a:cxn ang="0">
                    <a:pos x="175" y="608"/>
                  </a:cxn>
                  <a:cxn ang="0">
                    <a:pos x="175" y="608"/>
                  </a:cxn>
                  <a:cxn ang="0">
                    <a:pos x="144" y="608"/>
                  </a:cxn>
                  <a:cxn ang="0">
                    <a:pos x="144" y="720"/>
                  </a:cxn>
                  <a:cxn ang="0">
                    <a:pos x="540" y="720"/>
                  </a:cxn>
                  <a:cxn ang="0">
                    <a:pos x="540" y="608"/>
                  </a:cxn>
                  <a:cxn ang="0">
                    <a:pos x="487" y="608"/>
                  </a:cxn>
                  <a:cxn ang="0">
                    <a:pos x="487" y="608"/>
                  </a:cxn>
                  <a:cxn ang="0">
                    <a:pos x="487" y="608"/>
                  </a:cxn>
                  <a:cxn ang="0">
                    <a:pos x="396" y="507"/>
                  </a:cxn>
                  <a:cxn ang="0">
                    <a:pos x="396" y="475"/>
                  </a:cxn>
                  <a:cxn ang="0">
                    <a:pos x="525" y="364"/>
                  </a:cxn>
                  <a:cxn ang="0">
                    <a:pos x="684" y="189"/>
                  </a:cxn>
                  <a:cxn ang="0">
                    <a:pos x="684" y="54"/>
                  </a:cxn>
                  <a:cxn ang="0">
                    <a:pos x="542" y="54"/>
                  </a:cxn>
                  <a:cxn ang="0">
                    <a:pos x="459" y="642"/>
                  </a:cxn>
                  <a:cxn ang="0">
                    <a:pos x="459" y="642"/>
                  </a:cxn>
                  <a:cxn ang="0">
                    <a:pos x="506" y="642"/>
                  </a:cxn>
                  <a:cxn ang="0">
                    <a:pos x="506" y="686"/>
                  </a:cxn>
                  <a:cxn ang="0">
                    <a:pos x="178" y="686"/>
                  </a:cxn>
                  <a:cxn ang="0">
                    <a:pos x="178" y="642"/>
                  </a:cxn>
                  <a:cxn ang="0">
                    <a:pos x="225" y="642"/>
                  </a:cxn>
                  <a:cxn ang="0">
                    <a:pos x="225" y="642"/>
                  </a:cxn>
                  <a:cxn ang="0">
                    <a:pos x="459" y="642"/>
                  </a:cxn>
                  <a:cxn ang="0">
                    <a:pos x="451" y="608"/>
                  </a:cxn>
                  <a:cxn ang="0">
                    <a:pos x="233" y="608"/>
                  </a:cxn>
                  <a:cxn ang="0">
                    <a:pos x="309" y="535"/>
                  </a:cxn>
                  <a:cxn ang="0">
                    <a:pos x="322" y="531"/>
                  </a:cxn>
                  <a:cxn ang="0">
                    <a:pos x="322" y="478"/>
                  </a:cxn>
                  <a:cxn ang="0">
                    <a:pos x="362" y="478"/>
                  </a:cxn>
                  <a:cxn ang="0">
                    <a:pos x="362" y="531"/>
                  </a:cxn>
                  <a:cxn ang="0">
                    <a:pos x="375" y="535"/>
                  </a:cxn>
                  <a:cxn ang="0">
                    <a:pos x="451" y="608"/>
                  </a:cxn>
                  <a:cxn ang="0">
                    <a:pos x="650" y="189"/>
                  </a:cxn>
                  <a:cxn ang="0">
                    <a:pos x="513" y="331"/>
                  </a:cxn>
                  <a:cxn ang="0">
                    <a:pos x="501" y="331"/>
                  </a:cxn>
                  <a:cxn ang="0">
                    <a:pos x="497" y="341"/>
                  </a:cxn>
                  <a:cxn ang="0">
                    <a:pos x="377" y="445"/>
                  </a:cxn>
                  <a:cxn ang="0">
                    <a:pos x="307" y="445"/>
                  </a:cxn>
                  <a:cxn ang="0">
                    <a:pos x="187" y="341"/>
                  </a:cxn>
                  <a:cxn ang="0">
                    <a:pos x="183" y="331"/>
                  </a:cxn>
                  <a:cxn ang="0">
                    <a:pos x="171" y="331"/>
                  </a:cxn>
                  <a:cxn ang="0">
                    <a:pos x="34" y="189"/>
                  </a:cxn>
                  <a:cxn ang="0">
                    <a:pos x="34" y="88"/>
                  </a:cxn>
                  <a:cxn ang="0">
                    <a:pos x="176" y="88"/>
                  </a:cxn>
                  <a:cxn ang="0">
                    <a:pos x="176" y="34"/>
                  </a:cxn>
                  <a:cxn ang="0">
                    <a:pos x="508" y="34"/>
                  </a:cxn>
                  <a:cxn ang="0">
                    <a:pos x="508" y="88"/>
                  </a:cxn>
                  <a:cxn ang="0">
                    <a:pos x="650" y="88"/>
                  </a:cxn>
                  <a:cxn ang="0">
                    <a:pos x="650" y="189"/>
                  </a:cxn>
                </a:cxnLst>
                <a:rect l="0" t="0" r="r" b="b"/>
                <a:pathLst>
                  <a:path w="684" h="720">
                    <a:moveTo>
                      <a:pt x="542" y="54"/>
                    </a:moveTo>
                    <a:cubicBezTo>
                      <a:pt x="542" y="0"/>
                      <a:pt x="542" y="0"/>
                      <a:pt x="542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2" y="54"/>
                      <a:pt x="142" y="54"/>
                      <a:pt x="142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280"/>
                      <a:pt x="69" y="355"/>
                      <a:pt x="159" y="364"/>
                    </a:cubicBezTo>
                    <a:cubicBezTo>
                      <a:pt x="183" y="418"/>
                      <a:pt x="231" y="459"/>
                      <a:pt x="288" y="475"/>
                    </a:cubicBezTo>
                    <a:cubicBezTo>
                      <a:pt x="288" y="507"/>
                      <a:pt x="288" y="507"/>
                      <a:pt x="288" y="507"/>
                    </a:cubicBezTo>
                    <a:cubicBezTo>
                      <a:pt x="243" y="524"/>
                      <a:pt x="210" y="562"/>
                      <a:pt x="197" y="608"/>
                    </a:cubicBezTo>
                    <a:cubicBezTo>
                      <a:pt x="175" y="608"/>
                      <a:pt x="175" y="608"/>
                      <a:pt x="175" y="608"/>
                    </a:cubicBezTo>
                    <a:cubicBezTo>
                      <a:pt x="175" y="608"/>
                      <a:pt x="175" y="608"/>
                      <a:pt x="175" y="608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4" y="720"/>
                      <a:pt x="144" y="720"/>
                      <a:pt x="144" y="720"/>
                    </a:cubicBezTo>
                    <a:cubicBezTo>
                      <a:pt x="540" y="720"/>
                      <a:pt x="540" y="720"/>
                      <a:pt x="540" y="720"/>
                    </a:cubicBezTo>
                    <a:cubicBezTo>
                      <a:pt x="540" y="608"/>
                      <a:pt x="540" y="608"/>
                      <a:pt x="540" y="608"/>
                    </a:cubicBezTo>
                    <a:cubicBezTo>
                      <a:pt x="487" y="608"/>
                      <a:pt x="487" y="608"/>
                      <a:pt x="487" y="608"/>
                    </a:cubicBezTo>
                    <a:cubicBezTo>
                      <a:pt x="487" y="608"/>
                      <a:pt x="487" y="608"/>
                      <a:pt x="487" y="608"/>
                    </a:cubicBezTo>
                    <a:cubicBezTo>
                      <a:pt x="487" y="608"/>
                      <a:pt x="487" y="608"/>
                      <a:pt x="487" y="608"/>
                    </a:cubicBezTo>
                    <a:cubicBezTo>
                      <a:pt x="474" y="562"/>
                      <a:pt x="441" y="524"/>
                      <a:pt x="396" y="507"/>
                    </a:cubicBezTo>
                    <a:cubicBezTo>
                      <a:pt x="396" y="475"/>
                      <a:pt x="396" y="475"/>
                      <a:pt x="396" y="475"/>
                    </a:cubicBezTo>
                    <a:cubicBezTo>
                      <a:pt x="453" y="459"/>
                      <a:pt x="501" y="417"/>
                      <a:pt x="525" y="364"/>
                    </a:cubicBezTo>
                    <a:cubicBezTo>
                      <a:pt x="615" y="355"/>
                      <a:pt x="684" y="280"/>
                      <a:pt x="684" y="189"/>
                    </a:cubicBezTo>
                    <a:cubicBezTo>
                      <a:pt x="684" y="54"/>
                      <a:pt x="684" y="54"/>
                      <a:pt x="684" y="54"/>
                    </a:cubicBezTo>
                    <a:lnTo>
                      <a:pt x="542" y="54"/>
                    </a:lnTo>
                    <a:close/>
                    <a:moveTo>
                      <a:pt x="459" y="642"/>
                    </a:moveTo>
                    <a:cubicBezTo>
                      <a:pt x="459" y="642"/>
                      <a:pt x="459" y="642"/>
                      <a:pt x="459" y="642"/>
                    </a:cubicBezTo>
                    <a:cubicBezTo>
                      <a:pt x="506" y="642"/>
                      <a:pt x="506" y="642"/>
                      <a:pt x="506" y="642"/>
                    </a:cubicBezTo>
                    <a:cubicBezTo>
                      <a:pt x="506" y="686"/>
                      <a:pt x="506" y="686"/>
                      <a:pt x="506" y="686"/>
                    </a:cubicBezTo>
                    <a:cubicBezTo>
                      <a:pt x="178" y="686"/>
                      <a:pt x="178" y="686"/>
                      <a:pt x="178" y="686"/>
                    </a:cubicBezTo>
                    <a:cubicBezTo>
                      <a:pt x="178" y="642"/>
                      <a:pt x="178" y="642"/>
                      <a:pt x="178" y="642"/>
                    </a:cubicBezTo>
                    <a:cubicBezTo>
                      <a:pt x="225" y="642"/>
                      <a:pt x="225" y="642"/>
                      <a:pt x="225" y="642"/>
                    </a:cubicBezTo>
                    <a:cubicBezTo>
                      <a:pt x="225" y="642"/>
                      <a:pt x="225" y="642"/>
                      <a:pt x="225" y="642"/>
                    </a:cubicBezTo>
                    <a:lnTo>
                      <a:pt x="459" y="642"/>
                    </a:lnTo>
                    <a:close/>
                    <a:moveTo>
                      <a:pt x="451" y="608"/>
                    </a:moveTo>
                    <a:cubicBezTo>
                      <a:pt x="233" y="608"/>
                      <a:pt x="233" y="608"/>
                      <a:pt x="233" y="608"/>
                    </a:cubicBezTo>
                    <a:cubicBezTo>
                      <a:pt x="245" y="573"/>
                      <a:pt x="274" y="546"/>
                      <a:pt x="309" y="535"/>
                    </a:cubicBezTo>
                    <a:cubicBezTo>
                      <a:pt x="322" y="531"/>
                      <a:pt x="322" y="531"/>
                      <a:pt x="322" y="531"/>
                    </a:cubicBezTo>
                    <a:cubicBezTo>
                      <a:pt x="322" y="478"/>
                      <a:pt x="322" y="478"/>
                      <a:pt x="322" y="478"/>
                    </a:cubicBezTo>
                    <a:cubicBezTo>
                      <a:pt x="362" y="478"/>
                      <a:pt x="362" y="478"/>
                      <a:pt x="362" y="478"/>
                    </a:cubicBezTo>
                    <a:cubicBezTo>
                      <a:pt x="362" y="531"/>
                      <a:pt x="362" y="531"/>
                      <a:pt x="362" y="531"/>
                    </a:cubicBezTo>
                    <a:cubicBezTo>
                      <a:pt x="375" y="535"/>
                      <a:pt x="375" y="535"/>
                      <a:pt x="375" y="535"/>
                    </a:cubicBezTo>
                    <a:cubicBezTo>
                      <a:pt x="411" y="546"/>
                      <a:pt x="439" y="573"/>
                      <a:pt x="451" y="608"/>
                    </a:cubicBezTo>
                    <a:close/>
                    <a:moveTo>
                      <a:pt x="650" y="189"/>
                    </a:moveTo>
                    <a:cubicBezTo>
                      <a:pt x="650" y="266"/>
                      <a:pt x="590" y="328"/>
                      <a:pt x="513" y="331"/>
                    </a:cubicBezTo>
                    <a:cubicBezTo>
                      <a:pt x="501" y="331"/>
                      <a:pt x="501" y="331"/>
                      <a:pt x="501" y="331"/>
                    </a:cubicBezTo>
                    <a:cubicBezTo>
                      <a:pt x="497" y="341"/>
                      <a:pt x="497" y="341"/>
                      <a:pt x="497" y="341"/>
                    </a:cubicBezTo>
                    <a:cubicBezTo>
                      <a:pt x="477" y="393"/>
                      <a:pt x="431" y="433"/>
                      <a:pt x="377" y="445"/>
                    </a:cubicBezTo>
                    <a:cubicBezTo>
                      <a:pt x="307" y="445"/>
                      <a:pt x="307" y="445"/>
                      <a:pt x="307" y="445"/>
                    </a:cubicBezTo>
                    <a:cubicBezTo>
                      <a:pt x="253" y="433"/>
                      <a:pt x="207" y="393"/>
                      <a:pt x="187" y="341"/>
                    </a:cubicBezTo>
                    <a:cubicBezTo>
                      <a:pt x="183" y="331"/>
                      <a:pt x="183" y="331"/>
                      <a:pt x="183" y="331"/>
                    </a:cubicBezTo>
                    <a:cubicBezTo>
                      <a:pt x="171" y="331"/>
                      <a:pt x="171" y="331"/>
                      <a:pt x="171" y="331"/>
                    </a:cubicBezTo>
                    <a:cubicBezTo>
                      <a:pt x="94" y="328"/>
                      <a:pt x="34" y="266"/>
                      <a:pt x="34" y="189"/>
                    </a:cubicBezTo>
                    <a:cubicBezTo>
                      <a:pt x="34" y="88"/>
                      <a:pt x="34" y="88"/>
                      <a:pt x="34" y="88"/>
                    </a:cubicBezTo>
                    <a:cubicBezTo>
                      <a:pt x="176" y="88"/>
                      <a:pt x="176" y="88"/>
                      <a:pt x="176" y="88"/>
                    </a:cubicBezTo>
                    <a:cubicBezTo>
                      <a:pt x="176" y="34"/>
                      <a:pt x="176" y="34"/>
                      <a:pt x="176" y="34"/>
                    </a:cubicBezTo>
                    <a:cubicBezTo>
                      <a:pt x="508" y="34"/>
                      <a:pt x="508" y="34"/>
                      <a:pt x="508" y="34"/>
                    </a:cubicBezTo>
                    <a:cubicBezTo>
                      <a:pt x="508" y="88"/>
                      <a:pt x="508" y="88"/>
                      <a:pt x="508" y="88"/>
                    </a:cubicBezTo>
                    <a:cubicBezTo>
                      <a:pt x="650" y="88"/>
                      <a:pt x="650" y="88"/>
                      <a:pt x="650" y="88"/>
                    </a:cubicBezTo>
                    <a:lnTo>
                      <a:pt x="650" y="189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5672" name="Freeform 24"/>
              <p:cNvSpPr>
                <a:spLocks noEditPoints="1"/>
              </p:cNvSpPr>
              <p:nvPr/>
            </p:nvSpPr>
            <p:spPr bwMode="auto">
              <a:xfrm>
                <a:off x="-3613150" y="2406650"/>
                <a:ext cx="225425" cy="368300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86" y="170"/>
                  </a:cxn>
                  <a:cxn ang="0">
                    <a:pos x="107" y="174"/>
                  </a:cxn>
                  <a:cxn ang="0">
                    <a:pos x="107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34" y="34"/>
                  </a:cxn>
                  <a:cxn ang="0">
                    <a:pos x="73" y="34"/>
                  </a:cxn>
                  <a:cxn ang="0">
                    <a:pos x="73" y="130"/>
                  </a:cxn>
                  <a:cxn ang="0">
                    <a:pos x="34" y="66"/>
                  </a:cxn>
                  <a:cxn ang="0">
                    <a:pos x="34" y="34"/>
                  </a:cxn>
                </a:cxnLst>
                <a:rect l="0" t="0" r="r" b="b"/>
                <a:pathLst>
                  <a:path w="107" h="174">
                    <a:moveTo>
                      <a:pt x="0" y="66"/>
                    </a:moveTo>
                    <a:cubicBezTo>
                      <a:pt x="0" y="117"/>
                      <a:pt x="36" y="161"/>
                      <a:pt x="86" y="170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6"/>
                    </a:lnTo>
                    <a:close/>
                    <a:moveTo>
                      <a:pt x="34" y="34"/>
                    </a:moveTo>
                    <a:cubicBezTo>
                      <a:pt x="73" y="34"/>
                      <a:pt x="73" y="34"/>
                      <a:pt x="73" y="34"/>
                    </a:cubicBezTo>
                    <a:cubicBezTo>
                      <a:pt x="73" y="130"/>
                      <a:pt x="73" y="130"/>
                      <a:pt x="73" y="130"/>
                    </a:cubicBezTo>
                    <a:cubicBezTo>
                      <a:pt x="49" y="118"/>
                      <a:pt x="34" y="93"/>
                      <a:pt x="34" y="66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5673" name="Freeform 25"/>
              <p:cNvSpPr>
                <a:spLocks noEditPoints="1"/>
              </p:cNvSpPr>
              <p:nvPr/>
            </p:nvSpPr>
            <p:spPr bwMode="auto">
              <a:xfrm>
                <a:off x="-2684463" y="2406650"/>
                <a:ext cx="227013" cy="368300"/>
              </a:xfrm>
              <a:custGeom>
                <a:avLst/>
                <a:gdLst/>
                <a:ahLst/>
                <a:cxnLst>
                  <a:cxn ang="0">
                    <a:pos x="0" y="174"/>
                  </a:cxn>
                  <a:cxn ang="0">
                    <a:pos x="21" y="170"/>
                  </a:cxn>
                  <a:cxn ang="0">
                    <a:pos x="107" y="66"/>
                  </a:cxn>
                  <a:cxn ang="0">
                    <a:pos x="107" y="0"/>
                  </a:cxn>
                  <a:cxn ang="0">
                    <a:pos x="0" y="0"/>
                  </a:cxn>
                  <a:cxn ang="0">
                    <a:pos x="0" y="174"/>
                  </a:cxn>
                  <a:cxn ang="0">
                    <a:pos x="34" y="34"/>
                  </a:cxn>
                  <a:cxn ang="0">
                    <a:pos x="73" y="34"/>
                  </a:cxn>
                  <a:cxn ang="0">
                    <a:pos x="73" y="66"/>
                  </a:cxn>
                  <a:cxn ang="0">
                    <a:pos x="34" y="130"/>
                  </a:cxn>
                  <a:cxn ang="0">
                    <a:pos x="34" y="34"/>
                  </a:cxn>
                </a:cxnLst>
                <a:rect l="0" t="0" r="r" b="b"/>
                <a:pathLst>
                  <a:path w="107" h="174">
                    <a:moveTo>
                      <a:pt x="0" y="174"/>
                    </a:moveTo>
                    <a:cubicBezTo>
                      <a:pt x="21" y="170"/>
                      <a:pt x="21" y="170"/>
                      <a:pt x="21" y="170"/>
                    </a:cubicBezTo>
                    <a:cubicBezTo>
                      <a:pt x="71" y="161"/>
                      <a:pt x="107" y="117"/>
                      <a:pt x="107" y="66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74"/>
                    </a:lnTo>
                    <a:close/>
                    <a:moveTo>
                      <a:pt x="34" y="34"/>
                    </a:moveTo>
                    <a:cubicBezTo>
                      <a:pt x="73" y="34"/>
                      <a:pt x="73" y="34"/>
                      <a:pt x="73" y="34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3" y="93"/>
                      <a:pt x="58" y="118"/>
                      <a:pt x="34" y="130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5674" name="Freeform 26"/>
              <p:cNvSpPr>
                <a:spLocks noEditPoints="1"/>
              </p:cNvSpPr>
              <p:nvPr/>
            </p:nvSpPr>
            <p:spPr bwMode="auto">
              <a:xfrm>
                <a:off x="-3292475" y="2363787"/>
                <a:ext cx="512763" cy="487363"/>
              </a:xfrm>
              <a:custGeom>
                <a:avLst/>
                <a:gdLst/>
                <a:ahLst/>
                <a:cxnLst>
                  <a:cxn ang="0">
                    <a:pos x="162" y="0"/>
                  </a:cxn>
                  <a:cxn ang="0">
                    <a:pos x="102" y="87"/>
                  </a:cxn>
                  <a:cxn ang="0">
                    <a:pos x="0" y="117"/>
                  </a:cxn>
                  <a:cxn ang="0">
                    <a:pos x="66" y="200"/>
                  </a:cxn>
                  <a:cxn ang="0">
                    <a:pos x="62" y="307"/>
                  </a:cxn>
                  <a:cxn ang="0">
                    <a:pos x="162" y="271"/>
                  </a:cxn>
                  <a:cxn ang="0">
                    <a:pos x="262" y="307"/>
                  </a:cxn>
                  <a:cxn ang="0">
                    <a:pos x="259" y="200"/>
                  </a:cxn>
                  <a:cxn ang="0">
                    <a:pos x="323" y="117"/>
                  </a:cxn>
                  <a:cxn ang="0">
                    <a:pos x="222" y="87"/>
                  </a:cxn>
                  <a:cxn ang="0">
                    <a:pos x="162" y="0"/>
                  </a:cxn>
                  <a:cxn ang="0">
                    <a:pos x="214" y="242"/>
                  </a:cxn>
                  <a:cxn ang="0">
                    <a:pos x="162" y="223"/>
                  </a:cxn>
                  <a:cxn ang="0">
                    <a:pos x="110" y="242"/>
                  </a:cxn>
                  <a:cxn ang="0">
                    <a:pos x="111" y="186"/>
                  </a:cxn>
                  <a:cxn ang="0">
                    <a:pos x="76" y="142"/>
                  </a:cxn>
                  <a:cxn ang="0">
                    <a:pos x="130" y="126"/>
                  </a:cxn>
                  <a:cxn ang="0">
                    <a:pos x="162" y="80"/>
                  </a:cxn>
                  <a:cxn ang="0">
                    <a:pos x="194" y="126"/>
                  </a:cxn>
                  <a:cxn ang="0">
                    <a:pos x="247" y="142"/>
                  </a:cxn>
                  <a:cxn ang="0">
                    <a:pos x="212" y="186"/>
                  </a:cxn>
                  <a:cxn ang="0">
                    <a:pos x="214" y="242"/>
                  </a:cxn>
                </a:cxnLst>
                <a:rect l="0" t="0" r="r" b="b"/>
                <a:pathLst>
                  <a:path w="323" h="307">
                    <a:moveTo>
                      <a:pt x="162" y="0"/>
                    </a:moveTo>
                    <a:lnTo>
                      <a:pt x="102" y="87"/>
                    </a:lnTo>
                    <a:lnTo>
                      <a:pt x="0" y="117"/>
                    </a:lnTo>
                    <a:lnTo>
                      <a:pt x="66" y="200"/>
                    </a:lnTo>
                    <a:lnTo>
                      <a:pt x="62" y="307"/>
                    </a:lnTo>
                    <a:lnTo>
                      <a:pt x="162" y="271"/>
                    </a:lnTo>
                    <a:lnTo>
                      <a:pt x="262" y="307"/>
                    </a:lnTo>
                    <a:lnTo>
                      <a:pt x="259" y="200"/>
                    </a:lnTo>
                    <a:lnTo>
                      <a:pt x="323" y="117"/>
                    </a:lnTo>
                    <a:lnTo>
                      <a:pt x="222" y="87"/>
                    </a:lnTo>
                    <a:lnTo>
                      <a:pt x="162" y="0"/>
                    </a:lnTo>
                    <a:close/>
                    <a:moveTo>
                      <a:pt x="214" y="242"/>
                    </a:moveTo>
                    <a:lnTo>
                      <a:pt x="162" y="223"/>
                    </a:lnTo>
                    <a:lnTo>
                      <a:pt x="110" y="242"/>
                    </a:lnTo>
                    <a:lnTo>
                      <a:pt x="111" y="186"/>
                    </a:lnTo>
                    <a:lnTo>
                      <a:pt x="76" y="142"/>
                    </a:lnTo>
                    <a:lnTo>
                      <a:pt x="130" y="126"/>
                    </a:lnTo>
                    <a:lnTo>
                      <a:pt x="162" y="80"/>
                    </a:lnTo>
                    <a:lnTo>
                      <a:pt x="194" y="126"/>
                    </a:lnTo>
                    <a:lnTo>
                      <a:pt x="247" y="142"/>
                    </a:lnTo>
                    <a:lnTo>
                      <a:pt x="212" y="186"/>
                    </a:lnTo>
                    <a:lnTo>
                      <a:pt x="214" y="242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68" name="67 Triángulo isósceles"/>
            <p:cNvSpPr/>
            <p:nvPr/>
          </p:nvSpPr>
          <p:spPr>
            <a:xfrm rot="16200000">
              <a:off x="5654370" y="2508736"/>
              <a:ext cx="144000" cy="108000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endParaRPr lang="en-GB" sz="1000" b="1" dirty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69" name="68 Triángulo isósceles"/>
            <p:cNvSpPr/>
            <p:nvPr/>
          </p:nvSpPr>
          <p:spPr>
            <a:xfrm rot="5400000">
              <a:off x="3333478" y="5441188"/>
              <a:ext cx="144000" cy="108000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endParaRPr lang="en-GB" sz="1000" b="1" dirty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70" name="69 Triángulo isósceles"/>
            <p:cNvSpPr/>
            <p:nvPr/>
          </p:nvSpPr>
          <p:spPr>
            <a:xfrm>
              <a:off x="6084578" y="4827274"/>
              <a:ext cx="144000" cy="108000"/>
            </a:xfrm>
            <a:prstGeom prst="triangle">
              <a:avLst/>
            </a:prstGeom>
            <a:solidFill>
              <a:srgbClr val="00E6AA"/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endParaRPr lang="en-GB" sz="1000" b="1" dirty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  <p:sp>
          <p:nvSpPr>
            <p:cNvPr id="71" name="70 Triángulo isósceles"/>
            <p:cNvSpPr/>
            <p:nvPr/>
          </p:nvSpPr>
          <p:spPr>
            <a:xfrm rot="10800000">
              <a:off x="2854450" y="3047506"/>
              <a:ext cx="144000" cy="108000"/>
            </a:xfrm>
            <a:prstGeom prst="triangle">
              <a:avLst/>
            </a:prstGeom>
            <a:solidFill>
              <a:srgbClr val="00E3DE"/>
            </a:solidFill>
          </p:spPr>
          <p:txBody>
            <a:bodyPr wrap="square" lIns="180000" tIns="180000" rIns="180000" bIns="180000" rtlCol="0" anchor="ctr">
              <a:spAutoFit/>
            </a:bodyPr>
            <a:lstStyle/>
            <a:p>
              <a:endParaRPr lang="en-GB" sz="1000" b="1" dirty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endParaRPr>
            </a:p>
          </p:txBody>
        </p:sp>
      </p:grpSp>
      <p:sp>
        <p:nvSpPr>
          <p:cNvPr id="3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5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-1"/>
            <a:ext cx="8460432" cy="758825"/>
          </a:xfrm>
        </p:spPr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Technology is disrupting all sectors  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49994"/>
          <a:stretch>
            <a:fillRect/>
          </a:stretch>
        </p:blipFill>
        <p:spPr bwMode="auto">
          <a:xfrm>
            <a:off x="1189014" y="1142424"/>
            <a:ext cx="7750800" cy="86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" name="51 Tabla"/>
          <p:cNvGraphicFramePr>
            <a:graphicFrameLocks noGrp="1"/>
          </p:cNvGraphicFramePr>
          <p:nvPr/>
        </p:nvGraphicFramePr>
        <p:xfrm>
          <a:off x="214282" y="2022466"/>
          <a:ext cx="8722359" cy="371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151"/>
                <a:gridCol w="969151"/>
                <a:gridCol w="969151"/>
                <a:gridCol w="969151"/>
                <a:gridCol w="969151"/>
                <a:gridCol w="969151"/>
                <a:gridCol w="969151"/>
                <a:gridCol w="969151"/>
                <a:gridCol w="969151"/>
              </a:tblGrid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Consumer</a:t>
                      </a:r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66000">
                          <a:srgbClr val="00A47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>
                        <a:spcBef>
                          <a:spcPts val="600"/>
                        </a:spcBef>
                      </a:pPr>
                      <a:r>
                        <a:rPr lang="en-GB" sz="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#Virtual  Assistants</a:t>
                      </a:r>
                    </a:p>
                    <a:p>
                      <a:pPr marL="90488" indent="-90488" algn="l">
                        <a:spcBef>
                          <a:spcPts val="600"/>
                        </a:spcBef>
                      </a:pPr>
                      <a:r>
                        <a:rPr lang="en-GB" sz="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#Customer </a:t>
                      </a:r>
                      <a:br>
                        <a:rPr lang="en-GB" sz="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</a:rPr>
                        <a:t>Engagement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#Direct to consumer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#Counterfeit   Detection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#Smart Homes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#Consumer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Wearables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 Digital Commerce 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 # Sharing Economy 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#Digital Wallets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#Virtual Currency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#In-home Robots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#Autonomous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Vehicles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#Home Security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#Intrusion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Prevention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#Social Analytics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#3D Printing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Retail</a:t>
                      </a:r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66000">
                          <a:srgbClr val="00A47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#Bots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#In-store Experience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#Warranty Management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#Inventory Tracking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#Store Management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#Smart Warehouse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 Virtual Stores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#Ambient Commerce 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#Mobile Wallets 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#Biometric Payments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#Drone Delivery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#In-store Robots 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#Biometric  Authentication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US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#Smart Store</a:t>
                      </a: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#VR/AR Experience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#Customer Analytics 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Financial Services</a:t>
                      </a:r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66000">
                          <a:srgbClr val="00A47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  <a:tabLst>
                          <a:tab pos="90488" algn="l"/>
                        </a:tabLst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#Credit Scoring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  <a:tabLst>
                          <a:tab pos="90488" algn="l"/>
                        </a:tabLst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#Fraud Detection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 Crypto Currency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#P2P Payments 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#Telematics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#Wearables for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Banking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#P2P lending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#Digital Banks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#Biometric Payments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#Wearable Payments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#Robo Advisers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#RPA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#Vulnerability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Management 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#Biometrics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#Predictive Analytics 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#Financial Mgmt.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Platform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Healthcare</a:t>
                      </a:r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66000">
                          <a:srgbClr val="00A47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#Diagnosis &amp;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  Detection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#Drug Discovery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#Electronic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Health Records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#Counterfeit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Drug Detection 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#Mobile Health 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#Sensors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US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#Appointment Management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#Lifestyle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  Monitoring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#Automated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Claim Processing 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#Digital Health 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Wallets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#Robotic Pills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#Surgical Robots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#Patient Data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#Network</a:t>
                      </a:r>
                      <a:b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</a:b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Security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#Genomics</a:t>
                      </a:r>
                    </a:p>
                    <a:p>
                      <a:pPr marL="90488" indent="-90488">
                        <a:spcBef>
                          <a:spcPts val="600"/>
                        </a:spcBef>
                      </a:pPr>
                      <a:r>
                        <a:rPr lang="en-IN" sz="900" b="0" spc="-1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Rubik Light" pitchFamily="2" charset="-79"/>
                        </a:rPr>
                        <a:t>#Bionics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pSp>
        <p:nvGrpSpPr>
          <p:cNvPr id="59" name="58 Grupo"/>
          <p:cNvGrpSpPr/>
          <p:nvPr/>
        </p:nvGrpSpPr>
        <p:grpSpPr>
          <a:xfrm>
            <a:off x="456304" y="5103835"/>
            <a:ext cx="449409" cy="244161"/>
            <a:chOff x="-3617913" y="3902075"/>
            <a:chExt cx="935038" cy="508000"/>
          </a:xfrm>
          <a:solidFill>
            <a:schemeClr val="bg1"/>
          </a:solidFill>
        </p:grpSpPr>
        <p:sp>
          <p:nvSpPr>
            <p:cNvPr id="60" name="Freeform 93"/>
            <p:cNvSpPr>
              <a:spLocks/>
            </p:cNvSpPr>
            <p:nvPr/>
          </p:nvSpPr>
          <p:spPr bwMode="auto">
            <a:xfrm>
              <a:off x="-3525838" y="4016375"/>
              <a:ext cx="458788" cy="393700"/>
            </a:xfrm>
            <a:custGeom>
              <a:avLst/>
              <a:gdLst/>
              <a:ahLst/>
              <a:cxnLst>
                <a:cxn ang="0">
                  <a:pos x="93" y="99"/>
                </a:cxn>
                <a:cxn ang="0">
                  <a:pos x="111" y="58"/>
                </a:cxn>
                <a:cxn ang="0">
                  <a:pos x="164" y="180"/>
                </a:cxn>
                <a:cxn ang="0">
                  <a:pos x="173" y="186"/>
                </a:cxn>
                <a:cxn ang="0">
                  <a:pos x="181" y="180"/>
                </a:cxn>
                <a:cxn ang="0">
                  <a:pos x="214" y="105"/>
                </a:cxn>
                <a:cxn ang="0">
                  <a:pos x="209" y="92"/>
                </a:cxn>
                <a:cxn ang="0">
                  <a:pos x="200" y="88"/>
                </a:cxn>
                <a:cxn ang="0">
                  <a:pos x="188" y="93"/>
                </a:cxn>
                <a:cxn ang="0">
                  <a:pos x="173" y="128"/>
                </a:cxn>
                <a:cxn ang="0">
                  <a:pos x="119" y="6"/>
                </a:cxn>
                <a:cxn ang="0">
                  <a:pos x="111" y="0"/>
                </a:cxn>
                <a:cxn ang="0">
                  <a:pos x="102" y="6"/>
                </a:cxn>
                <a:cxn ang="0">
                  <a:pos x="72" y="76"/>
                </a:cxn>
                <a:cxn ang="0">
                  <a:pos x="9" y="76"/>
                </a:cxn>
                <a:cxn ang="0">
                  <a:pos x="0" y="86"/>
                </a:cxn>
                <a:cxn ang="0">
                  <a:pos x="0" y="96"/>
                </a:cxn>
                <a:cxn ang="0">
                  <a:pos x="9" y="105"/>
                </a:cxn>
                <a:cxn ang="0">
                  <a:pos x="85" y="105"/>
                </a:cxn>
                <a:cxn ang="0">
                  <a:pos x="93" y="99"/>
                </a:cxn>
              </a:cxnLst>
              <a:rect l="0" t="0" r="r" b="b"/>
              <a:pathLst>
                <a:path w="216" h="186">
                  <a:moveTo>
                    <a:pt x="93" y="99"/>
                  </a:moveTo>
                  <a:cubicBezTo>
                    <a:pt x="111" y="58"/>
                    <a:pt x="111" y="58"/>
                    <a:pt x="111" y="5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6" y="184"/>
                    <a:pt x="169" y="186"/>
                    <a:pt x="173" y="186"/>
                  </a:cubicBezTo>
                  <a:cubicBezTo>
                    <a:pt x="176" y="186"/>
                    <a:pt x="180" y="184"/>
                    <a:pt x="181" y="180"/>
                  </a:cubicBezTo>
                  <a:cubicBezTo>
                    <a:pt x="214" y="105"/>
                    <a:pt x="214" y="105"/>
                    <a:pt x="214" y="105"/>
                  </a:cubicBezTo>
                  <a:cubicBezTo>
                    <a:pt x="216" y="100"/>
                    <a:pt x="214" y="94"/>
                    <a:pt x="209" y="92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196" y="86"/>
                    <a:pt x="190" y="89"/>
                    <a:pt x="188" y="93"/>
                  </a:cubicBezTo>
                  <a:cubicBezTo>
                    <a:pt x="173" y="128"/>
                    <a:pt x="173" y="128"/>
                    <a:pt x="173" y="128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18" y="3"/>
                    <a:pt x="115" y="0"/>
                    <a:pt x="111" y="0"/>
                  </a:cubicBezTo>
                  <a:cubicBezTo>
                    <a:pt x="107" y="0"/>
                    <a:pt x="104" y="3"/>
                    <a:pt x="102" y="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4" y="76"/>
                    <a:pt x="0" y="80"/>
                    <a:pt x="0" y="8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1"/>
                    <a:pt x="4" y="105"/>
                    <a:pt x="9" y="105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8" y="105"/>
                    <a:pt x="92" y="103"/>
                    <a:pt x="93" y="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94"/>
            <p:cNvSpPr>
              <a:spLocks/>
            </p:cNvSpPr>
            <p:nvPr/>
          </p:nvSpPr>
          <p:spPr bwMode="auto">
            <a:xfrm>
              <a:off x="-3068638" y="3902075"/>
              <a:ext cx="385763" cy="336550"/>
            </a:xfrm>
            <a:custGeom>
              <a:avLst/>
              <a:gdLst/>
              <a:ahLst/>
              <a:cxnLst>
                <a:cxn ang="0">
                  <a:pos x="173" y="130"/>
                </a:cxn>
                <a:cxn ang="0">
                  <a:pos x="106" y="130"/>
                </a:cxn>
                <a:cxn ang="0">
                  <a:pos x="52" y="5"/>
                </a:cxn>
                <a:cxn ang="0">
                  <a:pos x="43" y="0"/>
                </a:cxn>
                <a:cxn ang="0">
                  <a:pos x="35" y="5"/>
                </a:cxn>
                <a:cxn ang="0">
                  <a:pos x="2" y="81"/>
                </a:cxn>
                <a:cxn ang="0">
                  <a:pos x="7" y="93"/>
                </a:cxn>
                <a:cxn ang="0">
                  <a:pos x="16" y="97"/>
                </a:cxn>
                <a:cxn ang="0">
                  <a:pos x="28" y="92"/>
                </a:cxn>
                <a:cxn ang="0">
                  <a:pos x="43" y="57"/>
                </a:cxn>
                <a:cxn ang="0">
                  <a:pos x="85" y="153"/>
                </a:cxn>
                <a:cxn ang="0">
                  <a:pos x="94" y="159"/>
                </a:cxn>
                <a:cxn ang="0">
                  <a:pos x="173" y="159"/>
                </a:cxn>
                <a:cxn ang="0">
                  <a:pos x="182" y="149"/>
                </a:cxn>
                <a:cxn ang="0">
                  <a:pos x="182" y="140"/>
                </a:cxn>
                <a:cxn ang="0">
                  <a:pos x="173" y="130"/>
                </a:cxn>
              </a:cxnLst>
              <a:rect l="0" t="0" r="r" b="b"/>
              <a:pathLst>
                <a:path w="182" h="159">
                  <a:moveTo>
                    <a:pt x="173" y="130"/>
                  </a:moveTo>
                  <a:cubicBezTo>
                    <a:pt x="106" y="130"/>
                    <a:pt x="106" y="130"/>
                    <a:pt x="106" y="130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0" y="2"/>
                    <a:pt x="47" y="0"/>
                    <a:pt x="43" y="0"/>
                  </a:cubicBezTo>
                  <a:cubicBezTo>
                    <a:pt x="40" y="0"/>
                    <a:pt x="36" y="2"/>
                    <a:pt x="35" y="5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6"/>
                    <a:pt x="2" y="91"/>
                    <a:pt x="7" y="93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20" y="99"/>
                    <a:pt x="26" y="97"/>
                    <a:pt x="28" y="92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7" y="157"/>
                    <a:pt x="90" y="159"/>
                    <a:pt x="94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8" y="159"/>
                    <a:pt x="182" y="155"/>
                    <a:pt x="182" y="149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4"/>
                    <a:pt x="178" y="130"/>
                    <a:pt x="173" y="1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95"/>
            <p:cNvSpPr>
              <a:spLocks/>
            </p:cNvSpPr>
            <p:nvPr/>
          </p:nvSpPr>
          <p:spPr bwMode="auto">
            <a:xfrm>
              <a:off x="-3617913" y="4173538"/>
              <a:ext cx="69850" cy="6985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7"/>
                </a:cxn>
                <a:cxn ang="0">
                  <a:pos x="10" y="31"/>
                </a:cxn>
                <a:cxn ang="0">
                  <a:pos x="16" y="33"/>
                </a:cxn>
                <a:cxn ang="0">
                  <a:pos x="28" y="28"/>
                </a:cxn>
                <a:cxn ang="0">
                  <a:pos x="33" y="17"/>
                </a:cxn>
                <a:cxn ang="0">
                  <a:pos x="28" y="5"/>
                </a:cxn>
                <a:cxn ang="0">
                  <a:pos x="16" y="0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23"/>
                    <a:pt x="4" y="29"/>
                    <a:pt x="10" y="31"/>
                  </a:cubicBezTo>
                  <a:cubicBezTo>
                    <a:pt x="12" y="32"/>
                    <a:pt x="14" y="33"/>
                    <a:pt x="16" y="33"/>
                  </a:cubicBezTo>
                  <a:cubicBezTo>
                    <a:pt x="21" y="33"/>
                    <a:pt x="25" y="31"/>
                    <a:pt x="28" y="28"/>
                  </a:cubicBezTo>
                  <a:cubicBezTo>
                    <a:pt x="31" y="25"/>
                    <a:pt x="33" y="21"/>
                    <a:pt x="33" y="17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Freeform 96"/>
            <p:cNvSpPr>
              <a:spLocks/>
            </p:cNvSpPr>
            <p:nvPr/>
          </p:nvSpPr>
          <p:spPr bwMode="auto">
            <a:xfrm>
              <a:off x="-3103563" y="4122738"/>
              <a:ext cx="69850" cy="6667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5" y="4"/>
                </a:cxn>
                <a:cxn ang="0">
                  <a:pos x="0" y="16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31" y="22"/>
                </a:cxn>
                <a:cxn ang="0">
                  <a:pos x="33" y="16"/>
                </a:cxn>
                <a:cxn ang="0">
                  <a:pos x="28" y="4"/>
                </a:cxn>
                <a:cxn ang="0">
                  <a:pos x="16" y="0"/>
                </a:cxn>
              </a:cxnLst>
              <a:rect l="0" t="0" r="r" b="b"/>
              <a:pathLst>
                <a:path w="33" h="32">
                  <a:moveTo>
                    <a:pt x="16" y="0"/>
                  </a:moveTo>
                  <a:cubicBezTo>
                    <a:pt x="12" y="0"/>
                    <a:pt x="8" y="1"/>
                    <a:pt x="5" y="4"/>
                  </a:cubicBezTo>
                  <a:cubicBezTo>
                    <a:pt x="2" y="7"/>
                    <a:pt x="0" y="11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23" y="32"/>
                    <a:pt x="29" y="28"/>
                    <a:pt x="31" y="22"/>
                  </a:cubicBezTo>
                  <a:cubicBezTo>
                    <a:pt x="32" y="20"/>
                    <a:pt x="33" y="18"/>
                    <a:pt x="33" y="16"/>
                  </a:cubicBezTo>
                  <a:cubicBezTo>
                    <a:pt x="33" y="11"/>
                    <a:pt x="31" y="7"/>
                    <a:pt x="28" y="4"/>
                  </a:cubicBezTo>
                  <a:cubicBezTo>
                    <a:pt x="25" y="1"/>
                    <a:pt x="21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65" name="64 Grupo"/>
          <p:cNvGrpSpPr/>
          <p:nvPr/>
        </p:nvGrpSpPr>
        <p:grpSpPr>
          <a:xfrm>
            <a:off x="613035" y="4047881"/>
            <a:ext cx="165572" cy="289942"/>
            <a:chOff x="-3330575" y="2824163"/>
            <a:chExt cx="344487" cy="603250"/>
          </a:xfrm>
          <a:solidFill>
            <a:schemeClr val="bg1"/>
          </a:solidFill>
        </p:grpSpPr>
        <p:sp>
          <p:nvSpPr>
            <p:cNvPr id="67" name="Freeform 97"/>
            <p:cNvSpPr>
              <a:spLocks/>
            </p:cNvSpPr>
            <p:nvPr/>
          </p:nvSpPr>
          <p:spPr bwMode="auto">
            <a:xfrm>
              <a:off x="-3190875" y="2824163"/>
              <a:ext cx="142875" cy="15081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52"/>
                </a:cxn>
                <a:cxn ang="0">
                  <a:pos x="9" y="60"/>
                </a:cxn>
                <a:cxn ang="0">
                  <a:pos x="14" y="60"/>
                </a:cxn>
                <a:cxn ang="0">
                  <a:pos x="44" y="70"/>
                </a:cxn>
                <a:cxn ang="0">
                  <a:pos x="50" y="71"/>
                </a:cxn>
                <a:cxn ang="0">
                  <a:pos x="56" y="69"/>
                </a:cxn>
                <a:cxn ang="0">
                  <a:pos x="64" y="62"/>
                </a:cxn>
                <a:cxn ang="0">
                  <a:pos x="66" y="55"/>
                </a:cxn>
                <a:cxn ang="0">
                  <a:pos x="63" y="48"/>
                </a:cxn>
                <a:cxn ang="0">
                  <a:pos x="29" y="33"/>
                </a:cxn>
                <a:cxn ang="0">
                  <a:pos x="29" y="10"/>
                </a:cxn>
                <a:cxn ang="0">
                  <a:pos x="20" y="0"/>
                </a:cxn>
              </a:cxnLst>
              <a:rect l="0" t="0" r="r" b="b"/>
              <a:pathLst>
                <a:path w="67" h="71">
                  <a:moveTo>
                    <a:pt x="2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7"/>
                    <a:pt x="4" y="61"/>
                    <a:pt x="9" y="60"/>
                  </a:cubicBezTo>
                  <a:cubicBezTo>
                    <a:pt x="11" y="60"/>
                    <a:pt x="13" y="60"/>
                    <a:pt x="14" y="60"/>
                  </a:cubicBezTo>
                  <a:cubicBezTo>
                    <a:pt x="26" y="60"/>
                    <a:pt x="36" y="63"/>
                    <a:pt x="44" y="70"/>
                  </a:cubicBezTo>
                  <a:cubicBezTo>
                    <a:pt x="46" y="71"/>
                    <a:pt x="48" y="71"/>
                    <a:pt x="50" y="71"/>
                  </a:cubicBezTo>
                  <a:cubicBezTo>
                    <a:pt x="52" y="71"/>
                    <a:pt x="54" y="71"/>
                    <a:pt x="56" y="69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5" y="60"/>
                    <a:pt x="67" y="57"/>
                    <a:pt x="66" y="55"/>
                  </a:cubicBezTo>
                  <a:cubicBezTo>
                    <a:pt x="66" y="52"/>
                    <a:pt x="65" y="50"/>
                    <a:pt x="63" y="48"/>
                  </a:cubicBezTo>
                  <a:cubicBezTo>
                    <a:pt x="53" y="40"/>
                    <a:pt x="42" y="35"/>
                    <a:pt x="29" y="33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5"/>
                    <a:pt x="25" y="0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Freeform 98"/>
            <p:cNvSpPr>
              <a:spLocks/>
            </p:cNvSpPr>
            <p:nvPr/>
          </p:nvSpPr>
          <p:spPr bwMode="auto">
            <a:xfrm>
              <a:off x="-3311525" y="2906713"/>
              <a:ext cx="301625" cy="441325"/>
            </a:xfrm>
            <a:custGeom>
              <a:avLst/>
              <a:gdLst/>
              <a:ahLst/>
              <a:cxnLst>
                <a:cxn ang="0">
                  <a:pos x="142" y="154"/>
                </a:cxn>
                <a:cxn ang="0">
                  <a:pos x="74" y="90"/>
                </a:cxn>
                <a:cxn ang="0">
                  <a:pos x="29" y="53"/>
                </a:cxn>
                <a:cxn ang="0">
                  <a:pos x="43" y="29"/>
                </a:cxn>
                <a:cxn ang="0">
                  <a:pos x="47" y="22"/>
                </a:cxn>
                <a:cxn ang="0">
                  <a:pos x="47" y="9"/>
                </a:cxn>
                <a:cxn ang="0">
                  <a:pos x="38" y="0"/>
                </a:cxn>
                <a:cxn ang="0">
                  <a:pos x="34" y="1"/>
                </a:cxn>
                <a:cxn ang="0">
                  <a:pos x="0" y="53"/>
                </a:cxn>
                <a:cxn ang="0">
                  <a:pos x="69" y="118"/>
                </a:cxn>
                <a:cxn ang="0">
                  <a:pos x="113" y="154"/>
                </a:cxn>
                <a:cxn ang="0">
                  <a:pos x="100" y="179"/>
                </a:cxn>
                <a:cxn ang="0">
                  <a:pos x="96" y="185"/>
                </a:cxn>
                <a:cxn ang="0">
                  <a:pos x="96" y="199"/>
                </a:cxn>
                <a:cxn ang="0">
                  <a:pos x="104" y="208"/>
                </a:cxn>
                <a:cxn ang="0">
                  <a:pos x="104" y="208"/>
                </a:cxn>
                <a:cxn ang="0">
                  <a:pos x="108" y="207"/>
                </a:cxn>
                <a:cxn ang="0">
                  <a:pos x="142" y="154"/>
                </a:cxn>
              </a:cxnLst>
              <a:rect l="0" t="0" r="r" b="b"/>
              <a:pathLst>
                <a:path w="142" h="208">
                  <a:moveTo>
                    <a:pt x="142" y="154"/>
                  </a:moveTo>
                  <a:cubicBezTo>
                    <a:pt x="142" y="115"/>
                    <a:pt x="105" y="95"/>
                    <a:pt x="74" y="90"/>
                  </a:cubicBezTo>
                  <a:cubicBezTo>
                    <a:pt x="46" y="85"/>
                    <a:pt x="29" y="71"/>
                    <a:pt x="29" y="53"/>
                  </a:cubicBezTo>
                  <a:cubicBezTo>
                    <a:pt x="29" y="44"/>
                    <a:pt x="34" y="35"/>
                    <a:pt x="43" y="29"/>
                  </a:cubicBezTo>
                  <a:cubicBezTo>
                    <a:pt x="45" y="28"/>
                    <a:pt x="47" y="25"/>
                    <a:pt x="47" y="2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ubicBezTo>
                    <a:pt x="37" y="0"/>
                    <a:pt x="36" y="1"/>
                    <a:pt x="34" y="1"/>
                  </a:cubicBezTo>
                  <a:cubicBezTo>
                    <a:pt x="13" y="12"/>
                    <a:pt x="0" y="32"/>
                    <a:pt x="0" y="53"/>
                  </a:cubicBezTo>
                  <a:cubicBezTo>
                    <a:pt x="0" y="92"/>
                    <a:pt x="37" y="112"/>
                    <a:pt x="69" y="118"/>
                  </a:cubicBezTo>
                  <a:cubicBezTo>
                    <a:pt x="97" y="123"/>
                    <a:pt x="113" y="136"/>
                    <a:pt x="113" y="154"/>
                  </a:cubicBezTo>
                  <a:cubicBezTo>
                    <a:pt x="113" y="164"/>
                    <a:pt x="109" y="172"/>
                    <a:pt x="100" y="179"/>
                  </a:cubicBezTo>
                  <a:cubicBezTo>
                    <a:pt x="97" y="180"/>
                    <a:pt x="96" y="183"/>
                    <a:pt x="96" y="185"/>
                  </a:cubicBezTo>
                  <a:cubicBezTo>
                    <a:pt x="96" y="199"/>
                    <a:pt x="96" y="199"/>
                    <a:pt x="96" y="199"/>
                  </a:cubicBezTo>
                  <a:cubicBezTo>
                    <a:pt x="96" y="204"/>
                    <a:pt x="100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6" y="208"/>
                    <a:pt x="107" y="207"/>
                    <a:pt x="108" y="207"/>
                  </a:cubicBezTo>
                  <a:cubicBezTo>
                    <a:pt x="129" y="196"/>
                    <a:pt x="142" y="176"/>
                    <a:pt x="142" y="1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99"/>
            <p:cNvSpPr>
              <a:spLocks/>
            </p:cNvSpPr>
            <p:nvPr/>
          </p:nvSpPr>
          <p:spPr bwMode="auto">
            <a:xfrm>
              <a:off x="-3271838" y="3278188"/>
              <a:ext cx="142875" cy="149225"/>
            </a:xfrm>
            <a:custGeom>
              <a:avLst/>
              <a:gdLst/>
              <a:ahLst/>
              <a:cxnLst>
                <a:cxn ang="0">
                  <a:pos x="47" y="71"/>
                </a:cxn>
                <a:cxn ang="0">
                  <a:pos x="57" y="71"/>
                </a:cxn>
                <a:cxn ang="0">
                  <a:pos x="67" y="62"/>
                </a:cxn>
                <a:cxn ang="0">
                  <a:pos x="67" y="20"/>
                </a:cxn>
                <a:cxn ang="0">
                  <a:pos x="58" y="12"/>
                </a:cxn>
                <a:cxn ang="0">
                  <a:pos x="52" y="12"/>
                </a:cxn>
                <a:cxn ang="0">
                  <a:pos x="23" y="2"/>
                </a:cxn>
                <a:cxn ang="0">
                  <a:pos x="11" y="3"/>
                </a:cxn>
                <a:cxn ang="0">
                  <a:pos x="3" y="10"/>
                </a:cxn>
                <a:cxn ang="0">
                  <a:pos x="0" y="17"/>
                </a:cxn>
                <a:cxn ang="0">
                  <a:pos x="4" y="24"/>
                </a:cxn>
                <a:cxn ang="0">
                  <a:pos x="38" y="39"/>
                </a:cxn>
                <a:cxn ang="0">
                  <a:pos x="38" y="62"/>
                </a:cxn>
                <a:cxn ang="0">
                  <a:pos x="47" y="71"/>
                </a:cxn>
              </a:cxnLst>
              <a:rect l="0" t="0" r="r" b="b"/>
              <a:pathLst>
                <a:path w="67" h="71">
                  <a:moveTo>
                    <a:pt x="47" y="71"/>
                  </a:moveTo>
                  <a:cubicBezTo>
                    <a:pt x="57" y="71"/>
                    <a:pt x="57" y="71"/>
                    <a:pt x="57" y="71"/>
                  </a:cubicBezTo>
                  <a:cubicBezTo>
                    <a:pt x="62" y="71"/>
                    <a:pt x="67" y="67"/>
                    <a:pt x="67" y="62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15"/>
                    <a:pt x="63" y="11"/>
                    <a:pt x="58" y="12"/>
                  </a:cubicBezTo>
                  <a:cubicBezTo>
                    <a:pt x="56" y="12"/>
                    <a:pt x="54" y="12"/>
                    <a:pt x="52" y="12"/>
                  </a:cubicBezTo>
                  <a:cubicBezTo>
                    <a:pt x="41" y="12"/>
                    <a:pt x="30" y="8"/>
                    <a:pt x="23" y="2"/>
                  </a:cubicBezTo>
                  <a:cubicBezTo>
                    <a:pt x="19" y="0"/>
                    <a:pt x="14" y="0"/>
                    <a:pt x="11" y="3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2"/>
                    <a:pt x="0" y="14"/>
                    <a:pt x="0" y="17"/>
                  </a:cubicBezTo>
                  <a:cubicBezTo>
                    <a:pt x="0" y="20"/>
                    <a:pt x="2" y="22"/>
                    <a:pt x="4" y="24"/>
                  </a:cubicBezTo>
                  <a:cubicBezTo>
                    <a:pt x="13" y="32"/>
                    <a:pt x="25" y="37"/>
                    <a:pt x="38" y="39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8" y="67"/>
                    <a:pt x="42" y="71"/>
                    <a:pt x="47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100"/>
            <p:cNvSpPr>
              <a:spLocks/>
            </p:cNvSpPr>
            <p:nvPr/>
          </p:nvSpPr>
          <p:spPr bwMode="auto">
            <a:xfrm>
              <a:off x="-3330575" y="3216275"/>
              <a:ext cx="69850" cy="6826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" y="10"/>
                </a:cxn>
                <a:cxn ang="0">
                  <a:pos x="0" y="16"/>
                </a:cxn>
                <a:cxn ang="0">
                  <a:pos x="5" y="28"/>
                </a:cxn>
                <a:cxn ang="0">
                  <a:pos x="17" y="32"/>
                </a:cxn>
                <a:cxn ang="0">
                  <a:pos x="28" y="28"/>
                </a:cxn>
                <a:cxn ang="0">
                  <a:pos x="33" y="16"/>
                </a:cxn>
                <a:cxn ang="0">
                  <a:pos x="17" y="0"/>
                </a:cxn>
              </a:cxnLst>
              <a:rect l="0" t="0" r="r" b="b"/>
              <a:pathLst>
                <a:path w="33" h="32">
                  <a:moveTo>
                    <a:pt x="17" y="0"/>
                  </a:moveTo>
                  <a:cubicBezTo>
                    <a:pt x="10" y="0"/>
                    <a:pt x="4" y="4"/>
                    <a:pt x="2" y="10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20"/>
                    <a:pt x="2" y="24"/>
                    <a:pt x="5" y="28"/>
                  </a:cubicBezTo>
                  <a:cubicBezTo>
                    <a:pt x="8" y="31"/>
                    <a:pt x="12" y="32"/>
                    <a:pt x="17" y="32"/>
                  </a:cubicBezTo>
                  <a:cubicBezTo>
                    <a:pt x="21" y="32"/>
                    <a:pt x="25" y="31"/>
                    <a:pt x="28" y="28"/>
                  </a:cubicBezTo>
                  <a:cubicBezTo>
                    <a:pt x="31" y="24"/>
                    <a:pt x="33" y="20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Freeform 101"/>
            <p:cNvSpPr>
              <a:spLocks/>
            </p:cNvSpPr>
            <p:nvPr/>
          </p:nvSpPr>
          <p:spPr bwMode="auto">
            <a:xfrm>
              <a:off x="-3055938" y="2967038"/>
              <a:ext cx="69850" cy="69850"/>
            </a:xfrm>
            <a:custGeom>
              <a:avLst/>
              <a:gdLst/>
              <a:ahLst/>
              <a:cxnLst>
                <a:cxn ang="0">
                  <a:pos x="32" y="23"/>
                </a:cxn>
                <a:cxn ang="0">
                  <a:pos x="33" y="17"/>
                </a:cxn>
                <a:cxn ang="0">
                  <a:pos x="28" y="5"/>
                </a:cxn>
                <a:cxn ang="0">
                  <a:pos x="17" y="0"/>
                </a:cxn>
                <a:cxn ang="0">
                  <a:pos x="5" y="5"/>
                </a:cxn>
                <a:cxn ang="0">
                  <a:pos x="0" y="17"/>
                </a:cxn>
                <a:cxn ang="0">
                  <a:pos x="17" y="33"/>
                </a:cxn>
                <a:cxn ang="0">
                  <a:pos x="32" y="23"/>
                </a:cxn>
              </a:cxnLst>
              <a:rect l="0" t="0" r="r" b="b"/>
              <a:pathLst>
                <a:path w="33" h="33">
                  <a:moveTo>
                    <a:pt x="32" y="23"/>
                  </a:moveTo>
                  <a:cubicBezTo>
                    <a:pt x="32" y="21"/>
                    <a:pt x="33" y="19"/>
                    <a:pt x="33" y="17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7" y="0"/>
                  </a:cubicBezTo>
                  <a:cubicBezTo>
                    <a:pt x="12" y="0"/>
                    <a:pt x="8" y="2"/>
                    <a:pt x="5" y="5"/>
                  </a:cubicBezTo>
                  <a:cubicBezTo>
                    <a:pt x="2" y="8"/>
                    <a:pt x="0" y="12"/>
                    <a:pt x="0" y="17"/>
                  </a:cubicBezTo>
                  <a:cubicBezTo>
                    <a:pt x="0" y="26"/>
                    <a:pt x="8" y="33"/>
                    <a:pt x="17" y="33"/>
                  </a:cubicBezTo>
                  <a:cubicBezTo>
                    <a:pt x="23" y="33"/>
                    <a:pt x="29" y="29"/>
                    <a:pt x="32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99" name="98 Grupo"/>
          <p:cNvGrpSpPr/>
          <p:nvPr/>
        </p:nvGrpSpPr>
        <p:grpSpPr>
          <a:xfrm>
            <a:off x="511720" y="3246016"/>
            <a:ext cx="341826" cy="255606"/>
            <a:chOff x="-3351213" y="1033463"/>
            <a:chExt cx="711200" cy="531812"/>
          </a:xfrm>
          <a:solidFill>
            <a:schemeClr val="bg1"/>
          </a:solidFill>
        </p:grpSpPr>
        <p:sp>
          <p:nvSpPr>
            <p:cNvPr id="100" name="Freeform 111"/>
            <p:cNvSpPr>
              <a:spLocks/>
            </p:cNvSpPr>
            <p:nvPr/>
          </p:nvSpPr>
          <p:spPr bwMode="auto">
            <a:xfrm>
              <a:off x="-3351213" y="1033463"/>
              <a:ext cx="211138" cy="254000"/>
            </a:xfrm>
            <a:custGeom>
              <a:avLst/>
              <a:gdLst/>
              <a:ahLst/>
              <a:cxnLst>
                <a:cxn ang="0">
                  <a:pos x="11" y="28"/>
                </a:cxn>
                <a:cxn ang="0">
                  <a:pos x="33" y="28"/>
                </a:cxn>
                <a:cxn ang="0">
                  <a:pos x="69" y="113"/>
                </a:cxn>
                <a:cxn ang="0">
                  <a:pos x="80" y="120"/>
                </a:cxn>
                <a:cxn ang="0">
                  <a:pos x="90" y="120"/>
                </a:cxn>
                <a:cxn ang="0">
                  <a:pos x="98" y="116"/>
                </a:cxn>
                <a:cxn ang="0">
                  <a:pos x="98" y="108"/>
                </a:cxn>
                <a:cxn ang="0">
                  <a:pos x="54" y="5"/>
                </a:cxn>
                <a:cxn ang="0">
                  <a:pos x="45" y="0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11" y="28"/>
                </a:cxn>
              </a:cxnLst>
              <a:rect l="0" t="0" r="r" b="b"/>
              <a:pathLst>
                <a:path w="100" h="120">
                  <a:moveTo>
                    <a:pt x="11" y="28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71" y="117"/>
                    <a:pt x="76" y="120"/>
                    <a:pt x="80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3" y="120"/>
                    <a:pt x="96" y="119"/>
                    <a:pt x="98" y="116"/>
                  </a:cubicBezTo>
                  <a:cubicBezTo>
                    <a:pt x="99" y="114"/>
                    <a:pt x="100" y="111"/>
                    <a:pt x="98" y="108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2" y="2"/>
                    <a:pt x="49" y="0"/>
                    <a:pt x="4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4"/>
                    <a:pt x="5" y="28"/>
                    <a:pt x="11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Freeform 112"/>
            <p:cNvSpPr>
              <a:spLocks/>
            </p:cNvSpPr>
            <p:nvPr/>
          </p:nvSpPr>
          <p:spPr bwMode="auto">
            <a:xfrm>
              <a:off x="-3179763" y="1116013"/>
              <a:ext cx="539750" cy="358775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4" y="13"/>
                </a:cxn>
                <a:cxn ang="0">
                  <a:pos x="9" y="23"/>
                </a:cxn>
                <a:cxn ang="0">
                  <a:pos x="17" y="28"/>
                </a:cxn>
                <a:cxn ang="0">
                  <a:pos x="215" y="28"/>
                </a:cxn>
                <a:cxn ang="0">
                  <a:pos x="187" y="91"/>
                </a:cxn>
                <a:cxn ang="0">
                  <a:pos x="8" y="91"/>
                </a:cxn>
                <a:cxn ang="0">
                  <a:pos x="2" y="95"/>
                </a:cxn>
                <a:cxn ang="0">
                  <a:pos x="1" y="103"/>
                </a:cxn>
                <a:cxn ang="0">
                  <a:pos x="27" y="164"/>
                </a:cxn>
                <a:cxn ang="0">
                  <a:pos x="36" y="169"/>
                </a:cxn>
                <a:cxn ang="0">
                  <a:pos x="188" y="169"/>
                </a:cxn>
                <a:cxn ang="0">
                  <a:pos x="196" y="164"/>
                </a:cxn>
                <a:cxn ang="0">
                  <a:pos x="200" y="154"/>
                </a:cxn>
                <a:cxn ang="0">
                  <a:pos x="200" y="145"/>
                </a:cxn>
                <a:cxn ang="0">
                  <a:pos x="192" y="141"/>
                </a:cxn>
                <a:cxn ang="0">
                  <a:pos x="49" y="141"/>
                </a:cxn>
                <a:cxn ang="0">
                  <a:pos x="40" y="120"/>
                </a:cxn>
                <a:cxn ang="0">
                  <a:pos x="200" y="120"/>
                </a:cxn>
                <a:cxn ang="0">
                  <a:pos x="209" y="114"/>
                </a:cxn>
                <a:cxn ang="0">
                  <a:pos x="253" y="13"/>
                </a:cxn>
                <a:cxn ang="0">
                  <a:pos x="252" y="4"/>
                </a:cxn>
                <a:cxn ang="0">
                  <a:pos x="244" y="0"/>
                </a:cxn>
                <a:cxn ang="0">
                  <a:pos x="13" y="0"/>
                </a:cxn>
                <a:cxn ang="0">
                  <a:pos x="5" y="4"/>
                </a:cxn>
              </a:cxnLst>
              <a:rect l="0" t="0" r="r" b="b"/>
              <a:pathLst>
                <a:path w="254" h="169">
                  <a:moveTo>
                    <a:pt x="5" y="4"/>
                  </a:moveTo>
                  <a:cubicBezTo>
                    <a:pt x="4" y="7"/>
                    <a:pt x="3" y="10"/>
                    <a:pt x="4" y="1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6"/>
                    <a:pt x="14" y="28"/>
                    <a:pt x="17" y="28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5" y="91"/>
                    <a:pt x="3" y="93"/>
                    <a:pt x="2" y="95"/>
                  </a:cubicBezTo>
                  <a:cubicBezTo>
                    <a:pt x="0" y="97"/>
                    <a:pt x="0" y="100"/>
                    <a:pt x="1" y="103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9" y="167"/>
                    <a:pt x="32" y="169"/>
                    <a:pt x="36" y="169"/>
                  </a:cubicBezTo>
                  <a:cubicBezTo>
                    <a:pt x="188" y="169"/>
                    <a:pt x="188" y="169"/>
                    <a:pt x="188" y="169"/>
                  </a:cubicBezTo>
                  <a:cubicBezTo>
                    <a:pt x="191" y="169"/>
                    <a:pt x="195" y="167"/>
                    <a:pt x="196" y="164"/>
                  </a:cubicBezTo>
                  <a:cubicBezTo>
                    <a:pt x="200" y="154"/>
                    <a:pt x="200" y="154"/>
                    <a:pt x="200" y="154"/>
                  </a:cubicBezTo>
                  <a:cubicBezTo>
                    <a:pt x="202" y="151"/>
                    <a:pt x="201" y="147"/>
                    <a:pt x="200" y="145"/>
                  </a:cubicBezTo>
                  <a:cubicBezTo>
                    <a:pt x="198" y="142"/>
                    <a:pt x="195" y="141"/>
                    <a:pt x="192" y="141"/>
                  </a:cubicBezTo>
                  <a:cubicBezTo>
                    <a:pt x="49" y="141"/>
                    <a:pt x="49" y="141"/>
                    <a:pt x="49" y="141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20"/>
                    <a:pt x="207" y="118"/>
                    <a:pt x="209" y="114"/>
                  </a:cubicBezTo>
                  <a:cubicBezTo>
                    <a:pt x="253" y="13"/>
                    <a:pt x="253" y="13"/>
                    <a:pt x="253" y="13"/>
                  </a:cubicBezTo>
                  <a:cubicBezTo>
                    <a:pt x="254" y="10"/>
                    <a:pt x="254" y="7"/>
                    <a:pt x="252" y="4"/>
                  </a:cubicBezTo>
                  <a:cubicBezTo>
                    <a:pt x="250" y="1"/>
                    <a:pt x="247" y="0"/>
                    <a:pt x="24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7" y="1"/>
                    <a:pt x="5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Freeform 113"/>
            <p:cNvSpPr>
              <a:spLocks/>
            </p:cNvSpPr>
            <p:nvPr/>
          </p:nvSpPr>
          <p:spPr bwMode="auto">
            <a:xfrm>
              <a:off x="-2835275" y="1495425"/>
              <a:ext cx="68263" cy="69850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28" y="28"/>
                </a:cxn>
                <a:cxn ang="0">
                  <a:pos x="32" y="17"/>
                </a:cxn>
                <a:cxn ang="0">
                  <a:pos x="28" y="5"/>
                </a:cxn>
                <a:cxn ang="0">
                  <a:pos x="16" y="0"/>
                </a:cxn>
                <a:cxn ang="0">
                  <a:pos x="0" y="17"/>
                </a:cxn>
                <a:cxn ang="0">
                  <a:pos x="10" y="32"/>
                </a:cxn>
                <a:cxn ang="0">
                  <a:pos x="16" y="33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20" y="33"/>
                    <a:pt x="25" y="31"/>
                    <a:pt x="28" y="28"/>
                  </a:cubicBezTo>
                  <a:cubicBezTo>
                    <a:pt x="31" y="25"/>
                    <a:pt x="32" y="21"/>
                    <a:pt x="32" y="17"/>
                  </a:cubicBezTo>
                  <a:cubicBezTo>
                    <a:pt x="32" y="12"/>
                    <a:pt x="31" y="8"/>
                    <a:pt x="28" y="5"/>
                  </a:cubicBezTo>
                  <a:cubicBezTo>
                    <a:pt x="25" y="2"/>
                    <a:pt x="20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"/>
                    <a:pt x="4" y="29"/>
                    <a:pt x="10" y="32"/>
                  </a:cubicBezTo>
                  <a:cubicBezTo>
                    <a:pt x="12" y="33"/>
                    <a:pt x="14" y="33"/>
                    <a:pt x="16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" name="Freeform 114"/>
            <p:cNvSpPr>
              <a:spLocks/>
            </p:cNvSpPr>
            <p:nvPr/>
          </p:nvSpPr>
          <p:spPr bwMode="auto">
            <a:xfrm>
              <a:off x="-3117850" y="1495425"/>
              <a:ext cx="69850" cy="69850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28" y="28"/>
                </a:cxn>
                <a:cxn ang="0">
                  <a:pos x="33" y="17"/>
                </a:cxn>
                <a:cxn ang="0">
                  <a:pos x="28" y="5"/>
                </a:cxn>
                <a:cxn ang="0">
                  <a:pos x="16" y="0"/>
                </a:cxn>
                <a:cxn ang="0">
                  <a:pos x="0" y="17"/>
                </a:cxn>
                <a:cxn ang="0">
                  <a:pos x="10" y="32"/>
                </a:cxn>
                <a:cxn ang="0">
                  <a:pos x="16" y="33"/>
                </a:cxn>
              </a:cxnLst>
              <a:rect l="0" t="0" r="r" b="b"/>
              <a:pathLst>
                <a:path w="33" h="33">
                  <a:moveTo>
                    <a:pt x="16" y="33"/>
                  </a:moveTo>
                  <a:cubicBezTo>
                    <a:pt x="21" y="33"/>
                    <a:pt x="25" y="31"/>
                    <a:pt x="28" y="28"/>
                  </a:cubicBezTo>
                  <a:cubicBezTo>
                    <a:pt x="31" y="25"/>
                    <a:pt x="33" y="21"/>
                    <a:pt x="33" y="17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"/>
                    <a:pt x="4" y="29"/>
                    <a:pt x="10" y="32"/>
                  </a:cubicBezTo>
                  <a:cubicBezTo>
                    <a:pt x="12" y="33"/>
                    <a:pt x="14" y="33"/>
                    <a:pt x="16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11" name="110 Grupo"/>
          <p:cNvGrpSpPr/>
          <p:nvPr/>
        </p:nvGrpSpPr>
        <p:grpSpPr>
          <a:xfrm>
            <a:off x="527743" y="2223858"/>
            <a:ext cx="280786" cy="357850"/>
            <a:chOff x="-3262313" y="-163513"/>
            <a:chExt cx="584200" cy="744539"/>
          </a:xfrm>
          <a:solidFill>
            <a:schemeClr val="bg1"/>
          </a:solidFill>
        </p:grpSpPr>
        <p:sp>
          <p:nvSpPr>
            <p:cNvPr id="112" name="Freeform 120"/>
            <p:cNvSpPr>
              <a:spLocks/>
            </p:cNvSpPr>
            <p:nvPr/>
          </p:nvSpPr>
          <p:spPr bwMode="auto">
            <a:xfrm>
              <a:off x="-2847975" y="46038"/>
              <a:ext cx="165100" cy="53498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9"/>
                </a:cxn>
                <a:cxn ang="0">
                  <a:pos x="0" y="244"/>
                </a:cxn>
                <a:cxn ang="0">
                  <a:pos x="9" y="253"/>
                </a:cxn>
                <a:cxn ang="0">
                  <a:pos x="19" y="253"/>
                </a:cxn>
                <a:cxn ang="0">
                  <a:pos x="28" y="244"/>
                </a:cxn>
                <a:cxn ang="0">
                  <a:pos x="28" y="31"/>
                </a:cxn>
                <a:cxn ang="0">
                  <a:pos x="49" y="63"/>
                </a:cxn>
                <a:cxn ang="0">
                  <a:pos x="49" y="101"/>
                </a:cxn>
                <a:cxn ang="0">
                  <a:pos x="58" y="110"/>
                </a:cxn>
                <a:cxn ang="0">
                  <a:pos x="68" y="110"/>
                </a:cxn>
                <a:cxn ang="0">
                  <a:pos x="78" y="101"/>
                </a:cxn>
                <a:cxn ang="0">
                  <a:pos x="78" y="63"/>
                </a:cxn>
                <a:cxn ang="0">
                  <a:pos x="14" y="0"/>
                </a:cxn>
                <a:cxn ang="0">
                  <a:pos x="9" y="0"/>
                </a:cxn>
              </a:cxnLst>
              <a:rect l="0" t="0" r="r" b="b"/>
              <a:pathLst>
                <a:path w="78" h="253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249"/>
                    <a:pt x="4" y="253"/>
                    <a:pt x="9" y="253"/>
                  </a:cubicBezTo>
                  <a:cubicBezTo>
                    <a:pt x="19" y="253"/>
                    <a:pt x="19" y="253"/>
                    <a:pt x="19" y="253"/>
                  </a:cubicBezTo>
                  <a:cubicBezTo>
                    <a:pt x="24" y="253"/>
                    <a:pt x="28" y="249"/>
                    <a:pt x="28" y="24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41" y="37"/>
                    <a:pt x="49" y="49"/>
                    <a:pt x="49" y="63"/>
                  </a:cubicBezTo>
                  <a:cubicBezTo>
                    <a:pt x="49" y="101"/>
                    <a:pt x="49" y="101"/>
                    <a:pt x="49" y="101"/>
                  </a:cubicBezTo>
                  <a:cubicBezTo>
                    <a:pt x="49" y="106"/>
                    <a:pt x="53" y="110"/>
                    <a:pt x="58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73" y="110"/>
                    <a:pt x="78" y="106"/>
                    <a:pt x="78" y="101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28"/>
                    <a:pt x="49" y="0"/>
                    <a:pt x="14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" name="Freeform 121"/>
            <p:cNvSpPr>
              <a:spLocks noEditPoints="1"/>
            </p:cNvSpPr>
            <p:nvPr/>
          </p:nvSpPr>
          <p:spPr bwMode="auto">
            <a:xfrm>
              <a:off x="-2992438" y="-163513"/>
              <a:ext cx="201613" cy="200025"/>
            </a:xfrm>
            <a:custGeom>
              <a:avLst/>
              <a:gdLst/>
              <a:ahLst/>
              <a:cxnLst>
                <a:cxn ang="0">
                  <a:pos x="47" y="95"/>
                </a:cxn>
                <a:cxn ang="0">
                  <a:pos x="95" y="47"/>
                </a:cxn>
                <a:cxn ang="0">
                  <a:pos x="47" y="0"/>
                </a:cxn>
                <a:cxn ang="0">
                  <a:pos x="0" y="47"/>
                </a:cxn>
                <a:cxn ang="0">
                  <a:pos x="47" y="95"/>
                </a:cxn>
                <a:cxn ang="0">
                  <a:pos x="47" y="28"/>
                </a:cxn>
                <a:cxn ang="0">
                  <a:pos x="67" y="47"/>
                </a:cxn>
                <a:cxn ang="0">
                  <a:pos x="47" y="67"/>
                </a:cxn>
                <a:cxn ang="0">
                  <a:pos x="28" y="47"/>
                </a:cxn>
                <a:cxn ang="0">
                  <a:pos x="47" y="28"/>
                </a:cxn>
              </a:cxnLst>
              <a:rect l="0" t="0" r="r" b="b"/>
              <a:pathLst>
                <a:path w="95" h="95">
                  <a:moveTo>
                    <a:pt x="47" y="95"/>
                  </a:moveTo>
                  <a:cubicBezTo>
                    <a:pt x="74" y="95"/>
                    <a:pt x="95" y="74"/>
                    <a:pt x="95" y="47"/>
                  </a:cubicBezTo>
                  <a:cubicBezTo>
                    <a:pt x="95" y="21"/>
                    <a:pt x="74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74"/>
                    <a:pt x="21" y="95"/>
                    <a:pt x="47" y="95"/>
                  </a:cubicBezTo>
                  <a:close/>
                  <a:moveTo>
                    <a:pt x="47" y="28"/>
                  </a:moveTo>
                  <a:cubicBezTo>
                    <a:pt x="58" y="28"/>
                    <a:pt x="67" y="37"/>
                    <a:pt x="67" y="47"/>
                  </a:cubicBezTo>
                  <a:cubicBezTo>
                    <a:pt x="67" y="58"/>
                    <a:pt x="58" y="67"/>
                    <a:pt x="47" y="67"/>
                  </a:cubicBezTo>
                  <a:cubicBezTo>
                    <a:pt x="37" y="67"/>
                    <a:pt x="28" y="58"/>
                    <a:pt x="28" y="47"/>
                  </a:cubicBezTo>
                  <a:cubicBezTo>
                    <a:pt x="28" y="37"/>
                    <a:pt x="37" y="28"/>
                    <a:pt x="47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" name="Freeform 122"/>
            <p:cNvSpPr>
              <a:spLocks/>
            </p:cNvSpPr>
            <p:nvPr/>
          </p:nvSpPr>
          <p:spPr bwMode="auto">
            <a:xfrm>
              <a:off x="-2747963" y="300038"/>
              <a:ext cx="69850" cy="6985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6"/>
                </a:cxn>
                <a:cxn ang="0">
                  <a:pos x="10" y="31"/>
                </a:cxn>
                <a:cxn ang="0">
                  <a:pos x="16" y="33"/>
                </a:cxn>
                <a:cxn ang="0">
                  <a:pos x="16" y="33"/>
                </a:cxn>
                <a:cxn ang="0">
                  <a:pos x="28" y="28"/>
                </a:cxn>
                <a:cxn ang="0">
                  <a:pos x="33" y="16"/>
                </a:cxn>
                <a:cxn ang="0">
                  <a:pos x="28" y="5"/>
                </a:cxn>
                <a:cxn ang="0">
                  <a:pos x="16" y="0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3"/>
                    <a:pt x="4" y="29"/>
                    <a:pt x="10" y="31"/>
                  </a:cubicBezTo>
                  <a:cubicBezTo>
                    <a:pt x="12" y="32"/>
                    <a:pt x="14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1" y="33"/>
                    <a:pt x="25" y="31"/>
                    <a:pt x="28" y="28"/>
                  </a:cubicBezTo>
                  <a:cubicBezTo>
                    <a:pt x="31" y="25"/>
                    <a:pt x="33" y="21"/>
                    <a:pt x="33" y="16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" name="Freeform 123"/>
            <p:cNvSpPr>
              <a:spLocks/>
            </p:cNvSpPr>
            <p:nvPr/>
          </p:nvSpPr>
          <p:spPr bwMode="auto">
            <a:xfrm>
              <a:off x="-3100388" y="46038"/>
              <a:ext cx="165100" cy="312738"/>
            </a:xfrm>
            <a:custGeom>
              <a:avLst/>
              <a:gdLst/>
              <a:ahLst/>
              <a:cxnLst>
                <a:cxn ang="0">
                  <a:pos x="9" y="110"/>
                </a:cxn>
                <a:cxn ang="0">
                  <a:pos x="20" y="110"/>
                </a:cxn>
                <a:cxn ang="0">
                  <a:pos x="28" y="101"/>
                </a:cxn>
                <a:cxn ang="0">
                  <a:pos x="28" y="63"/>
                </a:cxn>
                <a:cxn ang="0">
                  <a:pos x="49" y="31"/>
                </a:cxn>
                <a:cxn ang="0">
                  <a:pos x="49" y="139"/>
                </a:cxn>
                <a:cxn ang="0">
                  <a:pos x="59" y="148"/>
                </a:cxn>
                <a:cxn ang="0">
                  <a:pos x="69" y="148"/>
                </a:cxn>
                <a:cxn ang="0">
                  <a:pos x="78" y="139"/>
                </a:cxn>
                <a:cxn ang="0">
                  <a:pos x="78" y="9"/>
                </a:cxn>
                <a:cxn ang="0">
                  <a:pos x="69" y="0"/>
                </a:cxn>
                <a:cxn ang="0">
                  <a:pos x="64" y="0"/>
                </a:cxn>
                <a:cxn ang="0">
                  <a:pos x="0" y="63"/>
                </a:cxn>
                <a:cxn ang="0">
                  <a:pos x="0" y="101"/>
                </a:cxn>
                <a:cxn ang="0">
                  <a:pos x="9" y="110"/>
                </a:cxn>
              </a:cxnLst>
              <a:rect l="0" t="0" r="r" b="b"/>
              <a:pathLst>
                <a:path w="78" h="148">
                  <a:moveTo>
                    <a:pt x="9" y="110"/>
                  </a:moveTo>
                  <a:cubicBezTo>
                    <a:pt x="20" y="110"/>
                    <a:pt x="20" y="110"/>
                    <a:pt x="20" y="110"/>
                  </a:cubicBezTo>
                  <a:cubicBezTo>
                    <a:pt x="24" y="110"/>
                    <a:pt x="28" y="106"/>
                    <a:pt x="28" y="101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49"/>
                    <a:pt x="37" y="37"/>
                    <a:pt x="49" y="31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44"/>
                    <a:pt x="54" y="148"/>
                    <a:pt x="59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74" y="148"/>
                    <a:pt x="78" y="144"/>
                    <a:pt x="78" y="13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4"/>
                    <a:pt x="74" y="0"/>
                    <a:pt x="69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8"/>
                    <a:pt x="0" y="6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6"/>
                    <a:pt x="4" y="110"/>
                    <a:pt x="9" y="1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" name="Freeform 124"/>
            <p:cNvSpPr>
              <a:spLocks noEditPoints="1"/>
            </p:cNvSpPr>
            <p:nvPr/>
          </p:nvSpPr>
          <p:spPr bwMode="auto">
            <a:xfrm>
              <a:off x="-3262313" y="300038"/>
              <a:ext cx="384175" cy="280988"/>
            </a:xfrm>
            <a:custGeom>
              <a:avLst/>
              <a:gdLst/>
              <a:ahLst/>
              <a:cxnLst>
                <a:cxn ang="0">
                  <a:pos x="34" y="127"/>
                </a:cxn>
                <a:cxn ang="0">
                  <a:pos x="43" y="133"/>
                </a:cxn>
                <a:cxn ang="0">
                  <a:pos x="138" y="133"/>
                </a:cxn>
                <a:cxn ang="0">
                  <a:pos x="146" y="127"/>
                </a:cxn>
                <a:cxn ang="0">
                  <a:pos x="180" y="51"/>
                </a:cxn>
                <a:cxn ang="0">
                  <a:pos x="179" y="42"/>
                </a:cxn>
                <a:cxn ang="0">
                  <a:pos x="171" y="38"/>
                </a:cxn>
                <a:cxn ang="0">
                  <a:pos x="104" y="38"/>
                </a:cxn>
                <a:cxn ang="0">
                  <a:pos x="104" y="9"/>
                </a:cxn>
                <a:cxn ang="0">
                  <a:pos x="95" y="0"/>
                </a:cxn>
                <a:cxn ang="0">
                  <a:pos x="85" y="0"/>
                </a:cxn>
                <a:cxn ang="0">
                  <a:pos x="76" y="9"/>
                </a:cxn>
                <a:cxn ang="0">
                  <a:pos x="76" y="38"/>
                </a:cxn>
                <a:cxn ang="0">
                  <a:pos x="9" y="38"/>
                </a:cxn>
                <a:cxn ang="0">
                  <a:pos x="2" y="42"/>
                </a:cxn>
                <a:cxn ang="0">
                  <a:pos x="1" y="51"/>
                </a:cxn>
                <a:cxn ang="0">
                  <a:pos x="34" y="127"/>
                </a:cxn>
                <a:cxn ang="0">
                  <a:pos x="39" y="67"/>
                </a:cxn>
                <a:cxn ang="0">
                  <a:pos x="142" y="67"/>
                </a:cxn>
                <a:cxn ang="0">
                  <a:pos x="126" y="105"/>
                </a:cxn>
                <a:cxn ang="0">
                  <a:pos x="55" y="105"/>
                </a:cxn>
                <a:cxn ang="0">
                  <a:pos x="39" y="67"/>
                </a:cxn>
              </a:cxnLst>
              <a:rect l="0" t="0" r="r" b="b"/>
              <a:pathLst>
                <a:path w="181" h="133">
                  <a:moveTo>
                    <a:pt x="34" y="127"/>
                  </a:moveTo>
                  <a:cubicBezTo>
                    <a:pt x="36" y="131"/>
                    <a:pt x="39" y="133"/>
                    <a:pt x="43" y="133"/>
                  </a:cubicBezTo>
                  <a:cubicBezTo>
                    <a:pt x="138" y="133"/>
                    <a:pt x="138" y="133"/>
                    <a:pt x="138" y="133"/>
                  </a:cubicBezTo>
                  <a:cubicBezTo>
                    <a:pt x="142" y="133"/>
                    <a:pt x="145" y="131"/>
                    <a:pt x="146" y="127"/>
                  </a:cubicBezTo>
                  <a:cubicBezTo>
                    <a:pt x="180" y="51"/>
                    <a:pt x="180" y="51"/>
                    <a:pt x="180" y="51"/>
                  </a:cubicBezTo>
                  <a:cubicBezTo>
                    <a:pt x="181" y="48"/>
                    <a:pt x="181" y="45"/>
                    <a:pt x="179" y="42"/>
                  </a:cubicBezTo>
                  <a:cubicBezTo>
                    <a:pt x="177" y="40"/>
                    <a:pt x="174" y="38"/>
                    <a:pt x="17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0" y="0"/>
                    <a:pt x="76" y="4"/>
                    <a:pt x="76" y="9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8"/>
                    <a:pt x="3" y="40"/>
                    <a:pt x="2" y="42"/>
                  </a:cubicBezTo>
                  <a:cubicBezTo>
                    <a:pt x="0" y="45"/>
                    <a:pt x="0" y="48"/>
                    <a:pt x="1" y="51"/>
                  </a:cubicBezTo>
                  <a:lnTo>
                    <a:pt x="34" y="127"/>
                  </a:lnTo>
                  <a:close/>
                  <a:moveTo>
                    <a:pt x="39" y="67"/>
                  </a:moveTo>
                  <a:cubicBezTo>
                    <a:pt x="142" y="67"/>
                    <a:pt x="142" y="67"/>
                    <a:pt x="142" y="67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55" y="105"/>
                    <a:pt x="55" y="105"/>
                    <a:pt x="55" y="105"/>
                  </a:cubicBezTo>
                  <a:lnTo>
                    <a:pt x="39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-1"/>
            <a:ext cx="9144000" cy="758825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Technology-enabled companies’ business model </a:t>
            </a:r>
            <a:r>
              <a:rPr lang="en-GB" dirty="0" smtClean="0">
                <a:latin typeface="Calibri" panose="020F0502020204030204" pitchFamily="34" charset="0"/>
              </a:rPr>
              <a:t>is</a:t>
            </a:r>
            <a:br>
              <a:rPr lang="en-GB" dirty="0" smtClean="0">
                <a:latin typeface="Calibri" panose="020F0502020204030204" pitchFamily="34" charset="0"/>
              </a:rPr>
            </a:br>
            <a:r>
              <a:rPr lang="en-GB" dirty="0" smtClean="0">
                <a:latin typeface="Calibri" panose="020F0502020204030204" pitchFamily="34" charset="0"/>
              </a:rPr>
              <a:t>to </a:t>
            </a:r>
            <a:r>
              <a:rPr lang="en-GB" dirty="0">
                <a:latin typeface="Calibri" panose="020F0502020204030204" pitchFamily="34" charset="0"/>
              </a:rPr>
              <a:t>disrupt entire industries and achieve maximum scale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86776" y="122237"/>
            <a:ext cx="628640" cy="365125"/>
          </a:xfrm>
        </p:spPr>
        <p:txBody>
          <a:bodyPr/>
          <a:lstStyle/>
          <a:p>
            <a:fld id="{AFB0678B-BF4D-4CD9-BAB9-5D456B398EAF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49994"/>
          <a:stretch>
            <a:fillRect/>
          </a:stretch>
        </p:blipFill>
        <p:spPr bwMode="auto">
          <a:xfrm>
            <a:off x="1189014" y="1142424"/>
            <a:ext cx="7750800" cy="86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" name="81 Tabla"/>
          <p:cNvGraphicFramePr>
            <a:graphicFrameLocks noGrp="1"/>
          </p:cNvGraphicFramePr>
          <p:nvPr/>
        </p:nvGraphicFramePr>
        <p:xfrm>
          <a:off x="214282" y="2022466"/>
          <a:ext cx="8722359" cy="371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151"/>
                <a:gridCol w="969151"/>
                <a:gridCol w="969151"/>
                <a:gridCol w="969151"/>
                <a:gridCol w="969151"/>
                <a:gridCol w="969151"/>
                <a:gridCol w="969151"/>
                <a:gridCol w="969151"/>
                <a:gridCol w="969151"/>
              </a:tblGrid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Consumer</a:t>
                      </a:r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66000">
                          <a:srgbClr val="00A47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>
                        <a:spcBef>
                          <a:spcPts val="600"/>
                        </a:spcBef>
                      </a:pP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Retail</a:t>
                      </a:r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66000">
                          <a:srgbClr val="00A47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  <a:tabLst>
                          <a:tab pos="90488" algn="l"/>
                        </a:tabLst>
                      </a:pP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>
                        <a:spcBef>
                          <a:spcPts val="600"/>
                        </a:spcBef>
                      </a:pPr>
                      <a:endParaRPr lang="en-IN" sz="900" b="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pSp>
        <p:nvGrpSpPr>
          <p:cNvPr id="94" name="93 Grupo"/>
          <p:cNvGrpSpPr/>
          <p:nvPr/>
        </p:nvGrpSpPr>
        <p:grpSpPr>
          <a:xfrm>
            <a:off x="511720" y="4154476"/>
            <a:ext cx="341826" cy="255606"/>
            <a:chOff x="-3351213" y="1033463"/>
            <a:chExt cx="711200" cy="531812"/>
          </a:xfrm>
          <a:solidFill>
            <a:schemeClr val="bg1"/>
          </a:solidFill>
        </p:grpSpPr>
        <p:sp>
          <p:nvSpPr>
            <p:cNvPr id="95" name="Freeform 111"/>
            <p:cNvSpPr>
              <a:spLocks/>
            </p:cNvSpPr>
            <p:nvPr/>
          </p:nvSpPr>
          <p:spPr bwMode="auto">
            <a:xfrm>
              <a:off x="-3351213" y="1033463"/>
              <a:ext cx="211138" cy="254000"/>
            </a:xfrm>
            <a:custGeom>
              <a:avLst/>
              <a:gdLst/>
              <a:ahLst/>
              <a:cxnLst>
                <a:cxn ang="0">
                  <a:pos x="11" y="28"/>
                </a:cxn>
                <a:cxn ang="0">
                  <a:pos x="33" y="28"/>
                </a:cxn>
                <a:cxn ang="0">
                  <a:pos x="69" y="113"/>
                </a:cxn>
                <a:cxn ang="0">
                  <a:pos x="80" y="120"/>
                </a:cxn>
                <a:cxn ang="0">
                  <a:pos x="90" y="120"/>
                </a:cxn>
                <a:cxn ang="0">
                  <a:pos x="98" y="116"/>
                </a:cxn>
                <a:cxn ang="0">
                  <a:pos x="98" y="108"/>
                </a:cxn>
                <a:cxn ang="0">
                  <a:pos x="54" y="5"/>
                </a:cxn>
                <a:cxn ang="0">
                  <a:pos x="45" y="0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11" y="28"/>
                </a:cxn>
              </a:cxnLst>
              <a:rect l="0" t="0" r="r" b="b"/>
              <a:pathLst>
                <a:path w="100" h="120">
                  <a:moveTo>
                    <a:pt x="11" y="28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71" y="117"/>
                    <a:pt x="76" y="120"/>
                    <a:pt x="80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3" y="120"/>
                    <a:pt x="96" y="119"/>
                    <a:pt x="98" y="116"/>
                  </a:cubicBezTo>
                  <a:cubicBezTo>
                    <a:pt x="99" y="114"/>
                    <a:pt x="100" y="111"/>
                    <a:pt x="98" y="108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2" y="2"/>
                    <a:pt x="49" y="0"/>
                    <a:pt x="4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4"/>
                    <a:pt x="5" y="28"/>
                    <a:pt x="11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" name="Freeform 112"/>
            <p:cNvSpPr>
              <a:spLocks/>
            </p:cNvSpPr>
            <p:nvPr/>
          </p:nvSpPr>
          <p:spPr bwMode="auto">
            <a:xfrm>
              <a:off x="-3179763" y="1116013"/>
              <a:ext cx="539750" cy="358775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4" y="13"/>
                </a:cxn>
                <a:cxn ang="0">
                  <a:pos x="9" y="23"/>
                </a:cxn>
                <a:cxn ang="0">
                  <a:pos x="17" y="28"/>
                </a:cxn>
                <a:cxn ang="0">
                  <a:pos x="215" y="28"/>
                </a:cxn>
                <a:cxn ang="0">
                  <a:pos x="187" y="91"/>
                </a:cxn>
                <a:cxn ang="0">
                  <a:pos x="8" y="91"/>
                </a:cxn>
                <a:cxn ang="0">
                  <a:pos x="2" y="95"/>
                </a:cxn>
                <a:cxn ang="0">
                  <a:pos x="1" y="103"/>
                </a:cxn>
                <a:cxn ang="0">
                  <a:pos x="27" y="164"/>
                </a:cxn>
                <a:cxn ang="0">
                  <a:pos x="36" y="169"/>
                </a:cxn>
                <a:cxn ang="0">
                  <a:pos x="188" y="169"/>
                </a:cxn>
                <a:cxn ang="0">
                  <a:pos x="196" y="164"/>
                </a:cxn>
                <a:cxn ang="0">
                  <a:pos x="200" y="154"/>
                </a:cxn>
                <a:cxn ang="0">
                  <a:pos x="200" y="145"/>
                </a:cxn>
                <a:cxn ang="0">
                  <a:pos x="192" y="141"/>
                </a:cxn>
                <a:cxn ang="0">
                  <a:pos x="49" y="141"/>
                </a:cxn>
                <a:cxn ang="0">
                  <a:pos x="40" y="120"/>
                </a:cxn>
                <a:cxn ang="0">
                  <a:pos x="200" y="120"/>
                </a:cxn>
                <a:cxn ang="0">
                  <a:pos x="209" y="114"/>
                </a:cxn>
                <a:cxn ang="0">
                  <a:pos x="253" y="13"/>
                </a:cxn>
                <a:cxn ang="0">
                  <a:pos x="252" y="4"/>
                </a:cxn>
                <a:cxn ang="0">
                  <a:pos x="244" y="0"/>
                </a:cxn>
                <a:cxn ang="0">
                  <a:pos x="13" y="0"/>
                </a:cxn>
                <a:cxn ang="0">
                  <a:pos x="5" y="4"/>
                </a:cxn>
              </a:cxnLst>
              <a:rect l="0" t="0" r="r" b="b"/>
              <a:pathLst>
                <a:path w="254" h="169">
                  <a:moveTo>
                    <a:pt x="5" y="4"/>
                  </a:moveTo>
                  <a:cubicBezTo>
                    <a:pt x="4" y="7"/>
                    <a:pt x="3" y="10"/>
                    <a:pt x="4" y="1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6"/>
                    <a:pt x="14" y="28"/>
                    <a:pt x="17" y="28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5" y="91"/>
                    <a:pt x="3" y="93"/>
                    <a:pt x="2" y="95"/>
                  </a:cubicBezTo>
                  <a:cubicBezTo>
                    <a:pt x="0" y="97"/>
                    <a:pt x="0" y="100"/>
                    <a:pt x="1" y="103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9" y="167"/>
                    <a:pt x="32" y="169"/>
                    <a:pt x="36" y="169"/>
                  </a:cubicBezTo>
                  <a:cubicBezTo>
                    <a:pt x="188" y="169"/>
                    <a:pt x="188" y="169"/>
                    <a:pt x="188" y="169"/>
                  </a:cubicBezTo>
                  <a:cubicBezTo>
                    <a:pt x="191" y="169"/>
                    <a:pt x="195" y="167"/>
                    <a:pt x="196" y="164"/>
                  </a:cubicBezTo>
                  <a:cubicBezTo>
                    <a:pt x="200" y="154"/>
                    <a:pt x="200" y="154"/>
                    <a:pt x="200" y="154"/>
                  </a:cubicBezTo>
                  <a:cubicBezTo>
                    <a:pt x="202" y="151"/>
                    <a:pt x="201" y="147"/>
                    <a:pt x="200" y="145"/>
                  </a:cubicBezTo>
                  <a:cubicBezTo>
                    <a:pt x="198" y="142"/>
                    <a:pt x="195" y="141"/>
                    <a:pt x="192" y="141"/>
                  </a:cubicBezTo>
                  <a:cubicBezTo>
                    <a:pt x="49" y="141"/>
                    <a:pt x="49" y="141"/>
                    <a:pt x="49" y="141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20"/>
                    <a:pt x="207" y="118"/>
                    <a:pt x="209" y="114"/>
                  </a:cubicBezTo>
                  <a:cubicBezTo>
                    <a:pt x="253" y="13"/>
                    <a:pt x="253" y="13"/>
                    <a:pt x="253" y="13"/>
                  </a:cubicBezTo>
                  <a:cubicBezTo>
                    <a:pt x="254" y="10"/>
                    <a:pt x="254" y="7"/>
                    <a:pt x="252" y="4"/>
                  </a:cubicBezTo>
                  <a:cubicBezTo>
                    <a:pt x="250" y="1"/>
                    <a:pt x="247" y="0"/>
                    <a:pt x="24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7" y="1"/>
                    <a:pt x="5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" name="Freeform 113"/>
            <p:cNvSpPr>
              <a:spLocks/>
            </p:cNvSpPr>
            <p:nvPr/>
          </p:nvSpPr>
          <p:spPr bwMode="auto">
            <a:xfrm>
              <a:off x="-2835275" y="1495425"/>
              <a:ext cx="68263" cy="69850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28" y="28"/>
                </a:cxn>
                <a:cxn ang="0">
                  <a:pos x="32" y="17"/>
                </a:cxn>
                <a:cxn ang="0">
                  <a:pos x="28" y="5"/>
                </a:cxn>
                <a:cxn ang="0">
                  <a:pos x="16" y="0"/>
                </a:cxn>
                <a:cxn ang="0">
                  <a:pos x="0" y="17"/>
                </a:cxn>
                <a:cxn ang="0">
                  <a:pos x="10" y="32"/>
                </a:cxn>
                <a:cxn ang="0">
                  <a:pos x="16" y="33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20" y="33"/>
                    <a:pt x="25" y="31"/>
                    <a:pt x="28" y="28"/>
                  </a:cubicBezTo>
                  <a:cubicBezTo>
                    <a:pt x="31" y="25"/>
                    <a:pt x="32" y="21"/>
                    <a:pt x="32" y="17"/>
                  </a:cubicBezTo>
                  <a:cubicBezTo>
                    <a:pt x="32" y="12"/>
                    <a:pt x="31" y="8"/>
                    <a:pt x="28" y="5"/>
                  </a:cubicBezTo>
                  <a:cubicBezTo>
                    <a:pt x="25" y="2"/>
                    <a:pt x="20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"/>
                    <a:pt x="4" y="29"/>
                    <a:pt x="10" y="32"/>
                  </a:cubicBezTo>
                  <a:cubicBezTo>
                    <a:pt x="12" y="33"/>
                    <a:pt x="14" y="33"/>
                    <a:pt x="16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Freeform 114"/>
            <p:cNvSpPr>
              <a:spLocks/>
            </p:cNvSpPr>
            <p:nvPr/>
          </p:nvSpPr>
          <p:spPr bwMode="auto">
            <a:xfrm>
              <a:off x="-3117850" y="1495425"/>
              <a:ext cx="69850" cy="69850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28" y="28"/>
                </a:cxn>
                <a:cxn ang="0">
                  <a:pos x="33" y="17"/>
                </a:cxn>
                <a:cxn ang="0">
                  <a:pos x="28" y="5"/>
                </a:cxn>
                <a:cxn ang="0">
                  <a:pos x="16" y="0"/>
                </a:cxn>
                <a:cxn ang="0">
                  <a:pos x="0" y="17"/>
                </a:cxn>
                <a:cxn ang="0">
                  <a:pos x="10" y="32"/>
                </a:cxn>
                <a:cxn ang="0">
                  <a:pos x="16" y="33"/>
                </a:cxn>
              </a:cxnLst>
              <a:rect l="0" t="0" r="r" b="b"/>
              <a:pathLst>
                <a:path w="33" h="33">
                  <a:moveTo>
                    <a:pt x="16" y="33"/>
                  </a:moveTo>
                  <a:cubicBezTo>
                    <a:pt x="21" y="33"/>
                    <a:pt x="25" y="31"/>
                    <a:pt x="28" y="28"/>
                  </a:cubicBezTo>
                  <a:cubicBezTo>
                    <a:pt x="31" y="25"/>
                    <a:pt x="33" y="21"/>
                    <a:pt x="33" y="17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"/>
                    <a:pt x="4" y="29"/>
                    <a:pt x="10" y="32"/>
                  </a:cubicBezTo>
                  <a:cubicBezTo>
                    <a:pt x="12" y="33"/>
                    <a:pt x="14" y="33"/>
                    <a:pt x="16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99" name="98 Grupo"/>
          <p:cNvGrpSpPr/>
          <p:nvPr/>
        </p:nvGrpSpPr>
        <p:grpSpPr>
          <a:xfrm>
            <a:off x="527743" y="2223858"/>
            <a:ext cx="280786" cy="357850"/>
            <a:chOff x="-3262313" y="-163513"/>
            <a:chExt cx="584200" cy="744539"/>
          </a:xfrm>
          <a:solidFill>
            <a:schemeClr val="bg1"/>
          </a:solidFill>
        </p:grpSpPr>
        <p:sp>
          <p:nvSpPr>
            <p:cNvPr id="100" name="Freeform 120"/>
            <p:cNvSpPr>
              <a:spLocks/>
            </p:cNvSpPr>
            <p:nvPr/>
          </p:nvSpPr>
          <p:spPr bwMode="auto">
            <a:xfrm>
              <a:off x="-2847975" y="46038"/>
              <a:ext cx="165100" cy="53498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9"/>
                </a:cxn>
                <a:cxn ang="0">
                  <a:pos x="0" y="244"/>
                </a:cxn>
                <a:cxn ang="0">
                  <a:pos x="9" y="253"/>
                </a:cxn>
                <a:cxn ang="0">
                  <a:pos x="19" y="253"/>
                </a:cxn>
                <a:cxn ang="0">
                  <a:pos x="28" y="244"/>
                </a:cxn>
                <a:cxn ang="0">
                  <a:pos x="28" y="31"/>
                </a:cxn>
                <a:cxn ang="0">
                  <a:pos x="49" y="63"/>
                </a:cxn>
                <a:cxn ang="0">
                  <a:pos x="49" y="101"/>
                </a:cxn>
                <a:cxn ang="0">
                  <a:pos x="58" y="110"/>
                </a:cxn>
                <a:cxn ang="0">
                  <a:pos x="68" y="110"/>
                </a:cxn>
                <a:cxn ang="0">
                  <a:pos x="78" y="101"/>
                </a:cxn>
                <a:cxn ang="0">
                  <a:pos x="78" y="63"/>
                </a:cxn>
                <a:cxn ang="0">
                  <a:pos x="14" y="0"/>
                </a:cxn>
                <a:cxn ang="0">
                  <a:pos x="9" y="0"/>
                </a:cxn>
              </a:cxnLst>
              <a:rect l="0" t="0" r="r" b="b"/>
              <a:pathLst>
                <a:path w="78" h="253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249"/>
                    <a:pt x="4" y="253"/>
                    <a:pt x="9" y="253"/>
                  </a:cubicBezTo>
                  <a:cubicBezTo>
                    <a:pt x="19" y="253"/>
                    <a:pt x="19" y="253"/>
                    <a:pt x="19" y="253"/>
                  </a:cubicBezTo>
                  <a:cubicBezTo>
                    <a:pt x="24" y="253"/>
                    <a:pt x="28" y="249"/>
                    <a:pt x="28" y="24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41" y="37"/>
                    <a:pt x="49" y="49"/>
                    <a:pt x="49" y="63"/>
                  </a:cubicBezTo>
                  <a:cubicBezTo>
                    <a:pt x="49" y="101"/>
                    <a:pt x="49" y="101"/>
                    <a:pt x="49" y="101"/>
                  </a:cubicBezTo>
                  <a:cubicBezTo>
                    <a:pt x="49" y="106"/>
                    <a:pt x="53" y="110"/>
                    <a:pt x="58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73" y="110"/>
                    <a:pt x="78" y="106"/>
                    <a:pt x="78" y="101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28"/>
                    <a:pt x="49" y="0"/>
                    <a:pt x="14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1" name="Freeform 121"/>
            <p:cNvSpPr>
              <a:spLocks noEditPoints="1"/>
            </p:cNvSpPr>
            <p:nvPr/>
          </p:nvSpPr>
          <p:spPr bwMode="auto">
            <a:xfrm>
              <a:off x="-2992438" y="-163513"/>
              <a:ext cx="201613" cy="200025"/>
            </a:xfrm>
            <a:custGeom>
              <a:avLst/>
              <a:gdLst/>
              <a:ahLst/>
              <a:cxnLst>
                <a:cxn ang="0">
                  <a:pos x="47" y="95"/>
                </a:cxn>
                <a:cxn ang="0">
                  <a:pos x="95" y="47"/>
                </a:cxn>
                <a:cxn ang="0">
                  <a:pos x="47" y="0"/>
                </a:cxn>
                <a:cxn ang="0">
                  <a:pos x="0" y="47"/>
                </a:cxn>
                <a:cxn ang="0">
                  <a:pos x="47" y="95"/>
                </a:cxn>
                <a:cxn ang="0">
                  <a:pos x="47" y="28"/>
                </a:cxn>
                <a:cxn ang="0">
                  <a:pos x="67" y="47"/>
                </a:cxn>
                <a:cxn ang="0">
                  <a:pos x="47" y="67"/>
                </a:cxn>
                <a:cxn ang="0">
                  <a:pos x="28" y="47"/>
                </a:cxn>
                <a:cxn ang="0">
                  <a:pos x="47" y="28"/>
                </a:cxn>
              </a:cxnLst>
              <a:rect l="0" t="0" r="r" b="b"/>
              <a:pathLst>
                <a:path w="95" h="95">
                  <a:moveTo>
                    <a:pt x="47" y="95"/>
                  </a:moveTo>
                  <a:cubicBezTo>
                    <a:pt x="74" y="95"/>
                    <a:pt x="95" y="74"/>
                    <a:pt x="95" y="47"/>
                  </a:cubicBezTo>
                  <a:cubicBezTo>
                    <a:pt x="95" y="21"/>
                    <a:pt x="74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74"/>
                    <a:pt x="21" y="95"/>
                    <a:pt x="47" y="95"/>
                  </a:cubicBezTo>
                  <a:close/>
                  <a:moveTo>
                    <a:pt x="47" y="28"/>
                  </a:moveTo>
                  <a:cubicBezTo>
                    <a:pt x="58" y="28"/>
                    <a:pt x="67" y="37"/>
                    <a:pt x="67" y="47"/>
                  </a:cubicBezTo>
                  <a:cubicBezTo>
                    <a:pt x="67" y="58"/>
                    <a:pt x="58" y="67"/>
                    <a:pt x="47" y="67"/>
                  </a:cubicBezTo>
                  <a:cubicBezTo>
                    <a:pt x="37" y="67"/>
                    <a:pt x="28" y="58"/>
                    <a:pt x="28" y="47"/>
                  </a:cubicBezTo>
                  <a:cubicBezTo>
                    <a:pt x="28" y="37"/>
                    <a:pt x="37" y="28"/>
                    <a:pt x="47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Freeform 122"/>
            <p:cNvSpPr>
              <a:spLocks/>
            </p:cNvSpPr>
            <p:nvPr/>
          </p:nvSpPr>
          <p:spPr bwMode="auto">
            <a:xfrm>
              <a:off x="-2747963" y="300038"/>
              <a:ext cx="69850" cy="6985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6"/>
                </a:cxn>
                <a:cxn ang="0">
                  <a:pos x="10" y="31"/>
                </a:cxn>
                <a:cxn ang="0">
                  <a:pos x="16" y="33"/>
                </a:cxn>
                <a:cxn ang="0">
                  <a:pos x="16" y="33"/>
                </a:cxn>
                <a:cxn ang="0">
                  <a:pos x="28" y="28"/>
                </a:cxn>
                <a:cxn ang="0">
                  <a:pos x="33" y="16"/>
                </a:cxn>
                <a:cxn ang="0">
                  <a:pos x="28" y="5"/>
                </a:cxn>
                <a:cxn ang="0">
                  <a:pos x="16" y="0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3"/>
                    <a:pt x="4" y="29"/>
                    <a:pt x="10" y="31"/>
                  </a:cubicBezTo>
                  <a:cubicBezTo>
                    <a:pt x="12" y="32"/>
                    <a:pt x="14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1" y="33"/>
                    <a:pt x="25" y="31"/>
                    <a:pt x="28" y="28"/>
                  </a:cubicBezTo>
                  <a:cubicBezTo>
                    <a:pt x="31" y="25"/>
                    <a:pt x="33" y="21"/>
                    <a:pt x="33" y="16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Freeform 123"/>
            <p:cNvSpPr>
              <a:spLocks/>
            </p:cNvSpPr>
            <p:nvPr/>
          </p:nvSpPr>
          <p:spPr bwMode="auto">
            <a:xfrm>
              <a:off x="-3100388" y="46038"/>
              <a:ext cx="165100" cy="312738"/>
            </a:xfrm>
            <a:custGeom>
              <a:avLst/>
              <a:gdLst/>
              <a:ahLst/>
              <a:cxnLst>
                <a:cxn ang="0">
                  <a:pos x="9" y="110"/>
                </a:cxn>
                <a:cxn ang="0">
                  <a:pos x="20" y="110"/>
                </a:cxn>
                <a:cxn ang="0">
                  <a:pos x="28" y="101"/>
                </a:cxn>
                <a:cxn ang="0">
                  <a:pos x="28" y="63"/>
                </a:cxn>
                <a:cxn ang="0">
                  <a:pos x="49" y="31"/>
                </a:cxn>
                <a:cxn ang="0">
                  <a:pos x="49" y="139"/>
                </a:cxn>
                <a:cxn ang="0">
                  <a:pos x="59" y="148"/>
                </a:cxn>
                <a:cxn ang="0">
                  <a:pos x="69" y="148"/>
                </a:cxn>
                <a:cxn ang="0">
                  <a:pos x="78" y="139"/>
                </a:cxn>
                <a:cxn ang="0">
                  <a:pos x="78" y="9"/>
                </a:cxn>
                <a:cxn ang="0">
                  <a:pos x="69" y="0"/>
                </a:cxn>
                <a:cxn ang="0">
                  <a:pos x="64" y="0"/>
                </a:cxn>
                <a:cxn ang="0">
                  <a:pos x="0" y="63"/>
                </a:cxn>
                <a:cxn ang="0">
                  <a:pos x="0" y="101"/>
                </a:cxn>
                <a:cxn ang="0">
                  <a:pos x="9" y="110"/>
                </a:cxn>
              </a:cxnLst>
              <a:rect l="0" t="0" r="r" b="b"/>
              <a:pathLst>
                <a:path w="78" h="148">
                  <a:moveTo>
                    <a:pt x="9" y="110"/>
                  </a:moveTo>
                  <a:cubicBezTo>
                    <a:pt x="20" y="110"/>
                    <a:pt x="20" y="110"/>
                    <a:pt x="20" y="110"/>
                  </a:cubicBezTo>
                  <a:cubicBezTo>
                    <a:pt x="24" y="110"/>
                    <a:pt x="28" y="106"/>
                    <a:pt x="28" y="101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49"/>
                    <a:pt x="37" y="37"/>
                    <a:pt x="49" y="31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44"/>
                    <a:pt x="54" y="148"/>
                    <a:pt x="59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74" y="148"/>
                    <a:pt x="78" y="144"/>
                    <a:pt x="78" y="13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4"/>
                    <a:pt x="74" y="0"/>
                    <a:pt x="69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8"/>
                    <a:pt x="0" y="6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6"/>
                    <a:pt x="4" y="110"/>
                    <a:pt x="9" y="1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" name="Freeform 124"/>
            <p:cNvSpPr>
              <a:spLocks noEditPoints="1"/>
            </p:cNvSpPr>
            <p:nvPr/>
          </p:nvSpPr>
          <p:spPr bwMode="auto">
            <a:xfrm>
              <a:off x="-3262313" y="300038"/>
              <a:ext cx="384175" cy="280988"/>
            </a:xfrm>
            <a:custGeom>
              <a:avLst/>
              <a:gdLst/>
              <a:ahLst/>
              <a:cxnLst>
                <a:cxn ang="0">
                  <a:pos x="34" y="127"/>
                </a:cxn>
                <a:cxn ang="0">
                  <a:pos x="43" y="133"/>
                </a:cxn>
                <a:cxn ang="0">
                  <a:pos x="138" y="133"/>
                </a:cxn>
                <a:cxn ang="0">
                  <a:pos x="146" y="127"/>
                </a:cxn>
                <a:cxn ang="0">
                  <a:pos x="180" y="51"/>
                </a:cxn>
                <a:cxn ang="0">
                  <a:pos x="179" y="42"/>
                </a:cxn>
                <a:cxn ang="0">
                  <a:pos x="171" y="38"/>
                </a:cxn>
                <a:cxn ang="0">
                  <a:pos x="104" y="38"/>
                </a:cxn>
                <a:cxn ang="0">
                  <a:pos x="104" y="9"/>
                </a:cxn>
                <a:cxn ang="0">
                  <a:pos x="95" y="0"/>
                </a:cxn>
                <a:cxn ang="0">
                  <a:pos x="85" y="0"/>
                </a:cxn>
                <a:cxn ang="0">
                  <a:pos x="76" y="9"/>
                </a:cxn>
                <a:cxn ang="0">
                  <a:pos x="76" y="38"/>
                </a:cxn>
                <a:cxn ang="0">
                  <a:pos x="9" y="38"/>
                </a:cxn>
                <a:cxn ang="0">
                  <a:pos x="2" y="42"/>
                </a:cxn>
                <a:cxn ang="0">
                  <a:pos x="1" y="51"/>
                </a:cxn>
                <a:cxn ang="0">
                  <a:pos x="34" y="127"/>
                </a:cxn>
                <a:cxn ang="0">
                  <a:pos x="39" y="67"/>
                </a:cxn>
                <a:cxn ang="0">
                  <a:pos x="142" y="67"/>
                </a:cxn>
                <a:cxn ang="0">
                  <a:pos x="126" y="105"/>
                </a:cxn>
                <a:cxn ang="0">
                  <a:pos x="55" y="105"/>
                </a:cxn>
                <a:cxn ang="0">
                  <a:pos x="39" y="67"/>
                </a:cxn>
              </a:cxnLst>
              <a:rect l="0" t="0" r="r" b="b"/>
              <a:pathLst>
                <a:path w="181" h="133">
                  <a:moveTo>
                    <a:pt x="34" y="127"/>
                  </a:moveTo>
                  <a:cubicBezTo>
                    <a:pt x="36" y="131"/>
                    <a:pt x="39" y="133"/>
                    <a:pt x="43" y="133"/>
                  </a:cubicBezTo>
                  <a:cubicBezTo>
                    <a:pt x="138" y="133"/>
                    <a:pt x="138" y="133"/>
                    <a:pt x="138" y="133"/>
                  </a:cubicBezTo>
                  <a:cubicBezTo>
                    <a:pt x="142" y="133"/>
                    <a:pt x="145" y="131"/>
                    <a:pt x="146" y="127"/>
                  </a:cubicBezTo>
                  <a:cubicBezTo>
                    <a:pt x="180" y="51"/>
                    <a:pt x="180" y="51"/>
                    <a:pt x="180" y="51"/>
                  </a:cubicBezTo>
                  <a:cubicBezTo>
                    <a:pt x="181" y="48"/>
                    <a:pt x="181" y="45"/>
                    <a:pt x="179" y="42"/>
                  </a:cubicBezTo>
                  <a:cubicBezTo>
                    <a:pt x="177" y="40"/>
                    <a:pt x="174" y="38"/>
                    <a:pt x="171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0" y="0"/>
                    <a:pt x="76" y="4"/>
                    <a:pt x="76" y="9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8"/>
                    <a:pt x="3" y="40"/>
                    <a:pt x="2" y="42"/>
                  </a:cubicBezTo>
                  <a:cubicBezTo>
                    <a:pt x="0" y="45"/>
                    <a:pt x="0" y="48"/>
                    <a:pt x="1" y="51"/>
                  </a:cubicBezTo>
                  <a:lnTo>
                    <a:pt x="34" y="127"/>
                  </a:lnTo>
                  <a:close/>
                  <a:moveTo>
                    <a:pt x="39" y="67"/>
                  </a:moveTo>
                  <a:cubicBezTo>
                    <a:pt x="142" y="67"/>
                    <a:pt x="142" y="67"/>
                    <a:pt x="142" y="67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55" y="105"/>
                    <a:pt x="55" y="105"/>
                    <a:pt x="55" y="105"/>
                  </a:cubicBezTo>
                  <a:lnTo>
                    <a:pt x="39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72" name="Picture 15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8934" y="3392290"/>
            <a:ext cx="823000" cy="8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 preferRelativeResize="0">
            <a:picLocks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7" r="17123"/>
          <a:stretch/>
        </p:blipFill>
        <p:spPr bwMode="auto">
          <a:xfrm>
            <a:off x="2212404" y="2351038"/>
            <a:ext cx="893607" cy="28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8" descr="Logo"/>
          <p:cNvPicPr preferRelativeResize="0"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61080" y="4269130"/>
            <a:ext cx="796255" cy="18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Picture 2" descr="Image result for Adyen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7610" y="2376879"/>
            <a:ext cx="611015" cy="2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9744" y="3237359"/>
            <a:ext cx="464445" cy="39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205" y="4119488"/>
            <a:ext cx="424916" cy="4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Image result for Alexa amazon logo"/>
          <p:cNvPicPr preferRelativeResize="0">
            <a:picLocks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304657" y="2380585"/>
            <a:ext cx="731555" cy="20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4" name="Picture 8" descr="Image result for chronicled logo"/>
          <p:cNvPicPr preferRelativeResize="0">
            <a:picLocks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47707" y="3296689"/>
            <a:ext cx="823000" cy="27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1" name="Picture 15" descr="Image result for jawbone logo"/>
          <p:cNvPicPr preferRelativeResize="0">
            <a:picLocks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216844" y="3344493"/>
            <a:ext cx="823000" cy="1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3" name="Picture 17" descr="Image result for didi chuxing logo"/>
          <p:cNvPicPr preferRelativeResize="0">
            <a:picLocks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297689" y="3332699"/>
            <a:ext cx="606936" cy="20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5" name="Picture 19" descr="Image result for coinbase logo"/>
          <p:cNvPicPr preferRelativeResize="0">
            <a:picLocks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5141617" y="3296689"/>
            <a:ext cx="823000" cy="27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7" name="Picture 21" descr="Image result for softbank robotics logo"/>
          <p:cNvPicPr preferRelativeResize="0">
            <a:picLocks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00486" y="2358181"/>
            <a:ext cx="82296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1" name="Picture 25" descr="Image result for QUALcomm logo"/>
          <p:cNvPicPr preferRelativeResize="0">
            <a:picLocks noChangeArrowheads="1"/>
          </p:cNvPicPr>
          <p:nvPr/>
        </p:nvPicPr>
        <p:blipFill rotWithShape="1">
          <a:blip r:embed="rId16" cstate="print"/>
          <a:srcRect l="6767" t="22345" r="5218" b="14587"/>
          <a:stretch/>
        </p:blipFill>
        <p:spPr bwMode="auto">
          <a:xfrm>
            <a:off x="7032724" y="2358181"/>
            <a:ext cx="936550" cy="27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3" name="Picture 27" descr="Image result for Trend Micro logo"/>
          <p:cNvPicPr preferRelativeResize="0">
            <a:picLocks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089499" y="3296689"/>
            <a:ext cx="823000" cy="27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6" name="Picture 30" descr="C:\Users\suchatterjee.INDIA\Desktop\hootsuite-horizontal-black-registered.png"/>
          <p:cNvPicPr preferRelativeResize="0">
            <a:picLocks noChangeArrowheads="1"/>
          </p:cNvPicPr>
          <p:nvPr/>
        </p:nvPicPr>
        <p:blipFill rotWithShape="1">
          <a:blip r:embed="rId18" cstate="print"/>
          <a:srcRect t="9051" r="1951"/>
          <a:stretch/>
        </p:blipFill>
        <p:spPr bwMode="auto">
          <a:xfrm>
            <a:off x="8001024" y="2363375"/>
            <a:ext cx="933278" cy="26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8" name="Picture 32" descr="Image result for slack logo"/>
          <p:cNvPicPr preferRelativeResize="0">
            <a:picLocks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1258934" y="4222018"/>
            <a:ext cx="823000" cy="27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0" name="Picture 34" descr="Image result for oaklabs logo"/>
          <p:cNvPicPr preferRelativeResize="0">
            <a:picLocks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536" b="24196"/>
          <a:stretch>
            <a:fillRect/>
          </a:stretch>
        </p:blipFill>
        <p:spPr bwMode="auto">
          <a:xfrm>
            <a:off x="1258954" y="5134076"/>
            <a:ext cx="822960" cy="274320"/>
          </a:xfrm>
          <a:prstGeom prst="rect">
            <a:avLst/>
          </a:prstGeom>
          <a:noFill/>
        </p:spPr>
      </p:pic>
      <p:pic>
        <p:nvPicPr>
          <p:cNvPr id="4132" name="Picture 36" descr="Image result for IBM blockchain logo"/>
          <p:cNvPicPr preferRelativeResize="0">
            <a:picLocks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2199907" y="5146061"/>
            <a:ext cx="918601" cy="2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4" name="Picture 38" descr="Image result for xively logo"/>
          <p:cNvPicPr preferRelativeResize="0">
            <a:picLocks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59" t="13380" r="15581" b="13028"/>
          <a:stretch>
            <a:fillRect/>
          </a:stretch>
        </p:blipFill>
        <p:spPr bwMode="auto">
          <a:xfrm>
            <a:off x="3232300" y="4227170"/>
            <a:ext cx="792088" cy="264029"/>
          </a:xfrm>
          <a:prstGeom prst="rect">
            <a:avLst/>
          </a:prstGeom>
          <a:noFill/>
        </p:spPr>
      </p:pic>
      <p:pic>
        <p:nvPicPr>
          <p:cNvPr id="4136" name="Picture 40" descr="Image result for materialise logo"/>
          <p:cNvPicPr preferRelativeResize="0">
            <a:picLocks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28171" y="3296689"/>
            <a:ext cx="678984" cy="27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8" name="Picture 42" descr="Image result for Zebra technologies logo"/>
          <p:cNvPicPr preferRelativeResize="0">
            <a:picLocks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3166966" y="5003138"/>
            <a:ext cx="922757" cy="53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1" name="Picture 45" descr="C:\Users\suchatterjee.INDIA\Desktop\SYM_RETAILsolutions_Logo_landscape_CMYK_v6_1478x853.jpg"/>
          <p:cNvPicPr preferRelativeResize="0">
            <a:picLocks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77121" y="4212728"/>
            <a:ext cx="648072" cy="29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5" name="Picture 49" descr="Image result for Amazon Paywallet logo"/>
          <p:cNvPicPr preferRelativeResize="0">
            <a:picLocks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41617" y="4222018"/>
            <a:ext cx="823000" cy="27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7" name="Picture 51" descr="Image result for Nymi logo"/>
          <p:cNvPicPr preferRelativeResize="0">
            <a:picLocks noChangeArrowheads="1"/>
          </p:cNvPicPr>
          <p:nvPr/>
        </p:nvPicPr>
        <p:blipFill>
          <a:blip r:embed="rId27" cstate="print"/>
          <a:stretch>
            <a:fillRect/>
          </a:stretch>
        </p:blipFill>
        <p:spPr bwMode="auto">
          <a:xfrm>
            <a:off x="5141617" y="5134070"/>
            <a:ext cx="823000" cy="27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1" name="Picture 55" descr="Image result for Bossa Nova logo"/>
          <p:cNvPicPr preferRelativeResize="0">
            <a:picLocks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6100466" y="5134070"/>
            <a:ext cx="823000" cy="27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3" name="Picture 57" descr="Image result for Crossmatch logo"/>
          <p:cNvPicPr preferRelativeResize="0">
            <a:picLocks noChangeArrowheads="1"/>
          </p:cNvPicPr>
          <p:nvPr/>
        </p:nvPicPr>
        <p:blipFill>
          <a:blip r:embed="rId29" cstate="print"/>
          <a:stretch>
            <a:fillRect/>
          </a:stretch>
        </p:blipFill>
        <p:spPr bwMode="auto">
          <a:xfrm>
            <a:off x="7089499" y="4222018"/>
            <a:ext cx="823000" cy="27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7" name="Picture 61" descr="Image result for Fractal logo"/>
          <p:cNvPicPr preferRelativeResize="0">
            <a:picLocks noChangeArrowheads="1"/>
          </p:cNvPicPr>
          <p:nvPr/>
        </p:nvPicPr>
        <p:blipFill>
          <a:blip r:embed="rId30" cstate="print"/>
          <a:stretch>
            <a:fillRect/>
          </a:stretch>
        </p:blipFill>
        <p:spPr bwMode="auto">
          <a:xfrm>
            <a:off x="8244833" y="5083032"/>
            <a:ext cx="445661" cy="37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622" y="5136148"/>
            <a:ext cx="931070" cy="27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0437" y="2420850"/>
            <a:ext cx="867084" cy="1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57" y="2439779"/>
            <a:ext cx="790575" cy="11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497" y="4248853"/>
            <a:ext cx="642938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 descr="image001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999" y="5167238"/>
            <a:ext cx="864000" cy="2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Technology-enabled companies’ business model is </a:t>
            </a:r>
            <a:endParaRPr lang="en-GB" dirty="0" smtClean="0">
              <a:latin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</a:rPr>
              <a:t>to </a:t>
            </a:r>
            <a:r>
              <a:rPr lang="en-GB" dirty="0">
                <a:latin typeface="Calibri" panose="020F0502020204030204" pitchFamily="34" charset="0"/>
              </a:rPr>
              <a:t>disrupt entire industries and achieve maximum scale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B0678B-BF4D-4CD9-BAB9-5D456B398EA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AutoShape 2" descr="Image result for F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7" name="AutoShape 4" descr="Image result for FIC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8" name="AutoShape 12" descr="Image result for apple watch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" name="AutoShape 14" descr="Image result for apple watch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49994"/>
          <a:stretch>
            <a:fillRect/>
          </a:stretch>
        </p:blipFill>
        <p:spPr bwMode="auto">
          <a:xfrm>
            <a:off x="1189014" y="1142424"/>
            <a:ext cx="7750800" cy="86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" name="58 Tabla"/>
          <p:cNvGraphicFramePr>
            <a:graphicFrameLocks noGrp="1"/>
          </p:cNvGraphicFramePr>
          <p:nvPr/>
        </p:nvGraphicFramePr>
        <p:xfrm>
          <a:off x="214282" y="2022466"/>
          <a:ext cx="8722359" cy="371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151"/>
                <a:gridCol w="969151"/>
                <a:gridCol w="969151"/>
                <a:gridCol w="969151"/>
                <a:gridCol w="969151"/>
                <a:gridCol w="969151"/>
                <a:gridCol w="969151"/>
                <a:gridCol w="969151"/>
                <a:gridCol w="969151"/>
              </a:tblGrid>
              <a:tr h="928694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en-GB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Financial Services</a:t>
                      </a:r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66000">
                          <a:srgbClr val="00A47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GB" sz="900" b="0" kern="1200" spc="-1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GB" sz="900" b="0" kern="1200" spc="-1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GB" sz="900" b="0" kern="1200" spc="-1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Healthcare</a:t>
                      </a:r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66000">
                          <a:srgbClr val="00A47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  <a:tabLst>
                          <a:tab pos="90488" algn="l"/>
                        </a:tabLst>
                      </a:pPr>
                      <a:endParaRPr lang="en-GB" sz="900" b="0" kern="1200" spc="-1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spcBef>
                          <a:spcPts val="600"/>
                        </a:spcBef>
                      </a:pPr>
                      <a:endParaRPr lang="en-IN" sz="900" b="0" kern="1200" spc="-1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Rubik Light" pitchFamily="2" charset="-79"/>
                      </a:endParaRPr>
                    </a:p>
                  </a:txBody>
                  <a:tcPr marL="108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0F2F3"/>
                        </a:gs>
                        <a:gs pos="87000">
                          <a:srgbClr val="FBFBFB"/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pSp>
        <p:nvGrpSpPr>
          <p:cNvPr id="105" name="104 Grupo"/>
          <p:cNvGrpSpPr/>
          <p:nvPr/>
        </p:nvGrpSpPr>
        <p:grpSpPr>
          <a:xfrm>
            <a:off x="456304" y="4214818"/>
            <a:ext cx="449409" cy="244161"/>
            <a:chOff x="-3617913" y="3902075"/>
            <a:chExt cx="935038" cy="508000"/>
          </a:xfrm>
          <a:solidFill>
            <a:schemeClr val="bg1"/>
          </a:solidFill>
        </p:grpSpPr>
        <p:sp>
          <p:nvSpPr>
            <p:cNvPr id="106" name="Freeform 93"/>
            <p:cNvSpPr>
              <a:spLocks/>
            </p:cNvSpPr>
            <p:nvPr/>
          </p:nvSpPr>
          <p:spPr bwMode="auto">
            <a:xfrm>
              <a:off x="-3525838" y="4016375"/>
              <a:ext cx="458788" cy="393700"/>
            </a:xfrm>
            <a:custGeom>
              <a:avLst/>
              <a:gdLst/>
              <a:ahLst/>
              <a:cxnLst>
                <a:cxn ang="0">
                  <a:pos x="93" y="99"/>
                </a:cxn>
                <a:cxn ang="0">
                  <a:pos x="111" y="58"/>
                </a:cxn>
                <a:cxn ang="0">
                  <a:pos x="164" y="180"/>
                </a:cxn>
                <a:cxn ang="0">
                  <a:pos x="173" y="186"/>
                </a:cxn>
                <a:cxn ang="0">
                  <a:pos x="181" y="180"/>
                </a:cxn>
                <a:cxn ang="0">
                  <a:pos x="214" y="105"/>
                </a:cxn>
                <a:cxn ang="0">
                  <a:pos x="209" y="92"/>
                </a:cxn>
                <a:cxn ang="0">
                  <a:pos x="200" y="88"/>
                </a:cxn>
                <a:cxn ang="0">
                  <a:pos x="188" y="93"/>
                </a:cxn>
                <a:cxn ang="0">
                  <a:pos x="173" y="128"/>
                </a:cxn>
                <a:cxn ang="0">
                  <a:pos x="119" y="6"/>
                </a:cxn>
                <a:cxn ang="0">
                  <a:pos x="111" y="0"/>
                </a:cxn>
                <a:cxn ang="0">
                  <a:pos x="102" y="6"/>
                </a:cxn>
                <a:cxn ang="0">
                  <a:pos x="72" y="76"/>
                </a:cxn>
                <a:cxn ang="0">
                  <a:pos x="9" y="76"/>
                </a:cxn>
                <a:cxn ang="0">
                  <a:pos x="0" y="86"/>
                </a:cxn>
                <a:cxn ang="0">
                  <a:pos x="0" y="96"/>
                </a:cxn>
                <a:cxn ang="0">
                  <a:pos x="9" y="105"/>
                </a:cxn>
                <a:cxn ang="0">
                  <a:pos x="85" y="105"/>
                </a:cxn>
                <a:cxn ang="0">
                  <a:pos x="93" y="99"/>
                </a:cxn>
              </a:cxnLst>
              <a:rect l="0" t="0" r="r" b="b"/>
              <a:pathLst>
                <a:path w="216" h="186">
                  <a:moveTo>
                    <a:pt x="93" y="99"/>
                  </a:moveTo>
                  <a:cubicBezTo>
                    <a:pt x="111" y="58"/>
                    <a:pt x="111" y="58"/>
                    <a:pt x="111" y="5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6" y="184"/>
                    <a:pt x="169" y="186"/>
                    <a:pt x="173" y="186"/>
                  </a:cubicBezTo>
                  <a:cubicBezTo>
                    <a:pt x="176" y="186"/>
                    <a:pt x="180" y="184"/>
                    <a:pt x="181" y="180"/>
                  </a:cubicBezTo>
                  <a:cubicBezTo>
                    <a:pt x="214" y="105"/>
                    <a:pt x="214" y="105"/>
                    <a:pt x="214" y="105"/>
                  </a:cubicBezTo>
                  <a:cubicBezTo>
                    <a:pt x="216" y="100"/>
                    <a:pt x="214" y="94"/>
                    <a:pt x="209" y="92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196" y="86"/>
                    <a:pt x="190" y="89"/>
                    <a:pt x="188" y="93"/>
                  </a:cubicBezTo>
                  <a:cubicBezTo>
                    <a:pt x="173" y="128"/>
                    <a:pt x="173" y="128"/>
                    <a:pt x="173" y="128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18" y="3"/>
                    <a:pt x="115" y="0"/>
                    <a:pt x="111" y="0"/>
                  </a:cubicBezTo>
                  <a:cubicBezTo>
                    <a:pt x="107" y="0"/>
                    <a:pt x="104" y="3"/>
                    <a:pt x="102" y="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4" y="76"/>
                    <a:pt x="0" y="80"/>
                    <a:pt x="0" y="8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1"/>
                    <a:pt x="4" y="105"/>
                    <a:pt x="9" y="105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8" y="105"/>
                    <a:pt x="92" y="103"/>
                    <a:pt x="93" y="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" name="Freeform 94"/>
            <p:cNvSpPr>
              <a:spLocks/>
            </p:cNvSpPr>
            <p:nvPr/>
          </p:nvSpPr>
          <p:spPr bwMode="auto">
            <a:xfrm>
              <a:off x="-3068638" y="3902075"/>
              <a:ext cx="385763" cy="336550"/>
            </a:xfrm>
            <a:custGeom>
              <a:avLst/>
              <a:gdLst/>
              <a:ahLst/>
              <a:cxnLst>
                <a:cxn ang="0">
                  <a:pos x="173" y="130"/>
                </a:cxn>
                <a:cxn ang="0">
                  <a:pos x="106" y="130"/>
                </a:cxn>
                <a:cxn ang="0">
                  <a:pos x="52" y="5"/>
                </a:cxn>
                <a:cxn ang="0">
                  <a:pos x="43" y="0"/>
                </a:cxn>
                <a:cxn ang="0">
                  <a:pos x="35" y="5"/>
                </a:cxn>
                <a:cxn ang="0">
                  <a:pos x="2" y="81"/>
                </a:cxn>
                <a:cxn ang="0">
                  <a:pos x="7" y="93"/>
                </a:cxn>
                <a:cxn ang="0">
                  <a:pos x="16" y="97"/>
                </a:cxn>
                <a:cxn ang="0">
                  <a:pos x="28" y="92"/>
                </a:cxn>
                <a:cxn ang="0">
                  <a:pos x="43" y="57"/>
                </a:cxn>
                <a:cxn ang="0">
                  <a:pos x="85" y="153"/>
                </a:cxn>
                <a:cxn ang="0">
                  <a:pos x="94" y="159"/>
                </a:cxn>
                <a:cxn ang="0">
                  <a:pos x="173" y="159"/>
                </a:cxn>
                <a:cxn ang="0">
                  <a:pos x="182" y="149"/>
                </a:cxn>
                <a:cxn ang="0">
                  <a:pos x="182" y="140"/>
                </a:cxn>
                <a:cxn ang="0">
                  <a:pos x="173" y="130"/>
                </a:cxn>
              </a:cxnLst>
              <a:rect l="0" t="0" r="r" b="b"/>
              <a:pathLst>
                <a:path w="182" h="159">
                  <a:moveTo>
                    <a:pt x="173" y="130"/>
                  </a:moveTo>
                  <a:cubicBezTo>
                    <a:pt x="106" y="130"/>
                    <a:pt x="106" y="130"/>
                    <a:pt x="106" y="130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0" y="2"/>
                    <a:pt x="47" y="0"/>
                    <a:pt x="43" y="0"/>
                  </a:cubicBezTo>
                  <a:cubicBezTo>
                    <a:pt x="40" y="0"/>
                    <a:pt x="36" y="2"/>
                    <a:pt x="35" y="5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6"/>
                    <a:pt x="2" y="91"/>
                    <a:pt x="7" y="93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20" y="99"/>
                    <a:pt x="26" y="97"/>
                    <a:pt x="28" y="92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7" y="157"/>
                    <a:pt x="90" y="159"/>
                    <a:pt x="94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8" y="159"/>
                    <a:pt x="182" y="155"/>
                    <a:pt x="182" y="149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4"/>
                    <a:pt x="178" y="130"/>
                    <a:pt x="173" y="1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" name="Freeform 95"/>
            <p:cNvSpPr>
              <a:spLocks/>
            </p:cNvSpPr>
            <p:nvPr/>
          </p:nvSpPr>
          <p:spPr bwMode="auto">
            <a:xfrm>
              <a:off x="-3617913" y="4173538"/>
              <a:ext cx="69850" cy="6985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7"/>
                </a:cxn>
                <a:cxn ang="0">
                  <a:pos x="10" y="31"/>
                </a:cxn>
                <a:cxn ang="0">
                  <a:pos x="16" y="33"/>
                </a:cxn>
                <a:cxn ang="0">
                  <a:pos x="28" y="28"/>
                </a:cxn>
                <a:cxn ang="0">
                  <a:pos x="33" y="17"/>
                </a:cxn>
                <a:cxn ang="0">
                  <a:pos x="28" y="5"/>
                </a:cxn>
                <a:cxn ang="0">
                  <a:pos x="16" y="0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23"/>
                    <a:pt x="4" y="29"/>
                    <a:pt x="10" y="31"/>
                  </a:cubicBezTo>
                  <a:cubicBezTo>
                    <a:pt x="12" y="32"/>
                    <a:pt x="14" y="33"/>
                    <a:pt x="16" y="33"/>
                  </a:cubicBezTo>
                  <a:cubicBezTo>
                    <a:pt x="21" y="33"/>
                    <a:pt x="25" y="31"/>
                    <a:pt x="28" y="28"/>
                  </a:cubicBezTo>
                  <a:cubicBezTo>
                    <a:pt x="31" y="25"/>
                    <a:pt x="33" y="21"/>
                    <a:pt x="33" y="17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" name="Freeform 96"/>
            <p:cNvSpPr>
              <a:spLocks/>
            </p:cNvSpPr>
            <p:nvPr/>
          </p:nvSpPr>
          <p:spPr bwMode="auto">
            <a:xfrm>
              <a:off x="-3103563" y="4122738"/>
              <a:ext cx="69850" cy="6667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5" y="4"/>
                </a:cxn>
                <a:cxn ang="0">
                  <a:pos x="0" y="16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31" y="22"/>
                </a:cxn>
                <a:cxn ang="0">
                  <a:pos x="33" y="16"/>
                </a:cxn>
                <a:cxn ang="0">
                  <a:pos x="28" y="4"/>
                </a:cxn>
                <a:cxn ang="0">
                  <a:pos x="16" y="0"/>
                </a:cxn>
              </a:cxnLst>
              <a:rect l="0" t="0" r="r" b="b"/>
              <a:pathLst>
                <a:path w="33" h="32">
                  <a:moveTo>
                    <a:pt x="16" y="0"/>
                  </a:moveTo>
                  <a:cubicBezTo>
                    <a:pt x="12" y="0"/>
                    <a:pt x="8" y="1"/>
                    <a:pt x="5" y="4"/>
                  </a:cubicBezTo>
                  <a:cubicBezTo>
                    <a:pt x="2" y="7"/>
                    <a:pt x="0" y="11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23" y="32"/>
                    <a:pt x="29" y="28"/>
                    <a:pt x="31" y="22"/>
                  </a:cubicBezTo>
                  <a:cubicBezTo>
                    <a:pt x="32" y="20"/>
                    <a:pt x="33" y="18"/>
                    <a:pt x="33" y="16"/>
                  </a:cubicBezTo>
                  <a:cubicBezTo>
                    <a:pt x="33" y="11"/>
                    <a:pt x="31" y="7"/>
                    <a:pt x="28" y="4"/>
                  </a:cubicBezTo>
                  <a:cubicBezTo>
                    <a:pt x="25" y="1"/>
                    <a:pt x="21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11" name="110 Grupo"/>
          <p:cNvGrpSpPr/>
          <p:nvPr/>
        </p:nvGrpSpPr>
        <p:grpSpPr>
          <a:xfrm>
            <a:off x="613035" y="2214554"/>
            <a:ext cx="165572" cy="289942"/>
            <a:chOff x="-3330575" y="2824163"/>
            <a:chExt cx="344487" cy="603250"/>
          </a:xfrm>
          <a:solidFill>
            <a:schemeClr val="bg1"/>
          </a:solidFill>
        </p:grpSpPr>
        <p:sp>
          <p:nvSpPr>
            <p:cNvPr id="112" name="Freeform 97"/>
            <p:cNvSpPr>
              <a:spLocks/>
            </p:cNvSpPr>
            <p:nvPr/>
          </p:nvSpPr>
          <p:spPr bwMode="auto">
            <a:xfrm>
              <a:off x="-3190875" y="2824163"/>
              <a:ext cx="142875" cy="15081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52"/>
                </a:cxn>
                <a:cxn ang="0">
                  <a:pos x="9" y="60"/>
                </a:cxn>
                <a:cxn ang="0">
                  <a:pos x="14" y="60"/>
                </a:cxn>
                <a:cxn ang="0">
                  <a:pos x="44" y="70"/>
                </a:cxn>
                <a:cxn ang="0">
                  <a:pos x="50" y="71"/>
                </a:cxn>
                <a:cxn ang="0">
                  <a:pos x="56" y="69"/>
                </a:cxn>
                <a:cxn ang="0">
                  <a:pos x="64" y="62"/>
                </a:cxn>
                <a:cxn ang="0">
                  <a:pos x="66" y="55"/>
                </a:cxn>
                <a:cxn ang="0">
                  <a:pos x="63" y="48"/>
                </a:cxn>
                <a:cxn ang="0">
                  <a:pos x="29" y="33"/>
                </a:cxn>
                <a:cxn ang="0">
                  <a:pos x="29" y="10"/>
                </a:cxn>
                <a:cxn ang="0">
                  <a:pos x="20" y="0"/>
                </a:cxn>
              </a:cxnLst>
              <a:rect l="0" t="0" r="r" b="b"/>
              <a:pathLst>
                <a:path w="67" h="71">
                  <a:moveTo>
                    <a:pt x="2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7"/>
                    <a:pt x="4" y="61"/>
                    <a:pt x="9" y="60"/>
                  </a:cubicBezTo>
                  <a:cubicBezTo>
                    <a:pt x="11" y="60"/>
                    <a:pt x="13" y="60"/>
                    <a:pt x="14" y="60"/>
                  </a:cubicBezTo>
                  <a:cubicBezTo>
                    <a:pt x="26" y="60"/>
                    <a:pt x="36" y="63"/>
                    <a:pt x="44" y="70"/>
                  </a:cubicBezTo>
                  <a:cubicBezTo>
                    <a:pt x="46" y="71"/>
                    <a:pt x="48" y="71"/>
                    <a:pt x="50" y="71"/>
                  </a:cubicBezTo>
                  <a:cubicBezTo>
                    <a:pt x="52" y="71"/>
                    <a:pt x="54" y="71"/>
                    <a:pt x="56" y="69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5" y="60"/>
                    <a:pt x="67" y="57"/>
                    <a:pt x="66" y="55"/>
                  </a:cubicBezTo>
                  <a:cubicBezTo>
                    <a:pt x="66" y="52"/>
                    <a:pt x="65" y="50"/>
                    <a:pt x="63" y="48"/>
                  </a:cubicBezTo>
                  <a:cubicBezTo>
                    <a:pt x="53" y="40"/>
                    <a:pt x="42" y="35"/>
                    <a:pt x="29" y="33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5"/>
                    <a:pt x="25" y="0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" name="Freeform 98"/>
            <p:cNvSpPr>
              <a:spLocks/>
            </p:cNvSpPr>
            <p:nvPr/>
          </p:nvSpPr>
          <p:spPr bwMode="auto">
            <a:xfrm>
              <a:off x="-3311525" y="2906713"/>
              <a:ext cx="301625" cy="441325"/>
            </a:xfrm>
            <a:custGeom>
              <a:avLst/>
              <a:gdLst/>
              <a:ahLst/>
              <a:cxnLst>
                <a:cxn ang="0">
                  <a:pos x="142" y="154"/>
                </a:cxn>
                <a:cxn ang="0">
                  <a:pos x="74" y="90"/>
                </a:cxn>
                <a:cxn ang="0">
                  <a:pos x="29" y="53"/>
                </a:cxn>
                <a:cxn ang="0">
                  <a:pos x="43" y="29"/>
                </a:cxn>
                <a:cxn ang="0">
                  <a:pos x="47" y="22"/>
                </a:cxn>
                <a:cxn ang="0">
                  <a:pos x="47" y="9"/>
                </a:cxn>
                <a:cxn ang="0">
                  <a:pos x="38" y="0"/>
                </a:cxn>
                <a:cxn ang="0">
                  <a:pos x="34" y="1"/>
                </a:cxn>
                <a:cxn ang="0">
                  <a:pos x="0" y="53"/>
                </a:cxn>
                <a:cxn ang="0">
                  <a:pos x="69" y="118"/>
                </a:cxn>
                <a:cxn ang="0">
                  <a:pos x="113" y="154"/>
                </a:cxn>
                <a:cxn ang="0">
                  <a:pos x="100" y="179"/>
                </a:cxn>
                <a:cxn ang="0">
                  <a:pos x="96" y="185"/>
                </a:cxn>
                <a:cxn ang="0">
                  <a:pos x="96" y="199"/>
                </a:cxn>
                <a:cxn ang="0">
                  <a:pos x="104" y="208"/>
                </a:cxn>
                <a:cxn ang="0">
                  <a:pos x="104" y="208"/>
                </a:cxn>
                <a:cxn ang="0">
                  <a:pos x="108" y="207"/>
                </a:cxn>
                <a:cxn ang="0">
                  <a:pos x="142" y="154"/>
                </a:cxn>
              </a:cxnLst>
              <a:rect l="0" t="0" r="r" b="b"/>
              <a:pathLst>
                <a:path w="142" h="208">
                  <a:moveTo>
                    <a:pt x="142" y="154"/>
                  </a:moveTo>
                  <a:cubicBezTo>
                    <a:pt x="142" y="115"/>
                    <a:pt x="105" y="95"/>
                    <a:pt x="74" y="90"/>
                  </a:cubicBezTo>
                  <a:cubicBezTo>
                    <a:pt x="46" y="85"/>
                    <a:pt x="29" y="71"/>
                    <a:pt x="29" y="53"/>
                  </a:cubicBezTo>
                  <a:cubicBezTo>
                    <a:pt x="29" y="44"/>
                    <a:pt x="34" y="35"/>
                    <a:pt x="43" y="29"/>
                  </a:cubicBezTo>
                  <a:cubicBezTo>
                    <a:pt x="45" y="28"/>
                    <a:pt x="47" y="25"/>
                    <a:pt x="47" y="2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ubicBezTo>
                    <a:pt x="37" y="0"/>
                    <a:pt x="36" y="1"/>
                    <a:pt x="34" y="1"/>
                  </a:cubicBezTo>
                  <a:cubicBezTo>
                    <a:pt x="13" y="12"/>
                    <a:pt x="0" y="32"/>
                    <a:pt x="0" y="53"/>
                  </a:cubicBezTo>
                  <a:cubicBezTo>
                    <a:pt x="0" y="92"/>
                    <a:pt x="37" y="112"/>
                    <a:pt x="69" y="118"/>
                  </a:cubicBezTo>
                  <a:cubicBezTo>
                    <a:pt x="97" y="123"/>
                    <a:pt x="113" y="136"/>
                    <a:pt x="113" y="154"/>
                  </a:cubicBezTo>
                  <a:cubicBezTo>
                    <a:pt x="113" y="164"/>
                    <a:pt x="109" y="172"/>
                    <a:pt x="100" y="179"/>
                  </a:cubicBezTo>
                  <a:cubicBezTo>
                    <a:pt x="97" y="180"/>
                    <a:pt x="96" y="183"/>
                    <a:pt x="96" y="185"/>
                  </a:cubicBezTo>
                  <a:cubicBezTo>
                    <a:pt x="96" y="199"/>
                    <a:pt x="96" y="199"/>
                    <a:pt x="96" y="199"/>
                  </a:cubicBezTo>
                  <a:cubicBezTo>
                    <a:pt x="96" y="204"/>
                    <a:pt x="100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6" y="208"/>
                    <a:pt x="107" y="207"/>
                    <a:pt x="108" y="207"/>
                  </a:cubicBezTo>
                  <a:cubicBezTo>
                    <a:pt x="129" y="196"/>
                    <a:pt x="142" y="176"/>
                    <a:pt x="142" y="1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" name="Freeform 99"/>
            <p:cNvSpPr>
              <a:spLocks/>
            </p:cNvSpPr>
            <p:nvPr/>
          </p:nvSpPr>
          <p:spPr bwMode="auto">
            <a:xfrm>
              <a:off x="-3271838" y="3278188"/>
              <a:ext cx="142875" cy="149225"/>
            </a:xfrm>
            <a:custGeom>
              <a:avLst/>
              <a:gdLst/>
              <a:ahLst/>
              <a:cxnLst>
                <a:cxn ang="0">
                  <a:pos x="47" y="71"/>
                </a:cxn>
                <a:cxn ang="0">
                  <a:pos x="57" y="71"/>
                </a:cxn>
                <a:cxn ang="0">
                  <a:pos x="67" y="62"/>
                </a:cxn>
                <a:cxn ang="0">
                  <a:pos x="67" y="20"/>
                </a:cxn>
                <a:cxn ang="0">
                  <a:pos x="58" y="12"/>
                </a:cxn>
                <a:cxn ang="0">
                  <a:pos x="52" y="12"/>
                </a:cxn>
                <a:cxn ang="0">
                  <a:pos x="23" y="2"/>
                </a:cxn>
                <a:cxn ang="0">
                  <a:pos x="11" y="3"/>
                </a:cxn>
                <a:cxn ang="0">
                  <a:pos x="3" y="10"/>
                </a:cxn>
                <a:cxn ang="0">
                  <a:pos x="0" y="17"/>
                </a:cxn>
                <a:cxn ang="0">
                  <a:pos x="4" y="24"/>
                </a:cxn>
                <a:cxn ang="0">
                  <a:pos x="38" y="39"/>
                </a:cxn>
                <a:cxn ang="0">
                  <a:pos x="38" y="62"/>
                </a:cxn>
                <a:cxn ang="0">
                  <a:pos x="47" y="71"/>
                </a:cxn>
              </a:cxnLst>
              <a:rect l="0" t="0" r="r" b="b"/>
              <a:pathLst>
                <a:path w="67" h="71">
                  <a:moveTo>
                    <a:pt x="47" y="71"/>
                  </a:moveTo>
                  <a:cubicBezTo>
                    <a:pt x="57" y="71"/>
                    <a:pt x="57" y="71"/>
                    <a:pt x="57" y="71"/>
                  </a:cubicBezTo>
                  <a:cubicBezTo>
                    <a:pt x="62" y="71"/>
                    <a:pt x="67" y="67"/>
                    <a:pt x="67" y="62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15"/>
                    <a:pt x="63" y="11"/>
                    <a:pt x="58" y="12"/>
                  </a:cubicBezTo>
                  <a:cubicBezTo>
                    <a:pt x="56" y="12"/>
                    <a:pt x="54" y="12"/>
                    <a:pt x="52" y="12"/>
                  </a:cubicBezTo>
                  <a:cubicBezTo>
                    <a:pt x="41" y="12"/>
                    <a:pt x="30" y="8"/>
                    <a:pt x="23" y="2"/>
                  </a:cubicBezTo>
                  <a:cubicBezTo>
                    <a:pt x="19" y="0"/>
                    <a:pt x="14" y="0"/>
                    <a:pt x="11" y="3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2"/>
                    <a:pt x="0" y="14"/>
                    <a:pt x="0" y="17"/>
                  </a:cubicBezTo>
                  <a:cubicBezTo>
                    <a:pt x="0" y="20"/>
                    <a:pt x="2" y="22"/>
                    <a:pt x="4" y="24"/>
                  </a:cubicBezTo>
                  <a:cubicBezTo>
                    <a:pt x="13" y="32"/>
                    <a:pt x="25" y="37"/>
                    <a:pt x="38" y="39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8" y="67"/>
                    <a:pt x="42" y="71"/>
                    <a:pt x="47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" name="Freeform 100"/>
            <p:cNvSpPr>
              <a:spLocks/>
            </p:cNvSpPr>
            <p:nvPr/>
          </p:nvSpPr>
          <p:spPr bwMode="auto">
            <a:xfrm>
              <a:off x="-3330575" y="3216275"/>
              <a:ext cx="69850" cy="6826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" y="10"/>
                </a:cxn>
                <a:cxn ang="0">
                  <a:pos x="0" y="16"/>
                </a:cxn>
                <a:cxn ang="0">
                  <a:pos x="5" y="28"/>
                </a:cxn>
                <a:cxn ang="0">
                  <a:pos x="17" y="32"/>
                </a:cxn>
                <a:cxn ang="0">
                  <a:pos x="28" y="28"/>
                </a:cxn>
                <a:cxn ang="0">
                  <a:pos x="33" y="16"/>
                </a:cxn>
                <a:cxn ang="0">
                  <a:pos x="17" y="0"/>
                </a:cxn>
              </a:cxnLst>
              <a:rect l="0" t="0" r="r" b="b"/>
              <a:pathLst>
                <a:path w="33" h="32">
                  <a:moveTo>
                    <a:pt x="17" y="0"/>
                  </a:moveTo>
                  <a:cubicBezTo>
                    <a:pt x="10" y="0"/>
                    <a:pt x="4" y="4"/>
                    <a:pt x="2" y="10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20"/>
                    <a:pt x="2" y="24"/>
                    <a:pt x="5" y="28"/>
                  </a:cubicBezTo>
                  <a:cubicBezTo>
                    <a:pt x="8" y="31"/>
                    <a:pt x="12" y="32"/>
                    <a:pt x="17" y="32"/>
                  </a:cubicBezTo>
                  <a:cubicBezTo>
                    <a:pt x="21" y="32"/>
                    <a:pt x="25" y="31"/>
                    <a:pt x="28" y="28"/>
                  </a:cubicBezTo>
                  <a:cubicBezTo>
                    <a:pt x="31" y="24"/>
                    <a:pt x="33" y="20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" name="Freeform 101"/>
            <p:cNvSpPr>
              <a:spLocks/>
            </p:cNvSpPr>
            <p:nvPr/>
          </p:nvSpPr>
          <p:spPr bwMode="auto">
            <a:xfrm>
              <a:off x="-3055938" y="2967038"/>
              <a:ext cx="69850" cy="69850"/>
            </a:xfrm>
            <a:custGeom>
              <a:avLst/>
              <a:gdLst/>
              <a:ahLst/>
              <a:cxnLst>
                <a:cxn ang="0">
                  <a:pos x="32" y="23"/>
                </a:cxn>
                <a:cxn ang="0">
                  <a:pos x="33" y="17"/>
                </a:cxn>
                <a:cxn ang="0">
                  <a:pos x="28" y="5"/>
                </a:cxn>
                <a:cxn ang="0">
                  <a:pos x="17" y="0"/>
                </a:cxn>
                <a:cxn ang="0">
                  <a:pos x="5" y="5"/>
                </a:cxn>
                <a:cxn ang="0">
                  <a:pos x="0" y="17"/>
                </a:cxn>
                <a:cxn ang="0">
                  <a:pos x="17" y="33"/>
                </a:cxn>
                <a:cxn ang="0">
                  <a:pos x="32" y="23"/>
                </a:cxn>
              </a:cxnLst>
              <a:rect l="0" t="0" r="r" b="b"/>
              <a:pathLst>
                <a:path w="33" h="33">
                  <a:moveTo>
                    <a:pt x="32" y="23"/>
                  </a:moveTo>
                  <a:cubicBezTo>
                    <a:pt x="32" y="21"/>
                    <a:pt x="33" y="19"/>
                    <a:pt x="33" y="17"/>
                  </a:cubicBezTo>
                  <a:cubicBezTo>
                    <a:pt x="33" y="12"/>
                    <a:pt x="31" y="8"/>
                    <a:pt x="28" y="5"/>
                  </a:cubicBezTo>
                  <a:cubicBezTo>
                    <a:pt x="25" y="2"/>
                    <a:pt x="21" y="0"/>
                    <a:pt x="17" y="0"/>
                  </a:cubicBezTo>
                  <a:cubicBezTo>
                    <a:pt x="12" y="0"/>
                    <a:pt x="8" y="2"/>
                    <a:pt x="5" y="5"/>
                  </a:cubicBezTo>
                  <a:cubicBezTo>
                    <a:pt x="2" y="8"/>
                    <a:pt x="0" y="12"/>
                    <a:pt x="0" y="17"/>
                  </a:cubicBezTo>
                  <a:cubicBezTo>
                    <a:pt x="0" y="26"/>
                    <a:pt x="8" y="33"/>
                    <a:pt x="17" y="33"/>
                  </a:cubicBezTo>
                  <a:cubicBezTo>
                    <a:pt x="23" y="33"/>
                    <a:pt x="29" y="29"/>
                    <a:pt x="32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131" name="Picture 8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36321" r="14109" b="29218"/>
          <a:stretch/>
        </p:blipFill>
        <p:spPr bwMode="auto">
          <a:xfrm>
            <a:off x="2264876" y="2375236"/>
            <a:ext cx="738247" cy="24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" name="Picture 16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43657" r="10360" b="42611"/>
          <a:stretch/>
        </p:blipFill>
        <p:spPr bwMode="auto">
          <a:xfrm>
            <a:off x="2217566" y="4283990"/>
            <a:ext cx="832866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" name="Picture 20" descr="Related image"/>
          <p:cNvPicPr preferRelativeResize="0"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05704" y="5103574"/>
            <a:ext cx="767491" cy="32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27" descr="Image result for Fitbit  logo"/>
          <p:cNvPicPr preferRelativeResize="0"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270072" y="5170130"/>
            <a:ext cx="640111" cy="19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Picture 2" descr="Image result"/>
          <p:cNvPicPr preferRelativeResize="0">
            <a:picLocks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8671" y="4161015"/>
            <a:ext cx="563028" cy="38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8" descr="Image result for AliveCor logo"/>
          <p:cNvPicPr preferRelativeResize="0">
            <a:picLocks noChangeArrowheads="1"/>
          </p:cNvPicPr>
          <p:nvPr/>
        </p:nvPicPr>
        <p:blipFill>
          <a:blip r:embed="rId9" cstate="print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9213" y="4244844"/>
            <a:ext cx="778026" cy="22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0" descr="Image result for zocdoc inc logo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1398" y="4198423"/>
            <a:ext cx="846961" cy="3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8"/>
          <p:cNvPicPr preferRelativeResize="0">
            <a:picLocks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5969" y="2411191"/>
            <a:ext cx="897818" cy="17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" name="Picture 3"/>
          <p:cNvPicPr preferRelativeResize="0">
            <a:picLocks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8681" y="3267806"/>
            <a:ext cx="649312" cy="30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0653" y="3341903"/>
            <a:ext cx="879065" cy="15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95" y="2401634"/>
            <a:ext cx="540000" cy="18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2679" y="3264273"/>
            <a:ext cx="685833" cy="31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8379" y="4122553"/>
            <a:ext cx="894432" cy="46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5706" y="4970260"/>
            <a:ext cx="659778" cy="59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5072" y="5040442"/>
            <a:ext cx="857854" cy="45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2031" y="2376317"/>
            <a:ext cx="652391" cy="24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7239" y="3256081"/>
            <a:ext cx="901974" cy="32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3012" y="3247647"/>
            <a:ext cx="901974" cy="34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8467" y="3185298"/>
            <a:ext cx="552823" cy="46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6110" y="5159967"/>
            <a:ext cx="863012" cy="18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t="18158" r="6624" b="16368"/>
          <a:stretch>
            <a:fillRect/>
          </a:stretch>
        </p:blipFill>
        <p:spPr bwMode="auto">
          <a:xfrm>
            <a:off x="5214942" y="2357430"/>
            <a:ext cx="642942" cy="2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1721" y="3012116"/>
            <a:ext cx="816056" cy="81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2797" y="4268702"/>
            <a:ext cx="793904" cy="17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7467" y="5078913"/>
            <a:ext cx="864565" cy="37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5724" y="2352999"/>
            <a:ext cx="935227" cy="28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3794" y="4166867"/>
            <a:ext cx="719086" cy="37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4576" y="2415347"/>
            <a:ext cx="789747" cy="16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8462" y="3324543"/>
            <a:ext cx="901974" cy="19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871" y="4252076"/>
            <a:ext cx="827156" cy="2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 descr="Image result for ekso bionics logo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1982" y="4969833"/>
            <a:ext cx="596407" cy="59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7298" y="2346613"/>
            <a:ext cx="625774" cy="29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98" y="5070064"/>
            <a:ext cx="842079" cy="39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7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piser\Desktop\Sin título-1.png"/>
          <p:cNvPicPr>
            <a:picLocks noChangeAspect="1" noChangeArrowheads="1"/>
          </p:cNvPicPr>
          <p:nvPr/>
        </p:nvPicPr>
        <p:blipFill>
          <a:blip r:embed="rId2" cstate="print"/>
          <a:srcRect l="4656" t="22891" b="13775"/>
          <a:stretch>
            <a:fillRect/>
          </a:stretch>
        </p:blipFill>
        <p:spPr bwMode="auto">
          <a:xfrm>
            <a:off x="515274" y="1892629"/>
            <a:ext cx="8309668" cy="3000396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Decoding disruptive innovation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object 2"/>
          <p:cNvSpPr/>
          <p:nvPr/>
        </p:nvSpPr>
        <p:spPr>
          <a:xfrm>
            <a:off x="0" y="764997"/>
            <a:ext cx="9144279" cy="885289"/>
          </a:xfrm>
          <a:custGeom>
            <a:avLst/>
            <a:gdLst/>
            <a:ahLst/>
            <a:cxnLst/>
            <a:rect l="l" t="t" r="r" b="b"/>
            <a:pathLst>
              <a:path w="6732270" h="873125">
                <a:moveTo>
                  <a:pt x="0" y="872998"/>
                </a:moveTo>
                <a:lnTo>
                  <a:pt x="6731990" y="872998"/>
                </a:lnTo>
                <a:lnTo>
                  <a:pt x="6731990" y="0"/>
                </a:lnTo>
                <a:lnTo>
                  <a:pt x="0" y="0"/>
                </a:lnTo>
                <a:lnTo>
                  <a:pt x="0" y="872998"/>
                </a:lnTo>
                <a:close/>
              </a:path>
            </a:pathLst>
          </a:custGeom>
          <a:solidFill>
            <a:srgbClr val="E8EDED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1628" y="868054"/>
            <a:ext cx="8400279" cy="6887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2"/>
                </a:solidFill>
                <a:latin typeface="Rubik Light" charset="0"/>
                <a:ea typeface="Rubik Light" charset="0"/>
                <a:cs typeface="Rubik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b="1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GlobalData’s </a:t>
            </a:r>
            <a:r>
              <a:rPr lang="en-GB" sz="1600" b="1" spc="-2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Disruptor </a:t>
            </a:r>
            <a:r>
              <a:rPr lang="en-GB" sz="1600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is the </a:t>
            </a:r>
            <a:r>
              <a:rPr lang="en-GB" sz="1600" spc="-20" dirty="0">
                <a:solidFill>
                  <a:srgbClr val="22AE7D"/>
                </a:solidFill>
                <a:latin typeface="Calibri" panose="020F0502020204030204" pitchFamily="34" charset="0"/>
                <a:ea typeface="Calibri"/>
                <a:cs typeface="Calibri"/>
              </a:rPr>
              <a:t>leading market intelligence service </a:t>
            </a:r>
            <a:r>
              <a:rPr lang="en-GB" sz="1600" spc="-2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that </a:t>
            </a:r>
            <a:r>
              <a:rPr lang="en-GB" sz="1600" spc="-20" dirty="0" smtClean="0">
                <a:solidFill>
                  <a:srgbClr val="22AE7D"/>
                </a:solidFill>
                <a:latin typeface="Calibri" panose="020F0502020204030204" pitchFamily="34" charset="0"/>
                <a:ea typeface="Calibri"/>
                <a:cs typeface="Calibri"/>
              </a:rPr>
              <a:t>decodes </a:t>
            </a:r>
            <a:r>
              <a:rPr lang="en-GB" sz="1600" spc="-20" dirty="0">
                <a:solidFill>
                  <a:srgbClr val="22AE7D"/>
                </a:solidFill>
                <a:latin typeface="Calibri" panose="020F0502020204030204" pitchFamily="34" charset="0"/>
                <a:ea typeface="Calibri"/>
                <a:cs typeface="Calibri"/>
              </a:rPr>
              <a:t>emerging </a:t>
            </a:r>
            <a:r>
              <a:rPr lang="en-GB" sz="1600" spc="-20" dirty="0" smtClean="0">
                <a:solidFill>
                  <a:srgbClr val="22AE7D"/>
                </a:solidFill>
                <a:latin typeface="Calibri" panose="020F0502020204030204" pitchFamily="34" charset="0"/>
                <a:ea typeface="Calibri"/>
                <a:cs typeface="Calibri"/>
              </a:rPr>
              <a:t>tech-enabled </a:t>
            </a:r>
            <a:r>
              <a:rPr lang="en-GB" sz="1600" spc="-20" dirty="0">
                <a:solidFill>
                  <a:srgbClr val="22AE7D"/>
                </a:solidFill>
                <a:latin typeface="Calibri" panose="020F0502020204030204" pitchFamily="34" charset="0"/>
                <a:ea typeface="Calibri"/>
                <a:cs typeface="Calibri"/>
              </a:rPr>
              <a:t>opportunities</a:t>
            </a:r>
            <a:r>
              <a:rPr lang="en-GB" sz="1600" spc="-2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/>
              </a:rPr>
              <a:t> </a:t>
            </a:r>
            <a:r>
              <a:rPr lang="en-GB" sz="1600" spc="-2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by providing </a:t>
            </a:r>
            <a:r>
              <a:rPr lang="en-GB" sz="1600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must-have </a:t>
            </a:r>
            <a:r>
              <a:rPr lang="en-GB" sz="1600" spc="-2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information on promising </a:t>
            </a:r>
            <a:r>
              <a:rPr lang="en-GB" sz="1600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start-ups</a:t>
            </a:r>
            <a:r>
              <a:rPr lang="en-GB" sz="1600" spc="-2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, </a:t>
            </a:r>
            <a:r>
              <a:rPr lang="en-GB" sz="1600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tech-led </a:t>
            </a:r>
            <a:r>
              <a:rPr lang="en-GB" sz="1600" spc="-2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innovations, latest tech/sector trends, consumer </a:t>
            </a:r>
            <a:r>
              <a:rPr lang="en-GB" sz="1600" spc="-20" dirty="0" smtClean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insights, and venture capital portfolio </a:t>
            </a:r>
            <a:r>
              <a:rPr lang="en-GB" sz="1600" spc="-20" dirty="0">
                <a:solidFill>
                  <a:srgbClr val="68737B"/>
                </a:solidFill>
                <a:latin typeface="Calibri" panose="020F0502020204030204" pitchFamily="34" charset="0"/>
                <a:ea typeface="Calibri"/>
                <a:cs typeface="Calibri"/>
              </a:rPr>
              <a:t>investments.  </a:t>
            </a:r>
            <a:endParaRPr lang="en-GB" sz="1600" b="1" spc="-20" dirty="0">
              <a:solidFill>
                <a:srgbClr val="68737B"/>
              </a:solidFill>
              <a:latin typeface="Calibri" panose="020F0502020204030204" pitchFamily="34" charset="0"/>
              <a:ea typeface="Calibri"/>
              <a:cs typeface="Calibri"/>
            </a:endParaRPr>
          </a:p>
        </p:txBody>
      </p:sp>
      <p:grpSp>
        <p:nvGrpSpPr>
          <p:cNvPr id="100" name="99 Grupo"/>
          <p:cNvGrpSpPr/>
          <p:nvPr/>
        </p:nvGrpSpPr>
        <p:grpSpPr>
          <a:xfrm>
            <a:off x="15240" y="1917793"/>
            <a:ext cx="9144000" cy="669191"/>
            <a:chOff x="15240" y="1917793"/>
            <a:chExt cx="9144000" cy="669191"/>
          </a:xfrm>
        </p:grpSpPr>
        <p:sp>
          <p:nvSpPr>
            <p:cNvPr id="61" name="60 Rectángulo"/>
            <p:cNvSpPr/>
            <p:nvPr/>
          </p:nvSpPr>
          <p:spPr>
            <a:xfrm>
              <a:off x="2444100" y="1921182"/>
              <a:ext cx="4286280" cy="3571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62" name="61 Rectángulo"/>
            <p:cNvSpPr/>
            <p:nvPr/>
          </p:nvSpPr>
          <p:spPr>
            <a:xfrm>
              <a:off x="3444232" y="2229794"/>
              <a:ext cx="2286016" cy="3571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60" name="59 Rectángulo"/>
            <p:cNvSpPr/>
            <p:nvPr/>
          </p:nvSpPr>
          <p:spPr>
            <a:xfrm>
              <a:off x="15240" y="1917793"/>
              <a:ext cx="9144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FFFFFF"/>
                  </a:solidFill>
                  <a:latin typeface="Calibri" panose="020F0502020204030204" pitchFamily="34" charset="0"/>
                </a:rPr>
                <a:t>Six ways in which </a:t>
              </a:r>
              <a:r>
                <a:rPr lang="en-GB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Disruptor</a:t>
              </a:r>
              <a:r>
                <a:rPr lang="en-GB" dirty="0">
                  <a:solidFill>
                    <a:srgbClr val="FFFFFF"/>
                  </a:solidFill>
                  <a:latin typeface="Calibri" panose="020F0502020204030204" pitchFamily="34" charset="0"/>
                </a:rPr>
                <a:t> drives success</a:t>
              </a:r>
              <a:br>
                <a:rPr lang="en-GB" dirty="0">
                  <a:solidFill>
                    <a:srgbClr val="FFFFFF"/>
                  </a:solidFill>
                  <a:latin typeface="Calibri" panose="020F0502020204030204" pitchFamily="34" charset="0"/>
                </a:rPr>
              </a:br>
              <a:r>
                <a:rPr lang="en-GB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in a disruptive world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3836" y="3249951"/>
            <a:ext cx="8096399" cy="2761812"/>
            <a:chOff x="443836" y="3249951"/>
            <a:chExt cx="8096399" cy="2761812"/>
          </a:xfrm>
        </p:grpSpPr>
        <p:cxnSp>
          <p:nvCxnSpPr>
            <p:cNvPr id="54" name="53 Conector recto"/>
            <p:cNvCxnSpPr/>
            <p:nvPr/>
          </p:nvCxnSpPr>
          <p:spPr>
            <a:xfrm>
              <a:off x="1247323" y="5133369"/>
              <a:ext cx="1018827" cy="166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54 Conector recto"/>
            <p:cNvCxnSpPr/>
            <p:nvPr/>
          </p:nvCxnSpPr>
          <p:spPr>
            <a:xfrm>
              <a:off x="2587168" y="5133369"/>
              <a:ext cx="1018827" cy="166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55 Conector recto"/>
            <p:cNvCxnSpPr/>
            <p:nvPr/>
          </p:nvCxnSpPr>
          <p:spPr>
            <a:xfrm>
              <a:off x="3961958" y="5133369"/>
              <a:ext cx="1018827" cy="166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"/>
            <p:cNvCxnSpPr/>
            <p:nvPr/>
          </p:nvCxnSpPr>
          <p:spPr>
            <a:xfrm>
              <a:off x="5341739" y="5133369"/>
              <a:ext cx="1018827" cy="166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57 Conector recto"/>
            <p:cNvCxnSpPr/>
            <p:nvPr/>
          </p:nvCxnSpPr>
          <p:spPr>
            <a:xfrm>
              <a:off x="6732503" y="5133369"/>
              <a:ext cx="1018827" cy="166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57545" y="5373066"/>
              <a:ext cx="1120147" cy="633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GB" sz="1400" b="1" dirty="0">
                  <a:solidFill>
                    <a:srgbClr val="2F283C"/>
                  </a:solidFill>
                  <a:latin typeface="Calibri" panose="020F0502020204030204" pitchFamily="34" charset="0"/>
                </a:rPr>
                <a:t>Capture </a:t>
              </a:r>
              <a:r>
                <a:rPr lang="en-GB" sz="1400" dirty="0">
                  <a:solidFill>
                    <a:srgbClr val="2F283C"/>
                  </a:solidFill>
                  <a:latin typeface="Calibri" panose="020F0502020204030204" pitchFamily="34" charset="0"/>
                </a:rPr>
                <a:t>digital </a:t>
              </a:r>
            </a:p>
            <a:p>
              <a:pPr algn="ctr">
                <a:lnSpc>
                  <a:spcPts val="1400"/>
                </a:lnSpc>
              </a:pPr>
              <a:r>
                <a:rPr lang="en-GB" sz="1400" dirty="0">
                  <a:solidFill>
                    <a:srgbClr val="2F283C"/>
                  </a:solidFill>
                  <a:latin typeface="Calibri" panose="020F0502020204030204" pitchFamily="34" charset="0"/>
                </a:rPr>
                <a:t>consumers</a:t>
              </a:r>
            </a:p>
          </p:txBody>
        </p:sp>
        <p:sp>
          <p:nvSpPr>
            <p:cNvPr id="31" name="30 Triángulo isósceles"/>
            <p:cNvSpPr/>
            <p:nvPr/>
          </p:nvSpPr>
          <p:spPr>
            <a:xfrm rot="10800000">
              <a:off x="7521408" y="4352625"/>
              <a:ext cx="792421" cy="384383"/>
            </a:xfrm>
            <a:prstGeom prst="triangle">
              <a:avLst/>
            </a:prstGeom>
            <a:solidFill>
              <a:schemeClr val="accent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4" name="23 Elipse"/>
            <p:cNvSpPr/>
            <p:nvPr/>
          </p:nvSpPr>
          <p:spPr>
            <a:xfrm>
              <a:off x="7295002" y="3249951"/>
              <a:ext cx="1245233" cy="1245233"/>
            </a:xfrm>
            <a:prstGeom prst="ellipse">
              <a:avLst/>
            </a:prstGeom>
            <a:solidFill>
              <a:schemeClr val="accent2">
                <a:lumMod val="90000"/>
                <a:lumOff val="1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30" name="29 Elipse"/>
            <p:cNvSpPr/>
            <p:nvPr/>
          </p:nvSpPr>
          <p:spPr>
            <a:xfrm>
              <a:off x="7370470" y="3319288"/>
              <a:ext cx="1094296" cy="109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7" name="46 Elipse"/>
            <p:cNvSpPr/>
            <p:nvPr/>
          </p:nvSpPr>
          <p:spPr>
            <a:xfrm>
              <a:off x="7823282" y="5041518"/>
              <a:ext cx="188672" cy="188672"/>
            </a:xfrm>
            <a:prstGeom prst="ellipse">
              <a:avLst/>
            </a:prstGeom>
            <a:solidFill>
              <a:schemeClr val="accent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grpSp>
          <p:nvGrpSpPr>
            <p:cNvPr id="90" name="89 Grupo"/>
            <p:cNvGrpSpPr/>
            <p:nvPr/>
          </p:nvGrpSpPr>
          <p:grpSpPr>
            <a:xfrm>
              <a:off x="7634250" y="3587116"/>
              <a:ext cx="566737" cy="542926"/>
              <a:chOff x="357188" y="8175625"/>
              <a:chExt cx="566737" cy="542926"/>
            </a:xfrm>
          </p:grpSpPr>
          <p:sp>
            <p:nvSpPr>
              <p:cNvPr id="20487" name="Freeform 7"/>
              <p:cNvSpPr>
                <a:spLocks/>
              </p:cNvSpPr>
              <p:nvPr/>
            </p:nvSpPr>
            <p:spPr bwMode="auto">
              <a:xfrm>
                <a:off x="696913" y="8523288"/>
                <a:ext cx="142875" cy="136525"/>
              </a:xfrm>
              <a:custGeom>
                <a:avLst/>
                <a:gdLst/>
                <a:ahLst/>
                <a:cxnLst>
                  <a:cxn ang="0">
                    <a:pos x="145" y="238"/>
                  </a:cxn>
                  <a:cxn ang="0">
                    <a:pos x="145" y="238"/>
                  </a:cxn>
                  <a:cxn ang="0">
                    <a:pos x="117" y="238"/>
                  </a:cxn>
                  <a:cxn ang="0">
                    <a:pos x="100" y="204"/>
                  </a:cxn>
                  <a:cxn ang="0">
                    <a:pos x="85" y="175"/>
                  </a:cxn>
                  <a:cxn ang="0">
                    <a:pos x="53" y="170"/>
                  </a:cxn>
                  <a:cxn ang="0">
                    <a:pos x="15" y="164"/>
                  </a:cxn>
                  <a:cxn ang="0">
                    <a:pos x="9" y="138"/>
                  </a:cxn>
                  <a:cxn ang="0">
                    <a:pos x="36" y="111"/>
                  </a:cxn>
                  <a:cxn ang="0">
                    <a:pos x="58" y="90"/>
                  </a:cxn>
                  <a:cxn ang="0">
                    <a:pos x="57" y="85"/>
                  </a:cxn>
                  <a:cxn ang="0">
                    <a:pos x="53" y="61"/>
                  </a:cxn>
                  <a:cxn ang="0">
                    <a:pos x="47" y="23"/>
                  </a:cxn>
                  <a:cxn ang="0">
                    <a:pos x="69" y="6"/>
                  </a:cxn>
                  <a:cxn ang="0">
                    <a:pos x="130" y="38"/>
                  </a:cxn>
                  <a:cxn ang="0">
                    <a:pos x="190" y="6"/>
                  </a:cxn>
                  <a:cxn ang="0">
                    <a:pos x="213" y="23"/>
                  </a:cxn>
                  <a:cxn ang="0">
                    <a:pos x="206" y="61"/>
                  </a:cxn>
                  <a:cxn ang="0">
                    <a:pos x="203" y="85"/>
                  </a:cxn>
                  <a:cxn ang="0">
                    <a:pos x="201" y="90"/>
                  </a:cxn>
                  <a:cxn ang="0">
                    <a:pos x="224" y="111"/>
                  </a:cxn>
                  <a:cxn ang="0">
                    <a:pos x="251" y="138"/>
                  </a:cxn>
                  <a:cxn ang="0">
                    <a:pos x="244" y="164"/>
                  </a:cxn>
                  <a:cxn ang="0">
                    <a:pos x="205" y="170"/>
                  </a:cxn>
                  <a:cxn ang="0">
                    <a:pos x="173" y="175"/>
                  </a:cxn>
                  <a:cxn ang="0">
                    <a:pos x="158" y="204"/>
                  </a:cxn>
                  <a:cxn ang="0">
                    <a:pos x="145" y="238"/>
                  </a:cxn>
                </a:cxnLst>
                <a:rect l="0" t="0" r="r" b="b"/>
                <a:pathLst>
                  <a:path w="258" h="248">
                    <a:moveTo>
                      <a:pt x="145" y="238"/>
                    </a:moveTo>
                    <a:lnTo>
                      <a:pt x="145" y="238"/>
                    </a:lnTo>
                    <a:cubicBezTo>
                      <a:pt x="140" y="248"/>
                      <a:pt x="122" y="248"/>
                      <a:pt x="117" y="238"/>
                    </a:cubicBezTo>
                    <a:cubicBezTo>
                      <a:pt x="111" y="227"/>
                      <a:pt x="106" y="215"/>
                      <a:pt x="100" y="204"/>
                    </a:cubicBezTo>
                    <a:cubicBezTo>
                      <a:pt x="98" y="199"/>
                      <a:pt x="88" y="181"/>
                      <a:pt x="85" y="175"/>
                    </a:cubicBezTo>
                    <a:cubicBezTo>
                      <a:pt x="78" y="175"/>
                      <a:pt x="59" y="171"/>
                      <a:pt x="53" y="170"/>
                    </a:cubicBezTo>
                    <a:cubicBezTo>
                      <a:pt x="41" y="168"/>
                      <a:pt x="27" y="167"/>
                      <a:pt x="15" y="164"/>
                    </a:cubicBezTo>
                    <a:cubicBezTo>
                      <a:pt x="2" y="163"/>
                      <a:pt x="0" y="145"/>
                      <a:pt x="9" y="138"/>
                    </a:cubicBezTo>
                    <a:cubicBezTo>
                      <a:pt x="17" y="129"/>
                      <a:pt x="27" y="120"/>
                      <a:pt x="36" y="111"/>
                    </a:cubicBezTo>
                    <a:cubicBezTo>
                      <a:pt x="38" y="108"/>
                      <a:pt x="51" y="95"/>
                      <a:pt x="58" y="90"/>
                    </a:cubicBezTo>
                    <a:cubicBezTo>
                      <a:pt x="58" y="89"/>
                      <a:pt x="58" y="86"/>
                      <a:pt x="57" y="85"/>
                    </a:cubicBezTo>
                    <a:cubicBezTo>
                      <a:pt x="54" y="77"/>
                      <a:pt x="54" y="69"/>
                      <a:pt x="53" y="61"/>
                    </a:cubicBezTo>
                    <a:cubicBezTo>
                      <a:pt x="51" y="49"/>
                      <a:pt x="48" y="35"/>
                      <a:pt x="47" y="23"/>
                    </a:cubicBezTo>
                    <a:cubicBezTo>
                      <a:pt x="44" y="9"/>
                      <a:pt x="57" y="0"/>
                      <a:pt x="69" y="6"/>
                    </a:cubicBezTo>
                    <a:cubicBezTo>
                      <a:pt x="89" y="17"/>
                      <a:pt x="110" y="27"/>
                      <a:pt x="130" y="38"/>
                    </a:cubicBezTo>
                    <a:cubicBezTo>
                      <a:pt x="150" y="27"/>
                      <a:pt x="171" y="17"/>
                      <a:pt x="190" y="6"/>
                    </a:cubicBezTo>
                    <a:cubicBezTo>
                      <a:pt x="203" y="0"/>
                      <a:pt x="215" y="9"/>
                      <a:pt x="213" y="23"/>
                    </a:cubicBezTo>
                    <a:cubicBezTo>
                      <a:pt x="210" y="35"/>
                      <a:pt x="209" y="49"/>
                      <a:pt x="206" y="61"/>
                    </a:cubicBezTo>
                    <a:cubicBezTo>
                      <a:pt x="205" y="69"/>
                      <a:pt x="204" y="77"/>
                      <a:pt x="203" y="85"/>
                    </a:cubicBezTo>
                    <a:cubicBezTo>
                      <a:pt x="203" y="86"/>
                      <a:pt x="201" y="89"/>
                      <a:pt x="201" y="90"/>
                    </a:cubicBezTo>
                    <a:cubicBezTo>
                      <a:pt x="208" y="95"/>
                      <a:pt x="220" y="108"/>
                      <a:pt x="224" y="111"/>
                    </a:cubicBezTo>
                    <a:cubicBezTo>
                      <a:pt x="234" y="120"/>
                      <a:pt x="242" y="129"/>
                      <a:pt x="251" y="138"/>
                    </a:cubicBezTo>
                    <a:cubicBezTo>
                      <a:pt x="258" y="145"/>
                      <a:pt x="256" y="162"/>
                      <a:pt x="244" y="164"/>
                    </a:cubicBezTo>
                    <a:cubicBezTo>
                      <a:pt x="231" y="167"/>
                      <a:pt x="218" y="168"/>
                      <a:pt x="205" y="170"/>
                    </a:cubicBezTo>
                    <a:cubicBezTo>
                      <a:pt x="200" y="171"/>
                      <a:pt x="180" y="175"/>
                      <a:pt x="173" y="175"/>
                    </a:cubicBezTo>
                    <a:cubicBezTo>
                      <a:pt x="171" y="181"/>
                      <a:pt x="162" y="199"/>
                      <a:pt x="158" y="204"/>
                    </a:cubicBezTo>
                    <a:cubicBezTo>
                      <a:pt x="156" y="215"/>
                      <a:pt x="151" y="226"/>
                      <a:pt x="145" y="23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88" name="Freeform 8"/>
              <p:cNvSpPr>
                <a:spLocks noEditPoints="1"/>
              </p:cNvSpPr>
              <p:nvPr/>
            </p:nvSpPr>
            <p:spPr bwMode="auto">
              <a:xfrm>
                <a:off x="357188" y="8175625"/>
                <a:ext cx="566737" cy="542926"/>
              </a:xfrm>
              <a:custGeom>
                <a:avLst/>
                <a:gdLst/>
                <a:ahLst/>
                <a:cxnLst>
                  <a:cxn ang="0">
                    <a:pos x="284" y="458"/>
                  </a:cxn>
                  <a:cxn ang="0">
                    <a:pos x="277" y="340"/>
                  </a:cxn>
                  <a:cxn ang="0">
                    <a:pos x="81" y="713"/>
                  </a:cxn>
                  <a:cxn ang="0">
                    <a:pos x="205" y="724"/>
                  </a:cxn>
                  <a:cxn ang="0">
                    <a:pos x="319" y="190"/>
                  </a:cxn>
                  <a:cxn ang="0">
                    <a:pos x="352" y="82"/>
                  </a:cxn>
                  <a:cxn ang="0">
                    <a:pos x="158" y="171"/>
                  </a:cxn>
                  <a:cxn ang="0">
                    <a:pos x="191" y="253"/>
                  </a:cxn>
                  <a:cxn ang="0">
                    <a:pos x="336" y="270"/>
                  </a:cxn>
                  <a:cxn ang="0">
                    <a:pos x="635" y="186"/>
                  </a:cxn>
                  <a:cxn ang="0">
                    <a:pos x="507" y="57"/>
                  </a:cxn>
                  <a:cxn ang="0">
                    <a:pos x="507" y="314"/>
                  </a:cxn>
                  <a:cxn ang="0">
                    <a:pos x="676" y="516"/>
                  </a:cxn>
                  <a:cxn ang="0">
                    <a:pos x="696" y="511"/>
                  </a:cxn>
                  <a:cxn ang="0">
                    <a:pos x="563" y="392"/>
                  </a:cxn>
                  <a:cxn ang="0">
                    <a:pos x="460" y="389"/>
                  </a:cxn>
                  <a:cxn ang="0">
                    <a:pos x="263" y="726"/>
                  </a:cxn>
                  <a:cxn ang="0">
                    <a:pos x="291" y="792"/>
                  </a:cxn>
                  <a:cxn ang="0">
                    <a:pos x="525" y="844"/>
                  </a:cxn>
                  <a:cxn ang="0">
                    <a:pos x="676" y="516"/>
                  </a:cxn>
                  <a:cxn ang="0">
                    <a:pos x="848" y="238"/>
                  </a:cxn>
                  <a:cxn ang="0">
                    <a:pos x="751" y="52"/>
                  </a:cxn>
                  <a:cxn ang="0">
                    <a:pos x="698" y="188"/>
                  </a:cxn>
                  <a:cxn ang="0">
                    <a:pos x="753" y="286"/>
                  </a:cxn>
                  <a:cxn ang="0">
                    <a:pos x="848" y="238"/>
                  </a:cxn>
                  <a:cxn ang="0">
                    <a:pos x="926" y="747"/>
                  </a:cxn>
                  <a:cxn ang="0">
                    <a:pos x="789" y="572"/>
                  </a:cxn>
                  <a:cxn ang="0">
                    <a:pos x="725" y="567"/>
                  </a:cxn>
                  <a:cxn ang="0">
                    <a:pos x="563" y="747"/>
                  </a:cxn>
                  <a:cxn ang="0">
                    <a:pos x="641" y="895"/>
                  </a:cxn>
                  <a:cxn ang="0">
                    <a:pos x="920" y="794"/>
                  </a:cxn>
                  <a:cxn ang="0">
                    <a:pos x="973" y="671"/>
                  </a:cxn>
                  <a:cxn ang="0">
                    <a:pos x="974" y="655"/>
                  </a:cxn>
                  <a:cxn ang="0">
                    <a:pos x="659" y="376"/>
                  </a:cxn>
                  <a:cxn ang="0">
                    <a:pos x="760" y="507"/>
                  </a:cxn>
                  <a:cxn ang="0">
                    <a:pos x="1028" y="655"/>
                  </a:cxn>
                  <a:cxn ang="0">
                    <a:pos x="986" y="754"/>
                  </a:cxn>
                  <a:cxn ang="0">
                    <a:pos x="744" y="989"/>
                  </a:cxn>
                  <a:cxn ang="0">
                    <a:pos x="251" y="836"/>
                  </a:cxn>
                  <a:cxn ang="0">
                    <a:pos x="42" y="754"/>
                  </a:cxn>
                  <a:cxn ang="0">
                    <a:pos x="72" y="413"/>
                  </a:cxn>
                  <a:cxn ang="0">
                    <a:pos x="157" y="314"/>
                  </a:cxn>
                  <a:cxn ang="0">
                    <a:pos x="103" y="171"/>
                  </a:cxn>
                  <a:cxn ang="0">
                    <a:pos x="388" y="42"/>
                  </a:cxn>
                  <a:cxn ang="0">
                    <a:pos x="631" y="47"/>
                  </a:cxn>
                  <a:cxn ang="0">
                    <a:pos x="922" y="171"/>
                  </a:cxn>
                  <a:cxn ang="0">
                    <a:pos x="869" y="314"/>
                  </a:cxn>
                  <a:cxn ang="0">
                    <a:pos x="953" y="413"/>
                  </a:cxn>
                </a:cxnLst>
                <a:rect l="0" t="0" r="r" b="b"/>
                <a:pathLst>
                  <a:path w="1028" h="989">
                    <a:moveTo>
                      <a:pt x="284" y="458"/>
                    </a:moveTo>
                    <a:lnTo>
                      <a:pt x="284" y="458"/>
                    </a:lnTo>
                    <a:cubicBezTo>
                      <a:pt x="306" y="422"/>
                      <a:pt x="333" y="394"/>
                      <a:pt x="364" y="370"/>
                    </a:cubicBezTo>
                    <a:cubicBezTo>
                      <a:pt x="336" y="350"/>
                      <a:pt x="304" y="340"/>
                      <a:pt x="277" y="340"/>
                    </a:cubicBezTo>
                    <a:cubicBezTo>
                      <a:pt x="185" y="340"/>
                      <a:pt x="55" y="459"/>
                      <a:pt x="55" y="652"/>
                    </a:cubicBezTo>
                    <a:cubicBezTo>
                      <a:pt x="55" y="676"/>
                      <a:pt x="63" y="695"/>
                      <a:pt x="81" y="713"/>
                    </a:cubicBezTo>
                    <a:cubicBezTo>
                      <a:pt x="105" y="735"/>
                      <a:pt x="153" y="750"/>
                      <a:pt x="207" y="756"/>
                    </a:cubicBezTo>
                    <a:cubicBezTo>
                      <a:pt x="205" y="746"/>
                      <a:pt x="205" y="736"/>
                      <a:pt x="205" y="724"/>
                    </a:cubicBezTo>
                    <a:cubicBezTo>
                      <a:pt x="202" y="635"/>
                      <a:pt x="233" y="535"/>
                      <a:pt x="284" y="458"/>
                    </a:cubicBezTo>
                    <a:close/>
                    <a:moveTo>
                      <a:pt x="319" y="190"/>
                    </a:moveTo>
                    <a:lnTo>
                      <a:pt x="319" y="190"/>
                    </a:lnTo>
                    <a:cubicBezTo>
                      <a:pt x="319" y="149"/>
                      <a:pt x="331" y="113"/>
                      <a:pt x="352" y="82"/>
                    </a:cubicBezTo>
                    <a:cubicBezTo>
                      <a:pt x="331" y="63"/>
                      <a:pt x="305" y="54"/>
                      <a:pt x="275" y="54"/>
                    </a:cubicBezTo>
                    <a:cubicBezTo>
                      <a:pt x="211" y="54"/>
                      <a:pt x="158" y="107"/>
                      <a:pt x="158" y="171"/>
                    </a:cubicBezTo>
                    <a:cubicBezTo>
                      <a:pt x="158" y="197"/>
                      <a:pt x="165" y="219"/>
                      <a:pt x="180" y="239"/>
                    </a:cubicBezTo>
                    <a:cubicBezTo>
                      <a:pt x="185" y="244"/>
                      <a:pt x="187" y="248"/>
                      <a:pt x="191" y="253"/>
                    </a:cubicBezTo>
                    <a:cubicBezTo>
                      <a:pt x="212" y="275"/>
                      <a:pt x="242" y="288"/>
                      <a:pt x="275" y="288"/>
                    </a:cubicBezTo>
                    <a:cubicBezTo>
                      <a:pt x="298" y="288"/>
                      <a:pt x="319" y="282"/>
                      <a:pt x="336" y="270"/>
                    </a:cubicBezTo>
                    <a:cubicBezTo>
                      <a:pt x="325" y="245"/>
                      <a:pt x="319" y="219"/>
                      <a:pt x="319" y="190"/>
                    </a:cubicBezTo>
                    <a:close/>
                    <a:moveTo>
                      <a:pt x="635" y="186"/>
                    </a:moveTo>
                    <a:lnTo>
                      <a:pt x="635" y="186"/>
                    </a:lnTo>
                    <a:cubicBezTo>
                      <a:pt x="635" y="115"/>
                      <a:pt x="578" y="57"/>
                      <a:pt x="507" y="57"/>
                    </a:cubicBezTo>
                    <a:cubicBezTo>
                      <a:pt x="435" y="57"/>
                      <a:pt x="378" y="114"/>
                      <a:pt x="378" y="186"/>
                    </a:cubicBezTo>
                    <a:cubicBezTo>
                      <a:pt x="378" y="256"/>
                      <a:pt x="435" y="314"/>
                      <a:pt x="507" y="314"/>
                    </a:cubicBezTo>
                    <a:cubicBezTo>
                      <a:pt x="578" y="314"/>
                      <a:pt x="635" y="256"/>
                      <a:pt x="635" y="186"/>
                    </a:cubicBezTo>
                    <a:close/>
                    <a:moveTo>
                      <a:pt x="676" y="516"/>
                    </a:moveTo>
                    <a:lnTo>
                      <a:pt x="676" y="516"/>
                    </a:lnTo>
                    <a:cubicBezTo>
                      <a:pt x="682" y="515"/>
                      <a:pt x="690" y="514"/>
                      <a:pt x="696" y="511"/>
                    </a:cubicBezTo>
                    <a:cubicBezTo>
                      <a:pt x="671" y="472"/>
                      <a:pt x="643" y="441"/>
                      <a:pt x="612" y="420"/>
                    </a:cubicBezTo>
                    <a:cubicBezTo>
                      <a:pt x="596" y="407"/>
                      <a:pt x="580" y="399"/>
                      <a:pt x="563" y="392"/>
                    </a:cubicBezTo>
                    <a:cubicBezTo>
                      <a:pt x="544" y="385"/>
                      <a:pt x="526" y="380"/>
                      <a:pt x="508" y="380"/>
                    </a:cubicBezTo>
                    <a:cubicBezTo>
                      <a:pt x="493" y="380"/>
                      <a:pt x="476" y="382"/>
                      <a:pt x="460" y="389"/>
                    </a:cubicBezTo>
                    <a:cubicBezTo>
                      <a:pt x="443" y="395"/>
                      <a:pt x="426" y="402"/>
                      <a:pt x="410" y="415"/>
                    </a:cubicBezTo>
                    <a:cubicBezTo>
                      <a:pt x="333" y="467"/>
                      <a:pt x="263" y="575"/>
                      <a:pt x="263" y="726"/>
                    </a:cubicBezTo>
                    <a:cubicBezTo>
                      <a:pt x="263" y="740"/>
                      <a:pt x="265" y="752"/>
                      <a:pt x="270" y="762"/>
                    </a:cubicBezTo>
                    <a:cubicBezTo>
                      <a:pt x="275" y="775"/>
                      <a:pt x="283" y="783"/>
                      <a:pt x="291" y="792"/>
                    </a:cubicBezTo>
                    <a:cubicBezTo>
                      <a:pt x="302" y="801"/>
                      <a:pt x="315" y="810"/>
                      <a:pt x="332" y="815"/>
                    </a:cubicBezTo>
                    <a:cubicBezTo>
                      <a:pt x="382" y="836"/>
                      <a:pt x="455" y="845"/>
                      <a:pt x="525" y="844"/>
                    </a:cubicBezTo>
                    <a:cubicBezTo>
                      <a:pt x="512" y="814"/>
                      <a:pt x="504" y="781"/>
                      <a:pt x="504" y="746"/>
                    </a:cubicBezTo>
                    <a:cubicBezTo>
                      <a:pt x="503" y="637"/>
                      <a:pt x="577" y="546"/>
                      <a:pt x="676" y="516"/>
                    </a:cubicBezTo>
                    <a:close/>
                    <a:moveTo>
                      <a:pt x="848" y="238"/>
                    </a:moveTo>
                    <a:lnTo>
                      <a:pt x="848" y="238"/>
                    </a:lnTo>
                    <a:cubicBezTo>
                      <a:pt x="862" y="218"/>
                      <a:pt x="869" y="196"/>
                      <a:pt x="869" y="170"/>
                    </a:cubicBezTo>
                    <a:cubicBezTo>
                      <a:pt x="869" y="105"/>
                      <a:pt x="816" y="52"/>
                      <a:pt x="751" y="52"/>
                    </a:cubicBezTo>
                    <a:cubicBezTo>
                      <a:pt x="718" y="52"/>
                      <a:pt x="690" y="66"/>
                      <a:pt x="669" y="87"/>
                    </a:cubicBezTo>
                    <a:cubicBezTo>
                      <a:pt x="687" y="117"/>
                      <a:pt x="698" y="151"/>
                      <a:pt x="698" y="188"/>
                    </a:cubicBezTo>
                    <a:cubicBezTo>
                      <a:pt x="698" y="216"/>
                      <a:pt x="692" y="239"/>
                      <a:pt x="683" y="264"/>
                    </a:cubicBezTo>
                    <a:cubicBezTo>
                      <a:pt x="703" y="279"/>
                      <a:pt x="727" y="286"/>
                      <a:pt x="753" y="286"/>
                    </a:cubicBezTo>
                    <a:cubicBezTo>
                      <a:pt x="786" y="286"/>
                      <a:pt x="816" y="272"/>
                      <a:pt x="837" y="250"/>
                    </a:cubicBezTo>
                    <a:cubicBezTo>
                      <a:pt x="840" y="248"/>
                      <a:pt x="843" y="243"/>
                      <a:pt x="848" y="238"/>
                    </a:cubicBezTo>
                    <a:close/>
                    <a:moveTo>
                      <a:pt x="926" y="747"/>
                    </a:moveTo>
                    <a:lnTo>
                      <a:pt x="926" y="747"/>
                    </a:lnTo>
                    <a:cubicBezTo>
                      <a:pt x="926" y="741"/>
                      <a:pt x="926" y="736"/>
                      <a:pt x="925" y="731"/>
                    </a:cubicBezTo>
                    <a:cubicBezTo>
                      <a:pt x="918" y="655"/>
                      <a:pt x="863" y="589"/>
                      <a:pt x="789" y="572"/>
                    </a:cubicBezTo>
                    <a:cubicBezTo>
                      <a:pt x="775" y="569"/>
                      <a:pt x="760" y="566"/>
                      <a:pt x="745" y="566"/>
                    </a:cubicBezTo>
                    <a:cubicBezTo>
                      <a:pt x="739" y="566"/>
                      <a:pt x="733" y="566"/>
                      <a:pt x="725" y="567"/>
                    </a:cubicBezTo>
                    <a:cubicBezTo>
                      <a:pt x="723" y="567"/>
                      <a:pt x="719" y="567"/>
                      <a:pt x="717" y="568"/>
                    </a:cubicBezTo>
                    <a:cubicBezTo>
                      <a:pt x="631" y="582"/>
                      <a:pt x="563" y="657"/>
                      <a:pt x="563" y="747"/>
                    </a:cubicBezTo>
                    <a:cubicBezTo>
                      <a:pt x="563" y="781"/>
                      <a:pt x="575" y="814"/>
                      <a:pt x="591" y="840"/>
                    </a:cubicBezTo>
                    <a:cubicBezTo>
                      <a:pt x="604" y="861"/>
                      <a:pt x="620" y="881"/>
                      <a:pt x="641" y="895"/>
                    </a:cubicBezTo>
                    <a:cubicBezTo>
                      <a:pt x="671" y="916"/>
                      <a:pt x="706" y="928"/>
                      <a:pt x="745" y="928"/>
                    </a:cubicBezTo>
                    <a:cubicBezTo>
                      <a:pt x="829" y="928"/>
                      <a:pt x="899" y="871"/>
                      <a:pt x="920" y="794"/>
                    </a:cubicBezTo>
                    <a:cubicBezTo>
                      <a:pt x="925" y="779"/>
                      <a:pt x="926" y="765"/>
                      <a:pt x="926" y="747"/>
                    </a:cubicBezTo>
                    <a:close/>
                    <a:moveTo>
                      <a:pt x="973" y="671"/>
                    </a:moveTo>
                    <a:lnTo>
                      <a:pt x="973" y="671"/>
                    </a:lnTo>
                    <a:cubicBezTo>
                      <a:pt x="974" y="664"/>
                      <a:pt x="974" y="661"/>
                      <a:pt x="974" y="655"/>
                    </a:cubicBezTo>
                    <a:cubicBezTo>
                      <a:pt x="974" y="462"/>
                      <a:pt x="844" y="343"/>
                      <a:pt x="753" y="343"/>
                    </a:cubicBezTo>
                    <a:cubicBezTo>
                      <a:pt x="724" y="343"/>
                      <a:pt x="691" y="355"/>
                      <a:pt x="659" y="376"/>
                    </a:cubicBezTo>
                    <a:cubicBezTo>
                      <a:pt x="686" y="397"/>
                      <a:pt x="712" y="426"/>
                      <a:pt x="733" y="459"/>
                    </a:cubicBezTo>
                    <a:cubicBezTo>
                      <a:pt x="744" y="474"/>
                      <a:pt x="753" y="489"/>
                      <a:pt x="760" y="507"/>
                    </a:cubicBezTo>
                    <a:cubicBezTo>
                      <a:pt x="860" y="514"/>
                      <a:pt x="943" y="580"/>
                      <a:pt x="973" y="671"/>
                    </a:cubicBezTo>
                    <a:close/>
                    <a:moveTo>
                      <a:pt x="1028" y="655"/>
                    </a:moveTo>
                    <a:lnTo>
                      <a:pt x="1028" y="655"/>
                    </a:lnTo>
                    <a:cubicBezTo>
                      <a:pt x="1028" y="694"/>
                      <a:pt x="1012" y="728"/>
                      <a:pt x="986" y="754"/>
                    </a:cubicBezTo>
                    <a:cubicBezTo>
                      <a:pt x="986" y="754"/>
                      <a:pt x="986" y="755"/>
                      <a:pt x="985" y="755"/>
                    </a:cubicBezTo>
                    <a:cubicBezTo>
                      <a:pt x="980" y="885"/>
                      <a:pt x="875" y="989"/>
                      <a:pt x="744" y="989"/>
                    </a:cubicBezTo>
                    <a:cubicBezTo>
                      <a:pt x="672" y="989"/>
                      <a:pt x="607" y="956"/>
                      <a:pt x="563" y="907"/>
                    </a:cubicBezTo>
                    <a:cubicBezTo>
                      <a:pt x="445" y="917"/>
                      <a:pt x="310" y="896"/>
                      <a:pt x="251" y="836"/>
                    </a:cubicBezTo>
                    <a:cubicBezTo>
                      <a:pt x="244" y="830"/>
                      <a:pt x="239" y="824"/>
                      <a:pt x="234" y="818"/>
                    </a:cubicBezTo>
                    <a:cubicBezTo>
                      <a:pt x="154" y="814"/>
                      <a:pt x="81" y="793"/>
                      <a:pt x="42" y="754"/>
                    </a:cubicBezTo>
                    <a:cubicBezTo>
                      <a:pt x="14" y="726"/>
                      <a:pt x="0" y="693"/>
                      <a:pt x="0" y="655"/>
                    </a:cubicBezTo>
                    <a:cubicBezTo>
                      <a:pt x="0" y="573"/>
                      <a:pt x="27" y="483"/>
                      <a:pt x="72" y="413"/>
                    </a:cubicBezTo>
                    <a:cubicBezTo>
                      <a:pt x="95" y="379"/>
                      <a:pt x="121" y="352"/>
                      <a:pt x="149" y="331"/>
                    </a:cubicBezTo>
                    <a:cubicBezTo>
                      <a:pt x="154" y="326"/>
                      <a:pt x="155" y="319"/>
                      <a:pt x="157" y="314"/>
                    </a:cubicBezTo>
                    <a:cubicBezTo>
                      <a:pt x="158" y="306"/>
                      <a:pt x="155" y="295"/>
                      <a:pt x="149" y="287"/>
                    </a:cubicBezTo>
                    <a:cubicBezTo>
                      <a:pt x="122" y="258"/>
                      <a:pt x="103" y="217"/>
                      <a:pt x="103" y="171"/>
                    </a:cubicBezTo>
                    <a:cubicBezTo>
                      <a:pt x="103" y="76"/>
                      <a:pt x="180" y="0"/>
                      <a:pt x="275" y="0"/>
                    </a:cubicBezTo>
                    <a:cubicBezTo>
                      <a:pt x="319" y="0"/>
                      <a:pt x="358" y="15"/>
                      <a:pt x="388" y="42"/>
                    </a:cubicBezTo>
                    <a:cubicBezTo>
                      <a:pt x="421" y="15"/>
                      <a:pt x="462" y="1"/>
                      <a:pt x="507" y="1"/>
                    </a:cubicBezTo>
                    <a:cubicBezTo>
                      <a:pt x="555" y="1"/>
                      <a:pt x="598" y="19"/>
                      <a:pt x="631" y="47"/>
                    </a:cubicBezTo>
                    <a:cubicBezTo>
                      <a:pt x="661" y="18"/>
                      <a:pt x="703" y="0"/>
                      <a:pt x="750" y="0"/>
                    </a:cubicBezTo>
                    <a:cubicBezTo>
                      <a:pt x="845" y="0"/>
                      <a:pt x="922" y="76"/>
                      <a:pt x="922" y="171"/>
                    </a:cubicBezTo>
                    <a:cubicBezTo>
                      <a:pt x="922" y="214"/>
                      <a:pt x="906" y="255"/>
                      <a:pt x="876" y="287"/>
                    </a:cubicBezTo>
                    <a:cubicBezTo>
                      <a:pt x="870" y="296"/>
                      <a:pt x="869" y="306"/>
                      <a:pt x="869" y="314"/>
                    </a:cubicBezTo>
                    <a:cubicBezTo>
                      <a:pt x="870" y="321"/>
                      <a:pt x="871" y="327"/>
                      <a:pt x="876" y="331"/>
                    </a:cubicBezTo>
                    <a:cubicBezTo>
                      <a:pt x="905" y="352"/>
                      <a:pt x="931" y="379"/>
                      <a:pt x="953" y="413"/>
                    </a:cubicBezTo>
                    <a:cubicBezTo>
                      <a:pt x="1001" y="483"/>
                      <a:pt x="1028" y="573"/>
                      <a:pt x="1028" y="65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061138" y="5373066"/>
              <a:ext cx="114300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GB" sz="1400" b="1" dirty="0">
                  <a:solidFill>
                    <a:srgbClr val="C21383"/>
                  </a:solidFill>
                  <a:latin typeface="Calibri" panose="020F0502020204030204" pitchFamily="34" charset="0"/>
                </a:rPr>
                <a:t>Decode </a:t>
              </a:r>
              <a:r>
                <a:rPr lang="en-GB" sz="1400" dirty="0">
                  <a:solidFill>
                    <a:srgbClr val="C21383"/>
                  </a:solidFill>
                  <a:latin typeface="Calibri" panose="020F0502020204030204" pitchFamily="34" charset="0"/>
                </a:rPr>
                <a:t>smart </a:t>
              </a:r>
            </a:p>
            <a:p>
              <a:pPr algn="ctr">
                <a:lnSpc>
                  <a:spcPts val="1400"/>
                </a:lnSpc>
              </a:pPr>
              <a:r>
                <a:rPr lang="en-GB" sz="1400" dirty="0">
                  <a:solidFill>
                    <a:srgbClr val="C21383"/>
                  </a:solidFill>
                  <a:latin typeface="Calibri" panose="020F0502020204030204" pitchFamily="34" charset="0"/>
                </a:rPr>
                <a:t>money</a:t>
              </a:r>
            </a:p>
          </p:txBody>
        </p:sp>
        <p:sp>
          <p:nvSpPr>
            <p:cNvPr id="38" name="37 Triángulo isósceles"/>
            <p:cNvSpPr/>
            <p:nvPr/>
          </p:nvSpPr>
          <p:spPr>
            <a:xfrm rot="10800000">
              <a:off x="6236432" y="4352625"/>
              <a:ext cx="792421" cy="38438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39" name="38 Elipse"/>
            <p:cNvSpPr/>
            <p:nvPr/>
          </p:nvSpPr>
          <p:spPr>
            <a:xfrm>
              <a:off x="6010026" y="3249951"/>
              <a:ext cx="1245233" cy="124523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0" name="39 Elipse"/>
            <p:cNvSpPr/>
            <p:nvPr/>
          </p:nvSpPr>
          <p:spPr>
            <a:xfrm>
              <a:off x="6085494" y="3319288"/>
              <a:ext cx="1094296" cy="109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50" name="49 Elipse"/>
            <p:cNvSpPr/>
            <p:nvPr/>
          </p:nvSpPr>
          <p:spPr>
            <a:xfrm>
              <a:off x="6538306" y="5041518"/>
              <a:ext cx="188672" cy="18867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grpSp>
          <p:nvGrpSpPr>
            <p:cNvPr id="93" name="92 Grupo"/>
            <p:cNvGrpSpPr/>
            <p:nvPr/>
          </p:nvGrpSpPr>
          <p:grpSpPr>
            <a:xfrm>
              <a:off x="6334986" y="3515678"/>
              <a:ext cx="595312" cy="611188"/>
              <a:chOff x="347663" y="8870950"/>
              <a:chExt cx="595312" cy="611188"/>
            </a:xfrm>
          </p:grpSpPr>
          <p:sp>
            <p:nvSpPr>
              <p:cNvPr id="20492" name="Freeform 12"/>
              <p:cNvSpPr>
                <a:spLocks/>
              </p:cNvSpPr>
              <p:nvPr/>
            </p:nvSpPr>
            <p:spPr bwMode="auto">
              <a:xfrm>
                <a:off x="574675" y="9047163"/>
                <a:ext cx="147637" cy="250825"/>
              </a:xfrm>
              <a:custGeom>
                <a:avLst/>
                <a:gdLst/>
                <a:ahLst/>
                <a:cxnLst>
                  <a:cxn ang="0">
                    <a:pos x="144" y="318"/>
                  </a:cxn>
                  <a:cxn ang="0">
                    <a:pos x="144" y="318"/>
                  </a:cxn>
                  <a:cxn ang="0">
                    <a:pos x="199" y="257"/>
                  </a:cxn>
                  <a:cxn ang="0">
                    <a:pos x="166" y="178"/>
                  </a:cxn>
                  <a:cxn ang="0">
                    <a:pos x="135" y="163"/>
                  </a:cxn>
                  <a:cxn ang="0">
                    <a:pos x="119" y="155"/>
                  </a:cxn>
                  <a:cxn ang="0">
                    <a:pos x="109" y="150"/>
                  </a:cxn>
                  <a:cxn ang="0">
                    <a:pos x="82" y="136"/>
                  </a:cxn>
                  <a:cxn ang="0">
                    <a:pos x="70" y="90"/>
                  </a:cxn>
                  <a:cxn ang="0">
                    <a:pos x="105" y="67"/>
                  </a:cxn>
                  <a:cxn ang="0">
                    <a:pos x="142" y="92"/>
                  </a:cxn>
                  <a:cxn ang="0">
                    <a:pos x="145" y="107"/>
                  </a:cxn>
                  <a:cxn ang="0">
                    <a:pos x="146" y="112"/>
                  </a:cxn>
                  <a:cxn ang="0">
                    <a:pos x="199" y="112"/>
                  </a:cxn>
                  <a:cxn ang="0">
                    <a:pos x="188" y="67"/>
                  </a:cxn>
                  <a:cxn ang="0">
                    <a:pos x="128" y="28"/>
                  </a:cxn>
                  <a:cxn ang="0">
                    <a:pos x="122" y="26"/>
                  </a:cxn>
                  <a:cxn ang="0">
                    <a:pos x="122" y="0"/>
                  </a:cxn>
                  <a:cxn ang="0">
                    <a:pos x="94" y="0"/>
                  </a:cxn>
                  <a:cxn ang="0">
                    <a:pos x="94" y="24"/>
                  </a:cxn>
                  <a:cxn ang="0">
                    <a:pos x="89" y="26"/>
                  </a:cxn>
                  <a:cxn ang="0">
                    <a:pos x="79" y="29"/>
                  </a:cxn>
                  <a:cxn ang="0">
                    <a:pos x="54" y="38"/>
                  </a:cxn>
                  <a:cxn ang="0">
                    <a:pos x="13" y="100"/>
                  </a:cxn>
                  <a:cxn ang="0">
                    <a:pos x="43" y="167"/>
                  </a:cxn>
                  <a:cxn ang="0">
                    <a:pos x="79" y="186"/>
                  </a:cxn>
                  <a:cxn ang="0">
                    <a:pos x="96" y="194"/>
                  </a:cxn>
                  <a:cxn ang="0">
                    <a:pos x="106" y="199"/>
                  </a:cxn>
                  <a:cxn ang="0">
                    <a:pos x="107" y="200"/>
                  </a:cxn>
                  <a:cxn ang="0">
                    <a:pos x="130" y="211"/>
                  </a:cxn>
                  <a:cxn ang="0">
                    <a:pos x="144" y="257"/>
                  </a:cxn>
                  <a:cxn ang="0">
                    <a:pos x="109" y="282"/>
                  </a:cxn>
                  <a:cxn ang="0">
                    <a:pos x="96" y="282"/>
                  </a:cxn>
                  <a:cxn ang="0">
                    <a:pos x="57" y="244"/>
                  </a:cxn>
                  <a:cxn ang="0">
                    <a:pos x="56" y="235"/>
                  </a:cxn>
                  <a:cxn ang="0">
                    <a:pos x="4" y="235"/>
                  </a:cxn>
                  <a:cxn ang="0">
                    <a:pos x="85" y="322"/>
                  </a:cxn>
                  <a:cxn ang="0">
                    <a:pos x="91" y="324"/>
                  </a:cxn>
                  <a:cxn ang="0">
                    <a:pos x="91" y="346"/>
                  </a:cxn>
                  <a:cxn ang="0">
                    <a:pos x="119" y="346"/>
                  </a:cxn>
                  <a:cxn ang="0">
                    <a:pos x="119" y="323"/>
                  </a:cxn>
                  <a:cxn ang="0">
                    <a:pos x="129" y="321"/>
                  </a:cxn>
                  <a:cxn ang="0">
                    <a:pos x="144" y="318"/>
                  </a:cxn>
                </a:cxnLst>
                <a:rect l="0" t="0" r="r" b="b"/>
                <a:pathLst>
                  <a:path w="204" h="346">
                    <a:moveTo>
                      <a:pt x="144" y="318"/>
                    </a:moveTo>
                    <a:lnTo>
                      <a:pt x="144" y="318"/>
                    </a:lnTo>
                    <a:cubicBezTo>
                      <a:pt x="176" y="307"/>
                      <a:pt x="195" y="287"/>
                      <a:pt x="199" y="257"/>
                    </a:cubicBezTo>
                    <a:cubicBezTo>
                      <a:pt x="204" y="221"/>
                      <a:pt x="193" y="195"/>
                      <a:pt x="166" y="178"/>
                    </a:cubicBezTo>
                    <a:cubicBezTo>
                      <a:pt x="156" y="172"/>
                      <a:pt x="146" y="167"/>
                      <a:pt x="135" y="163"/>
                    </a:cubicBezTo>
                    <a:cubicBezTo>
                      <a:pt x="129" y="160"/>
                      <a:pt x="124" y="158"/>
                      <a:pt x="119" y="155"/>
                    </a:cubicBezTo>
                    <a:cubicBezTo>
                      <a:pt x="116" y="153"/>
                      <a:pt x="112" y="152"/>
                      <a:pt x="109" y="150"/>
                    </a:cubicBezTo>
                    <a:cubicBezTo>
                      <a:pt x="99" y="146"/>
                      <a:pt x="90" y="142"/>
                      <a:pt x="82" y="136"/>
                    </a:cubicBezTo>
                    <a:cubicBezTo>
                      <a:pt x="68" y="127"/>
                      <a:pt x="63" y="108"/>
                      <a:pt x="70" y="90"/>
                    </a:cubicBezTo>
                    <a:cubicBezTo>
                      <a:pt x="75" y="74"/>
                      <a:pt x="86" y="67"/>
                      <a:pt x="105" y="67"/>
                    </a:cubicBezTo>
                    <a:cubicBezTo>
                      <a:pt x="124" y="67"/>
                      <a:pt x="137" y="76"/>
                      <a:pt x="142" y="92"/>
                    </a:cubicBezTo>
                    <a:cubicBezTo>
                      <a:pt x="144" y="97"/>
                      <a:pt x="145" y="102"/>
                      <a:pt x="145" y="107"/>
                    </a:cubicBezTo>
                    <a:cubicBezTo>
                      <a:pt x="146" y="109"/>
                      <a:pt x="146" y="110"/>
                      <a:pt x="146" y="112"/>
                    </a:cubicBezTo>
                    <a:lnTo>
                      <a:pt x="199" y="112"/>
                    </a:lnTo>
                    <a:cubicBezTo>
                      <a:pt x="200" y="97"/>
                      <a:pt x="196" y="79"/>
                      <a:pt x="188" y="67"/>
                    </a:cubicBezTo>
                    <a:cubicBezTo>
                      <a:pt x="176" y="46"/>
                      <a:pt x="157" y="34"/>
                      <a:pt x="128" y="28"/>
                    </a:cubicBezTo>
                    <a:lnTo>
                      <a:pt x="122" y="26"/>
                    </a:lnTo>
                    <a:lnTo>
                      <a:pt x="122" y="0"/>
                    </a:lnTo>
                    <a:lnTo>
                      <a:pt x="94" y="0"/>
                    </a:lnTo>
                    <a:lnTo>
                      <a:pt x="94" y="24"/>
                    </a:lnTo>
                    <a:lnTo>
                      <a:pt x="89" y="26"/>
                    </a:lnTo>
                    <a:cubicBezTo>
                      <a:pt x="86" y="27"/>
                      <a:pt x="82" y="28"/>
                      <a:pt x="79" y="29"/>
                    </a:cubicBezTo>
                    <a:cubicBezTo>
                      <a:pt x="70" y="31"/>
                      <a:pt x="62" y="34"/>
                      <a:pt x="54" y="38"/>
                    </a:cubicBezTo>
                    <a:cubicBezTo>
                      <a:pt x="30" y="50"/>
                      <a:pt x="15" y="73"/>
                      <a:pt x="13" y="100"/>
                    </a:cubicBezTo>
                    <a:cubicBezTo>
                      <a:pt x="11" y="127"/>
                      <a:pt x="22" y="152"/>
                      <a:pt x="43" y="167"/>
                    </a:cubicBezTo>
                    <a:cubicBezTo>
                      <a:pt x="54" y="175"/>
                      <a:pt x="67" y="181"/>
                      <a:pt x="79" y="186"/>
                    </a:cubicBezTo>
                    <a:cubicBezTo>
                      <a:pt x="85" y="189"/>
                      <a:pt x="90" y="191"/>
                      <a:pt x="96" y="194"/>
                    </a:cubicBezTo>
                    <a:cubicBezTo>
                      <a:pt x="99" y="196"/>
                      <a:pt x="102" y="197"/>
                      <a:pt x="106" y="199"/>
                    </a:cubicBezTo>
                    <a:lnTo>
                      <a:pt x="107" y="200"/>
                    </a:lnTo>
                    <a:cubicBezTo>
                      <a:pt x="115" y="203"/>
                      <a:pt x="123" y="207"/>
                      <a:pt x="130" y="211"/>
                    </a:cubicBezTo>
                    <a:cubicBezTo>
                      <a:pt x="144" y="220"/>
                      <a:pt x="150" y="239"/>
                      <a:pt x="144" y="257"/>
                    </a:cubicBezTo>
                    <a:cubicBezTo>
                      <a:pt x="139" y="273"/>
                      <a:pt x="127" y="281"/>
                      <a:pt x="109" y="282"/>
                    </a:cubicBezTo>
                    <a:cubicBezTo>
                      <a:pt x="105" y="282"/>
                      <a:pt x="100" y="282"/>
                      <a:pt x="96" y="282"/>
                    </a:cubicBezTo>
                    <a:cubicBezTo>
                      <a:pt x="74" y="280"/>
                      <a:pt x="59" y="266"/>
                      <a:pt x="57" y="244"/>
                    </a:cubicBezTo>
                    <a:lnTo>
                      <a:pt x="56" y="235"/>
                    </a:lnTo>
                    <a:lnTo>
                      <a:pt x="4" y="235"/>
                    </a:lnTo>
                    <a:cubicBezTo>
                      <a:pt x="0" y="280"/>
                      <a:pt x="27" y="309"/>
                      <a:pt x="85" y="322"/>
                    </a:cubicBezTo>
                    <a:lnTo>
                      <a:pt x="91" y="324"/>
                    </a:lnTo>
                    <a:lnTo>
                      <a:pt x="91" y="346"/>
                    </a:lnTo>
                    <a:lnTo>
                      <a:pt x="119" y="346"/>
                    </a:lnTo>
                    <a:lnTo>
                      <a:pt x="119" y="323"/>
                    </a:lnTo>
                    <a:lnTo>
                      <a:pt x="129" y="321"/>
                    </a:lnTo>
                    <a:cubicBezTo>
                      <a:pt x="134" y="320"/>
                      <a:pt x="139" y="319"/>
                      <a:pt x="144" y="318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93" name="Freeform 13"/>
              <p:cNvSpPr>
                <a:spLocks/>
              </p:cNvSpPr>
              <p:nvPr/>
            </p:nvSpPr>
            <p:spPr bwMode="auto">
              <a:xfrm>
                <a:off x="530225" y="8870950"/>
                <a:ext cx="339725" cy="203200"/>
              </a:xfrm>
              <a:custGeom>
                <a:avLst/>
                <a:gdLst/>
                <a:ahLst/>
                <a:cxnLst>
                  <a:cxn ang="0">
                    <a:pos x="93" y="224"/>
                  </a:cxn>
                  <a:cxn ang="0">
                    <a:pos x="93" y="224"/>
                  </a:cxn>
                  <a:cxn ang="0">
                    <a:pos x="172" y="209"/>
                  </a:cxn>
                  <a:cxn ang="0">
                    <a:pos x="328" y="280"/>
                  </a:cxn>
                  <a:cxn ang="0">
                    <a:pos x="359" y="260"/>
                  </a:cxn>
                  <a:cxn ang="0">
                    <a:pos x="470" y="187"/>
                  </a:cxn>
                  <a:cxn ang="0">
                    <a:pos x="0" y="82"/>
                  </a:cxn>
                  <a:cxn ang="0">
                    <a:pos x="73" y="193"/>
                  </a:cxn>
                  <a:cxn ang="0">
                    <a:pos x="93" y="224"/>
                  </a:cxn>
                </a:cxnLst>
                <a:rect l="0" t="0" r="r" b="b"/>
                <a:pathLst>
                  <a:path w="470" h="280">
                    <a:moveTo>
                      <a:pt x="93" y="224"/>
                    </a:moveTo>
                    <a:lnTo>
                      <a:pt x="93" y="224"/>
                    </a:lnTo>
                    <a:cubicBezTo>
                      <a:pt x="118" y="214"/>
                      <a:pt x="144" y="209"/>
                      <a:pt x="172" y="209"/>
                    </a:cubicBezTo>
                    <a:cubicBezTo>
                      <a:pt x="234" y="209"/>
                      <a:pt x="290" y="237"/>
                      <a:pt x="328" y="280"/>
                    </a:cubicBezTo>
                    <a:lnTo>
                      <a:pt x="359" y="260"/>
                    </a:lnTo>
                    <a:lnTo>
                      <a:pt x="470" y="187"/>
                    </a:lnTo>
                    <a:cubicBezTo>
                      <a:pt x="359" y="43"/>
                      <a:pt x="160" y="0"/>
                      <a:pt x="0" y="82"/>
                    </a:cubicBezTo>
                    <a:lnTo>
                      <a:pt x="73" y="193"/>
                    </a:lnTo>
                    <a:lnTo>
                      <a:pt x="93" y="224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94" name="Freeform 14"/>
              <p:cNvSpPr>
                <a:spLocks/>
              </p:cNvSpPr>
              <p:nvPr/>
            </p:nvSpPr>
            <p:spPr bwMode="auto">
              <a:xfrm>
                <a:off x="347663" y="8953500"/>
                <a:ext cx="504825" cy="528638"/>
              </a:xfrm>
              <a:custGeom>
                <a:avLst/>
                <a:gdLst/>
                <a:ahLst/>
                <a:cxnLst>
                  <a:cxn ang="0">
                    <a:pos x="558" y="458"/>
                  </a:cxn>
                  <a:cxn ang="0">
                    <a:pos x="558" y="458"/>
                  </a:cxn>
                  <a:cxn ang="0">
                    <a:pos x="423" y="509"/>
                  </a:cxn>
                  <a:cxn ang="0">
                    <a:pos x="216" y="302"/>
                  </a:cxn>
                  <a:cxn ang="0">
                    <a:pos x="293" y="142"/>
                  </a:cxn>
                  <a:cxn ang="0">
                    <a:pos x="272" y="111"/>
                  </a:cxn>
                  <a:cxn ang="0">
                    <a:pos x="200" y="0"/>
                  </a:cxn>
                  <a:cxn ang="0">
                    <a:pos x="109" y="509"/>
                  </a:cxn>
                  <a:cxn ang="0">
                    <a:pos x="629" y="616"/>
                  </a:cxn>
                  <a:cxn ang="0">
                    <a:pos x="696" y="560"/>
                  </a:cxn>
                  <a:cxn ang="0">
                    <a:pos x="589" y="480"/>
                  </a:cxn>
                  <a:cxn ang="0">
                    <a:pos x="558" y="458"/>
                  </a:cxn>
                </a:cxnLst>
                <a:rect l="0" t="0" r="r" b="b"/>
                <a:pathLst>
                  <a:path w="696" h="730">
                    <a:moveTo>
                      <a:pt x="558" y="458"/>
                    </a:moveTo>
                    <a:lnTo>
                      <a:pt x="558" y="458"/>
                    </a:lnTo>
                    <a:cubicBezTo>
                      <a:pt x="522" y="490"/>
                      <a:pt x="475" y="509"/>
                      <a:pt x="423" y="509"/>
                    </a:cubicBezTo>
                    <a:cubicBezTo>
                      <a:pt x="309" y="509"/>
                      <a:pt x="216" y="416"/>
                      <a:pt x="216" y="302"/>
                    </a:cubicBezTo>
                    <a:cubicBezTo>
                      <a:pt x="216" y="238"/>
                      <a:pt x="246" y="180"/>
                      <a:pt x="293" y="142"/>
                    </a:cubicBezTo>
                    <a:lnTo>
                      <a:pt x="272" y="111"/>
                    </a:lnTo>
                    <a:lnTo>
                      <a:pt x="200" y="0"/>
                    </a:lnTo>
                    <a:cubicBezTo>
                      <a:pt x="41" y="118"/>
                      <a:pt x="0" y="341"/>
                      <a:pt x="109" y="509"/>
                    </a:cubicBezTo>
                    <a:cubicBezTo>
                      <a:pt x="223" y="682"/>
                      <a:pt x="456" y="730"/>
                      <a:pt x="629" y="616"/>
                    </a:cubicBezTo>
                    <a:cubicBezTo>
                      <a:pt x="654" y="599"/>
                      <a:pt x="676" y="581"/>
                      <a:pt x="696" y="560"/>
                    </a:cubicBezTo>
                    <a:lnTo>
                      <a:pt x="589" y="480"/>
                    </a:lnTo>
                    <a:lnTo>
                      <a:pt x="558" y="458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95" name="Freeform 15"/>
              <p:cNvSpPr>
                <a:spLocks noEditPoints="1"/>
              </p:cNvSpPr>
              <p:nvPr/>
            </p:nvSpPr>
            <p:spPr bwMode="auto">
              <a:xfrm>
                <a:off x="781050" y="9043988"/>
                <a:ext cx="161925" cy="280988"/>
              </a:xfrm>
              <a:custGeom>
                <a:avLst/>
                <a:gdLst/>
                <a:ahLst/>
                <a:cxnLst>
                  <a:cxn ang="0">
                    <a:pos x="125" y="333"/>
                  </a:cxn>
                  <a:cxn ang="0">
                    <a:pos x="125" y="333"/>
                  </a:cxn>
                  <a:cxn ang="0">
                    <a:pos x="49" y="276"/>
                  </a:cxn>
                  <a:cxn ang="0">
                    <a:pos x="69" y="178"/>
                  </a:cxn>
                  <a:cxn ang="0">
                    <a:pos x="60" y="110"/>
                  </a:cxn>
                  <a:cxn ang="0">
                    <a:pos x="140" y="57"/>
                  </a:cxn>
                  <a:cxn ang="0">
                    <a:pos x="125" y="333"/>
                  </a:cxn>
                  <a:cxn ang="0">
                    <a:pos x="156" y="0"/>
                  </a:cxn>
                  <a:cxn ang="0">
                    <a:pos x="156" y="0"/>
                  </a:cxn>
                  <a:cxn ang="0">
                    <a:pos x="46" y="73"/>
                  </a:cxn>
                  <a:cxn ang="0">
                    <a:pos x="14" y="94"/>
                  </a:cxn>
                  <a:cxn ang="0">
                    <a:pos x="27" y="132"/>
                  </a:cxn>
                  <a:cxn ang="0">
                    <a:pos x="32" y="178"/>
                  </a:cxn>
                  <a:cxn ang="0">
                    <a:pos x="18" y="253"/>
                  </a:cxn>
                  <a:cxn ang="0">
                    <a:pos x="0" y="288"/>
                  </a:cxn>
                  <a:cxn ang="0">
                    <a:pos x="30" y="310"/>
                  </a:cxn>
                  <a:cxn ang="0">
                    <a:pos x="136" y="389"/>
                  </a:cxn>
                  <a:cxn ang="0">
                    <a:pos x="156" y="0"/>
                  </a:cxn>
                </a:cxnLst>
                <a:rect l="0" t="0" r="r" b="b"/>
                <a:pathLst>
                  <a:path w="224" h="389">
                    <a:moveTo>
                      <a:pt x="125" y="333"/>
                    </a:moveTo>
                    <a:lnTo>
                      <a:pt x="125" y="333"/>
                    </a:lnTo>
                    <a:lnTo>
                      <a:pt x="49" y="276"/>
                    </a:lnTo>
                    <a:cubicBezTo>
                      <a:pt x="62" y="246"/>
                      <a:pt x="69" y="213"/>
                      <a:pt x="69" y="178"/>
                    </a:cubicBezTo>
                    <a:cubicBezTo>
                      <a:pt x="69" y="155"/>
                      <a:pt x="66" y="132"/>
                      <a:pt x="60" y="110"/>
                    </a:cubicBezTo>
                    <a:lnTo>
                      <a:pt x="140" y="57"/>
                    </a:lnTo>
                    <a:cubicBezTo>
                      <a:pt x="175" y="147"/>
                      <a:pt x="170" y="247"/>
                      <a:pt x="125" y="333"/>
                    </a:cubicBezTo>
                    <a:close/>
                    <a:moveTo>
                      <a:pt x="156" y="0"/>
                    </a:moveTo>
                    <a:lnTo>
                      <a:pt x="156" y="0"/>
                    </a:lnTo>
                    <a:lnTo>
                      <a:pt x="46" y="73"/>
                    </a:lnTo>
                    <a:lnTo>
                      <a:pt x="14" y="94"/>
                    </a:lnTo>
                    <a:cubicBezTo>
                      <a:pt x="20" y="106"/>
                      <a:pt x="24" y="118"/>
                      <a:pt x="27" y="132"/>
                    </a:cubicBezTo>
                    <a:cubicBezTo>
                      <a:pt x="30" y="147"/>
                      <a:pt x="32" y="162"/>
                      <a:pt x="32" y="178"/>
                    </a:cubicBezTo>
                    <a:cubicBezTo>
                      <a:pt x="32" y="205"/>
                      <a:pt x="27" y="230"/>
                      <a:pt x="18" y="253"/>
                    </a:cubicBezTo>
                    <a:cubicBezTo>
                      <a:pt x="13" y="266"/>
                      <a:pt x="7" y="277"/>
                      <a:pt x="0" y="288"/>
                    </a:cubicBezTo>
                    <a:lnTo>
                      <a:pt x="30" y="310"/>
                    </a:lnTo>
                    <a:lnTo>
                      <a:pt x="136" y="389"/>
                    </a:lnTo>
                    <a:cubicBezTo>
                      <a:pt x="213" y="276"/>
                      <a:pt x="224" y="126"/>
                      <a:pt x="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319861" y="5373066"/>
              <a:ext cx="114300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GB" sz="1400" b="1" dirty="0">
                  <a:solidFill>
                    <a:srgbClr val="68737B"/>
                  </a:solidFill>
                  <a:latin typeface="Calibri" panose="020F0502020204030204" pitchFamily="34" charset="0"/>
                </a:rPr>
                <a:t>Mine </a:t>
              </a:r>
              <a:r>
                <a:rPr lang="en-GB" sz="1400" dirty="0">
                  <a:solidFill>
                    <a:srgbClr val="68737B"/>
                  </a:solidFill>
                  <a:latin typeface="Calibri" panose="020F0502020204030204" pitchFamily="34" charset="0"/>
                </a:rPr>
                <a:t>thought leadership</a:t>
              </a:r>
            </a:p>
          </p:txBody>
        </p:sp>
        <p:sp>
          <p:nvSpPr>
            <p:cNvPr id="44" name="43 Triángulo isósceles"/>
            <p:cNvSpPr/>
            <p:nvPr/>
          </p:nvSpPr>
          <p:spPr>
            <a:xfrm rot="10800000">
              <a:off x="3495155" y="4352625"/>
              <a:ext cx="792421" cy="384383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5" name="44 Elipse"/>
            <p:cNvSpPr/>
            <p:nvPr/>
          </p:nvSpPr>
          <p:spPr>
            <a:xfrm>
              <a:off x="3268749" y="3249951"/>
              <a:ext cx="1245233" cy="124523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6" name="45 Elipse"/>
            <p:cNvSpPr/>
            <p:nvPr/>
          </p:nvSpPr>
          <p:spPr>
            <a:xfrm>
              <a:off x="3344217" y="3319288"/>
              <a:ext cx="1094296" cy="109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52" name="51 Elipse"/>
            <p:cNvSpPr/>
            <p:nvPr/>
          </p:nvSpPr>
          <p:spPr>
            <a:xfrm>
              <a:off x="3797029" y="5041518"/>
              <a:ext cx="188672" cy="1886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grpSp>
          <p:nvGrpSpPr>
            <p:cNvPr id="91" name="90 Grupo"/>
            <p:cNvGrpSpPr/>
            <p:nvPr/>
          </p:nvGrpSpPr>
          <p:grpSpPr>
            <a:xfrm>
              <a:off x="3649271" y="3587116"/>
              <a:ext cx="484188" cy="549276"/>
              <a:chOff x="7154881" y="8510623"/>
              <a:chExt cx="484188" cy="549276"/>
            </a:xfrm>
          </p:grpSpPr>
          <p:sp>
            <p:nvSpPr>
              <p:cNvPr id="20515" name="Freeform 35"/>
              <p:cNvSpPr>
                <a:spLocks/>
              </p:cNvSpPr>
              <p:nvPr/>
            </p:nvSpPr>
            <p:spPr bwMode="auto">
              <a:xfrm>
                <a:off x="7366018" y="8802723"/>
                <a:ext cx="201613" cy="201613"/>
              </a:xfrm>
              <a:custGeom>
                <a:avLst/>
                <a:gdLst/>
                <a:ahLst/>
                <a:cxnLst>
                  <a:cxn ang="0">
                    <a:pos x="371" y="185"/>
                  </a:cxn>
                  <a:cxn ang="0">
                    <a:pos x="371" y="185"/>
                  </a:cxn>
                  <a:cxn ang="0">
                    <a:pos x="185" y="370"/>
                  </a:cxn>
                  <a:cxn ang="0">
                    <a:pos x="0" y="185"/>
                  </a:cxn>
                  <a:cxn ang="0">
                    <a:pos x="185" y="0"/>
                  </a:cxn>
                  <a:cxn ang="0">
                    <a:pos x="371" y="185"/>
                  </a:cxn>
                  <a:cxn ang="0">
                    <a:pos x="371" y="185"/>
                  </a:cxn>
                </a:cxnLst>
                <a:rect l="0" t="0" r="r" b="b"/>
                <a:pathLst>
                  <a:path w="371" h="370">
                    <a:moveTo>
                      <a:pt x="371" y="185"/>
                    </a:moveTo>
                    <a:lnTo>
                      <a:pt x="371" y="185"/>
                    </a:lnTo>
                    <a:cubicBezTo>
                      <a:pt x="371" y="287"/>
                      <a:pt x="287" y="370"/>
                      <a:pt x="185" y="370"/>
                    </a:cubicBezTo>
                    <a:cubicBezTo>
                      <a:pt x="83" y="370"/>
                      <a:pt x="0" y="287"/>
                      <a:pt x="0" y="185"/>
                    </a:cubicBezTo>
                    <a:cubicBezTo>
                      <a:pt x="0" y="83"/>
                      <a:pt x="83" y="0"/>
                      <a:pt x="185" y="0"/>
                    </a:cubicBezTo>
                    <a:cubicBezTo>
                      <a:pt x="287" y="0"/>
                      <a:pt x="371" y="83"/>
                      <a:pt x="371" y="185"/>
                    </a:cubicBezTo>
                    <a:lnTo>
                      <a:pt x="371" y="185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16" name="Freeform 36"/>
              <p:cNvSpPr>
                <a:spLocks/>
              </p:cNvSpPr>
              <p:nvPr/>
            </p:nvSpPr>
            <p:spPr bwMode="auto">
              <a:xfrm>
                <a:off x="7545406" y="8966236"/>
                <a:ext cx="93663" cy="936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72" y="172"/>
                  </a:cxn>
                </a:cxnLst>
                <a:rect l="0" t="0" r="r" b="b"/>
                <a:pathLst>
                  <a:path w="172" h="172">
                    <a:moveTo>
                      <a:pt x="0" y="0"/>
                    </a:moveTo>
                    <a:lnTo>
                      <a:pt x="0" y="0"/>
                    </a:lnTo>
                    <a:lnTo>
                      <a:pt x="172" y="172"/>
                    </a:lnTo>
                  </a:path>
                </a:pathLst>
              </a:custGeom>
              <a:noFill/>
              <a:ln w="19050" cap="rnd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17" name="Freeform 37"/>
              <p:cNvSpPr>
                <a:spLocks/>
              </p:cNvSpPr>
              <p:nvPr/>
            </p:nvSpPr>
            <p:spPr bwMode="auto">
              <a:xfrm>
                <a:off x="7154881" y="8510623"/>
                <a:ext cx="371475" cy="434975"/>
              </a:xfrm>
              <a:custGeom>
                <a:avLst/>
                <a:gdLst/>
                <a:ahLst/>
                <a:cxnLst>
                  <a:cxn ang="0">
                    <a:pos x="599" y="540"/>
                  </a:cxn>
                  <a:cxn ang="0">
                    <a:pos x="599" y="540"/>
                  </a:cxn>
                  <a:cxn ang="0">
                    <a:pos x="683" y="267"/>
                  </a:cxn>
                  <a:cxn ang="0">
                    <a:pos x="390" y="0"/>
                  </a:cxn>
                  <a:cxn ang="0">
                    <a:pos x="70" y="214"/>
                  </a:cxn>
                  <a:cxn ang="0">
                    <a:pos x="70" y="347"/>
                  </a:cxn>
                  <a:cxn ang="0">
                    <a:pos x="16" y="454"/>
                  </a:cxn>
                  <a:cxn ang="0">
                    <a:pos x="29" y="495"/>
                  </a:cxn>
                  <a:cxn ang="0">
                    <a:pos x="65" y="518"/>
                  </a:cxn>
                  <a:cxn ang="0">
                    <a:pos x="72" y="560"/>
                  </a:cxn>
                  <a:cxn ang="0">
                    <a:pos x="89" y="597"/>
                  </a:cxn>
                  <a:cxn ang="0">
                    <a:pos x="134" y="667"/>
                  </a:cxn>
                  <a:cxn ang="0">
                    <a:pos x="197" y="667"/>
                  </a:cxn>
                  <a:cxn ang="0">
                    <a:pos x="230" y="720"/>
                  </a:cxn>
                  <a:cxn ang="0">
                    <a:pos x="203" y="800"/>
                  </a:cxn>
                  <a:cxn ang="0">
                    <a:pos x="404" y="800"/>
                  </a:cxn>
                </a:cxnLst>
                <a:rect l="0" t="0" r="r" b="b"/>
                <a:pathLst>
                  <a:path w="683" h="800">
                    <a:moveTo>
                      <a:pt x="599" y="540"/>
                    </a:moveTo>
                    <a:lnTo>
                      <a:pt x="599" y="540"/>
                    </a:lnTo>
                    <a:cubicBezTo>
                      <a:pt x="640" y="470"/>
                      <a:pt x="683" y="381"/>
                      <a:pt x="683" y="267"/>
                    </a:cubicBezTo>
                    <a:cubicBezTo>
                      <a:pt x="683" y="56"/>
                      <a:pt x="523" y="0"/>
                      <a:pt x="390" y="0"/>
                    </a:cubicBezTo>
                    <a:cubicBezTo>
                      <a:pt x="203" y="0"/>
                      <a:pt x="70" y="69"/>
                      <a:pt x="70" y="214"/>
                    </a:cubicBezTo>
                    <a:lnTo>
                      <a:pt x="70" y="347"/>
                    </a:lnTo>
                    <a:cubicBezTo>
                      <a:pt x="70" y="360"/>
                      <a:pt x="42" y="428"/>
                      <a:pt x="16" y="454"/>
                    </a:cubicBezTo>
                    <a:cubicBezTo>
                      <a:pt x="5" y="465"/>
                      <a:pt x="0" y="487"/>
                      <a:pt x="29" y="495"/>
                    </a:cubicBezTo>
                    <a:cubicBezTo>
                      <a:pt x="54" y="502"/>
                      <a:pt x="62" y="500"/>
                      <a:pt x="65" y="518"/>
                    </a:cubicBezTo>
                    <a:cubicBezTo>
                      <a:pt x="67" y="535"/>
                      <a:pt x="57" y="555"/>
                      <a:pt x="72" y="560"/>
                    </a:cubicBezTo>
                    <a:cubicBezTo>
                      <a:pt x="87" y="566"/>
                      <a:pt x="73" y="583"/>
                      <a:pt x="89" y="597"/>
                    </a:cubicBezTo>
                    <a:cubicBezTo>
                      <a:pt x="100" y="606"/>
                      <a:pt x="76" y="667"/>
                      <a:pt x="134" y="667"/>
                    </a:cubicBezTo>
                    <a:lnTo>
                      <a:pt x="197" y="667"/>
                    </a:lnTo>
                    <a:cubicBezTo>
                      <a:pt x="229" y="667"/>
                      <a:pt x="230" y="689"/>
                      <a:pt x="230" y="720"/>
                    </a:cubicBezTo>
                    <a:cubicBezTo>
                      <a:pt x="230" y="751"/>
                      <a:pt x="203" y="800"/>
                      <a:pt x="203" y="800"/>
                    </a:cubicBezTo>
                    <a:lnTo>
                      <a:pt x="404" y="800"/>
                    </a:lnTo>
                  </a:path>
                </a:pathLst>
              </a:custGeom>
              <a:noFill/>
              <a:ln w="19050" cap="flat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18" name="Freeform 38"/>
              <p:cNvSpPr>
                <a:spLocks/>
              </p:cNvSpPr>
              <p:nvPr/>
            </p:nvSpPr>
            <p:spPr bwMode="auto">
              <a:xfrm>
                <a:off x="7315218" y="8634448"/>
                <a:ext cx="71438" cy="73025"/>
              </a:xfrm>
              <a:custGeom>
                <a:avLst/>
                <a:gdLst/>
                <a:ahLst/>
                <a:cxnLst>
                  <a:cxn ang="0">
                    <a:pos x="133" y="67"/>
                  </a:cxn>
                  <a:cxn ang="0">
                    <a:pos x="133" y="67"/>
                  </a:cxn>
                  <a:cxn ang="0">
                    <a:pos x="66" y="133"/>
                  </a:cxn>
                  <a:cxn ang="0">
                    <a:pos x="0" y="67"/>
                  </a:cxn>
                  <a:cxn ang="0">
                    <a:pos x="66" y="0"/>
                  </a:cxn>
                  <a:cxn ang="0">
                    <a:pos x="133" y="67"/>
                  </a:cxn>
                  <a:cxn ang="0">
                    <a:pos x="133" y="67"/>
                  </a:cxn>
                </a:cxnLst>
                <a:rect l="0" t="0" r="r" b="b"/>
                <a:pathLst>
                  <a:path w="133" h="133">
                    <a:moveTo>
                      <a:pt x="133" y="67"/>
                    </a:moveTo>
                    <a:lnTo>
                      <a:pt x="133" y="67"/>
                    </a:lnTo>
                    <a:cubicBezTo>
                      <a:pt x="133" y="104"/>
                      <a:pt x="103" y="133"/>
                      <a:pt x="66" y="133"/>
                    </a:cubicBezTo>
                    <a:cubicBezTo>
                      <a:pt x="30" y="133"/>
                      <a:pt x="0" y="104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03" y="0"/>
                      <a:pt x="133" y="30"/>
                      <a:pt x="133" y="67"/>
                    </a:cubicBezTo>
                    <a:lnTo>
                      <a:pt x="133" y="67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19" name="Freeform 39"/>
              <p:cNvSpPr>
                <a:spLocks/>
              </p:cNvSpPr>
              <p:nvPr/>
            </p:nvSpPr>
            <p:spPr bwMode="auto">
              <a:xfrm>
                <a:off x="7240606" y="8563011"/>
                <a:ext cx="220663" cy="217488"/>
              </a:xfrm>
              <a:custGeom>
                <a:avLst/>
                <a:gdLst/>
                <a:ahLst/>
                <a:cxnLst>
                  <a:cxn ang="0">
                    <a:pos x="405" y="253"/>
                  </a:cxn>
                  <a:cxn ang="0">
                    <a:pos x="405" y="253"/>
                  </a:cxn>
                  <a:cxn ang="0">
                    <a:pos x="359" y="227"/>
                  </a:cxn>
                  <a:cxn ang="0">
                    <a:pos x="362" y="200"/>
                  </a:cxn>
                  <a:cxn ang="0">
                    <a:pos x="359" y="170"/>
                  </a:cxn>
                  <a:cxn ang="0">
                    <a:pos x="400" y="146"/>
                  </a:cxn>
                  <a:cxn ang="0">
                    <a:pos x="347" y="53"/>
                  </a:cxn>
                  <a:cxn ang="0">
                    <a:pos x="305" y="78"/>
                  </a:cxn>
                  <a:cxn ang="0">
                    <a:pos x="255" y="49"/>
                  </a:cxn>
                  <a:cxn ang="0">
                    <a:pos x="255" y="0"/>
                  </a:cxn>
                  <a:cxn ang="0">
                    <a:pos x="149" y="0"/>
                  </a:cxn>
                  <a:cxn ang="0">
                    <a:pos x="149" y="49"/>
                  </a:cxn>
                  <a:cxn ang="0">
                    <a:pos x="99" y="77"/>
                  </a:cxn>
                  <a:cxn ang="0">
                    <a:pos x="58" y="53"/>
                  </a:cxn>
                  <a:cxn ang="0">
                    <a:pos x="5" y="146"/>
                  </a:cxn>
                  <a:cxn ang="0">
                    <a:pos x="45" y="169"/>
                  </a:cxn>
                  <a:cxn ang="0">
                    <a:pos x="42" y="200"/>
                  </a:cxn>
                  <a:cxn ang="0">
                    <a:pos x="45" y="228"/>
                  </a:cxn>
                  <a:cxn ang="0">
                    <a:pos x="0" y="253"/>
                  </a:cxn>
                  <a:cxn ang="0">
                    <a:pos x="54" y="346"/>
                  </a:cxn>
                  <a:cxn ang="0">
                    <a:pos x="97" y="321"/>
                  </a:cxn>
                  <a:cxn ang="0">
                    <a:pos x="149" y="350"/>
                  </a:cxn>
                  <a:cxn ang="0">
                    <a:pos x="149" y="400"/>
                  </a:cxn>
                  <a:cxn ang="0">
                    <a:pos x="255" y="400"/>
                  </a:cxn>
                  <a:cxn ang="0">
                    <a:pos x="255" y="350"/>
                  </a:cxn>
                  <a:cxn ang="0">
                    <a:pos x="307" y="320"/>
                  </a:cxn>
                  <a:cxn ang="0">
                    <a:pos x="351" y="346"/>
                  </a:cxn>
                  <a:cxn ang="0">
                    <a:pos x="405" y="253"/>
                  </a:cxn>
                  <a:cxn ang="0">
                    <a:pos x="405" y="253"/>
                  </a:cxn>
                </a:cxnLst>
                <a:rect l="0" t="0" r="r" b="b"/>
                <a:pathLst>
                  <a:path w="405" h="400">
                    <a:moveTo>
                      <a:pt x="405" y="253"/>
                    </a:moveTo>
                    <a:lnTo>
                      <a:pt x="405" y="253"/>
                    </a:lnTo>
                    <a:lnTo>
                      <a:pt x="359" y="227"/>
                    </a:lnTo>
                    <a:cubicBezTo>
                      <a:pt x="361" y="218"/>
                      <a:pt x="362" y="209"/>
                      <a:pt x="362" y="200"/>
                    </a:cubicBezTo>
                    <a:cubicBezTo>
                      <a:pt x="362" y="189"/>
                      <a:pt x="361" y="179"/>
                      <a:pt x="359" y="170"/>
                    </a:cubicBezTo>
                    <a:lnTo>
                      <a:pt x="400" y="146"/>
                    </a:lnTo>
                    <a:lnTo>
                      <a:pt x="347" y="53"/>
                    </a:lnTo>
                    <a:lnTo>
                      <a:pt x="305" y="78"/>
                    </a:lnTo>
                    <a:cubicBezTo>
                      <a:pt x="290" y="65"/>
                      <a:pt x="274" y="56"/>
                      <a:pt x="255" y="49"/>
                    </a:cubicBezTo>
                    <a:lnTo>
                      <a:pt x="255" y="0"/>
                    </a:lnTo>
                    <a:lnTo>
                      <a:pt x="149" y="0"/>
                    </a:lnTo>
                    <a:lnTo>
                      <a:pt x="149" y="49"/>
                    </a:lnTo>
                    <a:cubicBezTo>
                      <a:pt x="130" y="55"/>
                      <a:pt x="114" y="65"/>
                      <a:pt x="99" y="77"/>
                    </a:cubicBezTo>
                    <a:lnTo>
                      <a:pt x="58" y="53"/>
                    </a:lnTo>
                    <a:lnTo>
                      <a:pt x="5" y="146"/>
                    </a:lnTo>
                    <a:lnTo>
                      <a:pt x="45" y="169"/>
                    </a:lnTo>
                    <a:cubicBezTo>
                      <a:pt x="43" y="179"/>
                      <a:pt x="42" y="189"/>
                      <a:pt x="42" y="200"/>
                    </a:cubicBezTo>
                    <a:cubicBezTo>
                      <a:pt x="42" y="209"/>
                      <a:pt x="43" y="219"/>
                      <a:pt x="45" y="228"/>
                    </a:cubicBezTo>
                    <a:lnTo>
                      <a:pt x="0" y="253"/>
                    </a:lnTo>
                    <a:lnTo>
                      <a:pt x="54" y="346"/>
                    </a:lnTo>
                    <a:lnTo>
                      <a:pt x="97" y="321"/>
                    </a:lnTo>
                    <a:cubicBezTo>
                      <a:pt x="112" y="333"/>
                      <a:pt x="130" y="344"/>
                      <a:pt x="149" y="350"/>
                    </a:cubicBezTo>
                    <a:lnTo>
                      <a:pt x="149" y="400"/>
                    </a:lnTo>
                    <a:lnTo>
                      <a:pt x="255" y="400"/>
                    </a:lnTo>
                    <a:lnTo>
                      <a:pt x="255" y="350"/>
                    </a:lnTo>
                    <a:cubicBezTo>
                      <a:pt x="274" y="344"/>
                      <a:pt x="292" y="333"/>
                      <a:pt x="307" y="320"/>
                    </a:cubicBezTo>
                    <a:lnTo>
                      <a:pt x="351" y="346"/>
                    </a:lnTo>
                    <a:lnTo>
                      <a:pt x="405" y="253"/>
                    </a:lnTo>
                    <a:lnTo>
                      <a:pt x="405" y="253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459229" y="5378320"/>
              <a:ext cx="1214446" cy="633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GB" sz="1400" b="1" dirty="0">
                  <a:solidFill>
                    <a:srgbClr val="00DEA5">
                      <a:lumMod val="75000"/>
                    </a:srgbClr>
                  </a:solidFill>
                  <a:latin typeface="Calibri" panose="020F0502020204030204" pitchFamily="34" charset="0"/>
                </a:rPr>
                <a:t>Monitor </a:t>
              </a:r>
              <a:r>
                <a:rPr lang="en-GB" sz="1400" dirty="0">
                  <a:solidFill>
                    <a:srgbClr val="00DEA5">
                      <a:lumMod val="75000"/>
                    </a:srgbClr>
                  </a:solidFill>
                  <a:latin typeface="Calibri" panose="020F0502020204030204" pitchFamily="34" charset="0"/>
                </a:rPr>
                <a:t>competitor</a:t>
              </a:r>
            </a:p>
            <a:p>
              <a:pPr algn="ctr">
                <a:lnSpc>
                  <a:spcPts val="1400"/>
                </a:lnSpc>
              </a:pPr>
              <a:r>
                <a:rPr lang="en-GB" sz="1400" dirty="0">
                  <a:solidFill>
                    <a:srgbClr val="00DEA5">
                      <a:lumMod val="75000"/>
                    </a:srgbClr>
                  </a:solidFill>
                  <a:latin typeface="Calibri" panose="020F0502020204030204" pitchFamily="34" charset="0"/>
                </a:rPr>
                <a:t>strategies</a:t>
              </a:r>
            </a:p>
          </p:txBody>
        </p:sp>
        <p:sp>
          <p:nvSpPr>
            <p:cNvPr id="78" name="31 Triángulo isósceles"/>
            <p:cNvSpPr/>
            <p:nvPr/>
          </p:nvSpPr>
          <p:spPr>
            <a:xfrm rot="10800000">
              <a:off x="670242" y="4352625"/>
              <a:ext cx="792421" cy="384383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79" name="32 Elipse"/>
            <p:cNvSpPr/>
            <p:nvPr/>
          </p:nvSpPr>
          <p:spPr>
            <a:xfrm>
              <a:off x="443836" y="3249951"/>
              <a:ext cx="1245233" cy="124523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80" name="33 Elipse"/>
            <p:cNvSpPr/>
            <p:nvPr/>
          </p:nvSpPr>
          <p:spPr>
            <a:xfrm>
              <a:off x="519304" y="3319288"/>
              <a:ext cx="1094296" cy="109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81" name="47 Elipse"/>
            <p:cNvSpPr/>
            <p:nvPr/>
          </p:nvSpPr>
          <p:spPr>
            <a:xfrm>
              <a:off x="972116" y="5041518"/>
              <a:ext cx="188672" cy="1886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82" name="Freeform 19"/>
            <p:cNvSpPr>
              <a:spLocks noEditPoints="1"/>
            </p:cNvSpPr>
            <p:nvPr/>
          </p:nvSpPr>
          <p:spPr bwMode="auto">
            <a:xfrm>
              <a:off x="791815" y="3587116"/>
              <a:ext cx="549274" cy="547688"/>
            </a:xfrm>
            <a:custGeom>
              <a:avLst/>
              <a:gdLst/>
              <a:ahLst/>
              <a:cxnLst>
                <a:cxn ang="0">
                  <a:pos x="356" y="579"/>
                </a:cxn>
                <a:cxn ang="0">
                  <a:pos x="473" y="355"/>
                </a:cxn>
                <a:cxn ang="0">
                  <a:pos x="356" y="579"/>
                </a:cxn>
                <a:cxn ang="0">
                  <a:pos x="98" y="355"/>
                </a:cxn>
                <a:cxn ang="0">
                  <a:pos x="322" y="472"/>
                </a:cxn>
                <a:cxn ang="0">
                  <a:pos x="98" y="355"/>
                </a:cxn>
                <a:cxn ang="0">
                  <a:pos x="322" y="97"/>
                </a:cxn>
                <a:cxn ang="0">
                  <a:pos x="205" y="321"/>
                </a:cxn>
                <a:cxn ang="0">
                  <a:pos x="322" y="97"/>
                </a:cxn>
                <a:cxn ang="0">
                  <a:pos x="356" y="321"/>
                </a:cxn>
                <a:cxn ang="0">
                  <a:pos x="439" y="321"/>
                </a:cxn>
                <a:cxn ang="0">
                  <a:pos x="356" y="355"/>
                </a:cxn>
                <a:cxn ang="0">
                  <a:pos x="439" y="355"/>
                </a:cxn>
                <a:cxn ang="0">
                  <a:pos x="356" y="355"/>
                </a:cxn>
                <a:cxn ang="0">
                  <a:pos x="322" y="355"/>
                </a:cxn>
                <a:cxn ang="0">
                  <a:pos x="239" y="355"/>
                </a:cxn>
                <a:cxn ang="0">
                  <a:pos x="322" y="321"/>
                </a:cxn>
                <a:cxn ang="0">
                  <a:pos x="239" y="321"/>
                </a:cxn>
                <a:cxn ang="0">
                  <a:pos x="322" y="321"/>
                </a:cxn>
                <a:cxn ang="0">
                  <a:pos x="579" y="321"/>
                </a:cxn>
                <a:cxn ang="0">
                  <a:pos x="356" y="204"/>
                </a:cxn>
                <a:cxn ang="0">
                  <a:pos x="579" y="321"/>
                </a:cxn>
                <a:cxn ang="0">
                  <a:pos x="662" y="321"/>
                </a:cxn>
                <a:cxn ang="0">
                  <a:pos x="356" y="64"/>
                </a:cxn>
                <a:cxn ang="0">
                  <a:pos x="339" y="0"/>
                </a:cxn>
                <a:cxn ang="0">
                  <a:pos x="322" y="64"/>
                </a:cxn>
                <a:cxn ang="0">
                  <a:pos x="16" y="321"/>
                </a:cxn>
                <a:cxn ang="0">
                  <a:pos x="16" y="355"/>
                </a:cxn>
                <a:cxn ang="0">
                  <a:pos x="322" y="612"/>
                </a:cxn>
                <a:cxn ang="0">
                  <a:pos x="339" y="677"/>
                </a:cxn>
                <a:cxn ang="0">
                  <a:pos x="356" y="612"/>
                </a:cxn>
                <a:cxn ang="0">
                  <a:pos x="662" y="355"/>
                </a:cxn>
                <a:cxn ang="0">
                  <a:pos x="662" y="321"/>
                </a:cxn>
              </a:cxnLst>
              <a:rect l="0" t="0" r="r" b="b"/>
              <a:pathLst>
                <a:path w="678" h="677">
                  <a:moveTo>
                    <a:pt x="356" y="579"/>
                  </a:moveTo>
                  <a:lnTo>
                    <a:pt x="356" y="579"/>
                  </a:lnTo>
                  <a:lnTo>
                    <a:pt x="356" y="472"/>
                  </a:lnTo>
                  <a:cubicBezTo>
                    <a:pt x="417" y="465"/>
                    <a:pt x="465" y="416"/>
                    <a:pt x="473" y="355"/>
                  </a:cubicBezTo>
                  <a:lnTo>
                    <a:pt x="579" y="355"/>
                  </a:lnTo>
                  <a:cubicBezTo>
                    <a:pt x="571" y="475"/>
                    <a:pt x="475" y="570"/>
                    <a:pt x="356" y="579"/>
                  </a:cubicBezTo>
                  <a:close/>
                  <a:moveTo>
                    <a:pt x="98" y="355"/>
                  </a:moveTo>
                  <a:lnTo>
                    <a:pt x="98" y="355"/>
                  </a:lnTo>
                  <a:lnTo>
                    <a:pt x="205" y="355"/>
                  </a:lnTo>
                  <a:cubicBezTo>
                    <a:pt x="213" y="416"/>
                    <a:pt x="261" y="465"/>
                    <a:pt x="322" y="472"/>
                  </a:cubicBezTo>
                  <a:lnTo>
                    <a:pt x="322" y="579"/>
                  </a:lnTo>
                  <a:cubicBezTo>
                    <a:pt x="202" y="570"/>
                    <a:pt x="107" y="475"/>
                    <a:pt x="98" y="355"/>
                  </a:cubicBezTo>
                  <a:close/>
                  <a:moveTo>
                    <a:pt x="322" y="97"/>
                  </a:moveTo>
                  <a:lnTo>
                    <a:pt x="322" y="97"/>
                  </a:lnTo>
                  <a:lnTo>
                    <a:pt x="322" y="204"/>
                  </a:lnTo>
                  <a:cubicBezTo>
                    <a:pt x="261" y="212"/>
                    <a:pt x="213" y="260"/>
                    <a:pt x="205" y="321"/>
                  </a:cubicBezTo>
                  <a:lnTo>
                    <a:pt x="98" y="321"/>
                  </a:lnTo>
                  <a:cubicBezTo>
                    <a:pt x="107" y="202"/>
                    <a:pt x="202" y="106"/>
                    <a:pt x="322" y="97"/>
                  </a:cubicBezTo>
                  <a:close/>
                  <a:moveTo>
                    <a:pt x="356" y="321"/>
                  </a:moveTo>
                  <a:lnTo>
                    <a:pt x="356" y="321"/>
                  </a:lnTo>
                  <a:lnTo>
                    <a:pt x="356" y="238"/>
                  </a:lnTo>
                  <a:cubicBezTo>
                    <a:pt x="398" y="245"/>
                    <a:pt x="432" y="279"/>
                    <a:pt x="439" y="321"/>
                  </a:cubicBezTo>
                  <a:lnTo>
                    <a:pt x="356" y="321"/>
                  </a:lnTo>
                  <a:close/>
                  <a:moveTo>
                    <a:pt x="356" y="355"/>
                  </a:moveTo>
                  <a:lnTo>
                    <a:pt x="356" y="355"/>
                  </a:lnTo>
                  <a:lnTo>
                    <a:pt x="439" y="355"/>
                  </a:lnTo>
                  <a:cubicBezTo>
                    <a:pt x="432" y="398"/>
                    <a:pt x="398" y="431"/>
                    <a:pt x="356" y="438"/>
                  </a:cubicBezTo>
                  <a:lnTo>
                    <a:pt x="356" y="355"/>
                  </a:lnTo>
                  <a:close/>
                  <a:moveTo>
                    <a:pt x="322" y="355"/>
                  </a:moveTo>
                  <a:lnTo>
                    <a:pt x="322" y="355"/>
                  </a:lnTo>
                  <a:lnTo>
                    <a:pt x="322" y="438"/>
                  </a:lnTo>
                  <a:cubicBezTo>
                    <a:pt x="280" y="431"/>
                    <a:pt x="246" y="398"/>
                    <a:pt x="239" y="355"/>
                  </a:cubicBezTo>
                  <a:lnTo>
                    <a:pt x="322" y="355"/>
                  </a:lnTo>
                  <a:close/>
                  <a:moveTo>
                    <a:pt x="322" y="321"/>
                  </a:moveTo>
                  <a:lnTo>
                    <a:pt x="322" y="321"/>
                  </a:lnTo>
                  <a:lnTo>
                    <a:pt x="239" y="321"/>
                  </a:lnTo>
                  <a:cubicBezTo>
                    <a:pt x="246" y="279"/>
                    <a:pt x="280" y="245"/>
                    <a:pt x="322" y="238"/>
                  </a:cubicBezTo>
                  <a:lnTo>
                    <a:pt x="322" y="321"/>
                  </a:lnTo>
                  <a:close/>
                  <a:moveTo>
                    <a:pt x="579" y="321"/>
                  </a:moveTo>
                  <a:lnTo>
                    <a:pt x="579" y="321"/>
                  </a:lnTo>
                  <a:lnTo>
                    <a:pt x="473" y="321"/>
                  </a:lnTo>
                  <a:cubicBezTo>
                    <a:pt x="465" y="260"/>
                    <a:pt x="417" y="212"/>
                    <a:pt x="356" y="204"/>
                  </a:cubicBezTo>
                  <a:lnTo>
                    <a:pt x="356" y="97"/>
                  </a:lnTo>
                  <a:cubicBezTo>
                    <a:pt x="475" y="106"/>
                    <a:pt x="571" y="202"/>
                    <a:pt x="579" y="321"/>
                  </a:cubicBezTo>
                  <a:close/>
                  <a:moveTo>
                    <a:pt x="662" y="321"/>
                  </a:moveTo>
                  <a:lnTo>
                    <a:pt x="662" y="321"/>
                  </a:lnTo>
                  <a:lnTo>
                    <a:pt x="613" y="321"/>
                  </a:lnTo>
                  <a:cubicBezTo>
                    <a:pt x="605" y="183"/>
                    <a:pt x="494" y="72"/>
                    <a:pt x="356" y="64"/>
                  </a:cubicBezTo>
                  <a:lnTo>
                    <a:pt x="356" y="15"/>
                  </a:lnTo>
                  <a:cubicBezTo>
                    <a:pt x="356" y="7"/>
                    <a:pt x="348" y="0"/>
                    <a:pt x="339" y="0"/>
                  </a:cubicBezTo>
                  <a:cubicBezTo>
                    <a:pt x="330" y="0"/>
                    <a:pt x="322" y="7"/>
                    <a:pt x="322" y="15"/>
                  </a:cubicBezTo>
                  <a:lnTo>
                    <a:pt x="322" y="64"/>
                  </a:lnTo>
                  <a:cubicBezTo>
                    <a:pt x="184" y="72"/>
                    <a:pt x="73" y="183"/>
                    <a:pt x="65" y="321"/>
                  </a:cubicBezTo>
                  <a:lnTo>
                    <a:pt x="16" y="321"/>
                  </a:lnTo>
                  <a:cubicBezTo>
                    <a:pt x="7" y="321"/>
                    <a:pt x="0" y="329"/>
                    <a:pt x="0" y="338"/>
                  </a:cubicBezTo>
                  <a:cubicBezTo>
                    <a:pt x="0" y="347"/>
                    <a:pt x="7" y="355"/>
                    <a:pt x="16" y="355"/>
                  </a:cubicBezTo>
                  <a:lnTo>
                    <a:pt x="65" y="355"/>
                  </a:lnTo>
                  <a:cubicBezTo>
                    <a:pt x="73" y="493"/>
                    <a:pt x="184" y="604"/>
                    <a:pt x="322" y="612"/>
                  </a:cubicBezTo>
                  <a:lnTo>
                    <a:pt x="322" y="661"/>
                  </a:lnTo>
                  <a:cubicBezTo>
                    <a:pt x="322" y="670"/>
                    <a:pt x="330" y="677"/>
                    <a:pt x="339" y="677"/>
                  </a:cubicBezTo>
                  <a:cubicBezTo>
                    <a:pt x="348" y="677"/>
                    <a:pt x="356" y="670"/>
                    <a:pt x="356" y="661"/>
                  </a:cubicBezTo>
                  <a:lnTo>
                    <a:pt x="356" y="612"/>
                  </a:lnTo>
                  <a:cubicBezTo>
                    <a:pt x="494" y="604"/>
                    <a:pt x="605" y="493"/>
                    <a:pt x="613" y="355"/>
                  </a:cubicBezTo>
                  <a:lnTo>
                    <a:pt x="662" y="355"/>
                  </a:lnTo>
                  <a:cubicBezTo>
                    <a:pt x="671" y="355"/>
                    <a:pt x="678" y="347"/>
                    <a:pt x="678" y="338"/>
                  </a:cubicBezTo>
                  <a:cubicBezTo>
                    <a:pt x="678" y="329"/>
                    <a:pt x="671" y="321"/>
                    <a:pt x="662" y="32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728810" y="5373066"/>
              <a:ext cx="150019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GB" sz="1400" b="1" dirty="0">
                  <a:solidFill>
                    <a:srgbClr val="583471"/>
                  </a:solidFill>
                  <a:latin typeface="Calibri" panose="020F0502020204030204" pitchFamily="34" charset="0"/>
                </a:rPr>
                <a:t>Monetize </a:t>
              </a:r>
              <a:r>
                <a:rPr lang="en-GB" sz="1400" dirty="0">
                  <a:solidFill>
                    <a:srgbClr val="583471"/>
                  </a:solidFill>
                  <a:latin typeface="Calibri" panose="020F0502020204030204" pitchFamily="34" charset="0"/>
                </a:rPr>
                <a:t>disruptive </a:t>
              </a:r>
            </a:p>
            <a:p>
              <a:pPr algn="ctr">
                <a:lnSpc>
                  <a:spcPts val="1400"/>
                </a:lnSpc>
              </a:pPr>
              <a:r>
                <a:rPr lang="en-GB" sz="1400" dirty="0">
                  <a:solidFill>
                    <a:srgbClr val="583471"/>
                  </a:solidFill>
                  <a:latin typeface="Calibri" panose="020F0502020204030204" pitchFamily="34" charset="0"/>
                </a:rPr>
                <a:t>innovation</a:t>
              </a:r>
            </a:p>
          </p:txBody>
        </p:sp>
        <p:sp>
          <p:nvSpPr>
            <p:cNvPr id="85" name="34 Triángulo isósceles"/>
            <p:cNvSpPr/>
            <p:nvPr/>
          </p:nvSpPr>
          <p:spPr>
            <a:xfrm rot="10800000">
              <a:off x="2082699" y="4352625"/>
              <a:ext cx="792421" cy="384383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86" name="35 Elipse"/>
            <p:cNvSpPr/>
            <p:nvPr/>
          </p:nvSpPr>
          <p:spPr>
            <a:xfrm>
              <a:off x="1856293" y="3249951"/>
              <a:ext cx="1245233" cy="124523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87" name="36 Elipse"/>
            <p:cNvSpPr/>
            <p:nvPr/>
          </p:nvSpPr>
          <p:spPr>
            <a:xfrm>
              <a:off x="1931761" y="3319288"/>
              <a:ext cx="1094296" cy="109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88" name="48 Elipse"/>
            <p:cNvSpPr/>
            <p:nvPr/>
          </p:nvSpPr>
          <p:spPr>
            <a:xfrm>
              <a:off x="2384573" y="5041518"/>
              <a:ext cx="188672" cy="1886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89" name="Freeform 31"/>
            <p:cNvSpPr>
              <a:spLocks noEditPoints="1"/>
            </p:cNvSpPr>
            <p:nvPr/>
          </p:nvSpPr>
          <p:spPr bwMode="auto">
            <a:xfrm>
              <a:off x="2307459" y="3515678"/>
              <a:ext cx="342900" cy="590549"/>
            </a:xfrm>
            <a:custGeom>
              <a:avLst/>
              <a:gdLst/>
              <a:ahLst/>
              <a:cxnLst>
                <a:cxn ang="0">
                  <a:pos x="397" y="622"/>
                </a:cxn>
                <a:cxn ang="0">
                  <a:pos x="386" y="647"/>
                </a:cxn>
                <a:cxn ang="0">
                  <a:pos x="352" y="704"/>
                </a:cxn>
                <a:cxn ang="0">
                  <a:pos x="147" y="670"/>
                </a:cxn>
                <a:cxn ang="0">
                  <a:pos x="102" y="620"/>
                </a:cxn>
                <a:cxn ang="0">
                  <a:pos x="125" y="475"/>
                </a:cxn>
                <a:cxn ang="0">
                  <a:pos x="147" y="522"/>
                </a:cxn>
                <a:cxn ang="0">
                  <a:pos x="170" y="158"/>
                </a:cxn>
                <a:cxn ang="0">
                  <a:pos x="193" y="351"/>
                </a:cxn>
                <a:cxn ang="0">
                  <a:pos x="215" y="442"/>
                </a:cxn>
                <a:cxn ang="0">
                  <a:pos x="238" y="329"/>
                </a:cxn>
                <a:cxn ang="0">
                  <a:pos x="261" y="442"/>
                </a:cxn>
                <a:cxn ang="0">
                  <a:pos x="284" y="351"/>
                </a:cxn>
                <a:cxn ang="0">
                  <a:pos x="329" y="351"/>
                </a:cxn>
                <a:cxn ang="0">
                  <a:pos x="329" y="442"/>
                </a:cxn>
                <a:cxn ang="0">
                  <a:pos x="352" y="454"/>
                </a:cxn>
                <a:cxn ang="0">
                  <a:pos x="352" y="363"/>
                </a:cxn>
                <a:cxn ang="0">
                  <a:pos x="397" y="363"/>
                </a:cxn>
                <a:cxn ang="0">
                  <a:pos x="22" y="170"/>
                </a:cxn>
                <a:cxn ang="0">
                  <a:pos x="170" y="22"/>
                </a:cxn>
                <a:cxn ang="0">
                  <a:pos x="215" y="310"/>
                </a:cxn>
                <a:cxn ang="0">
                  <a:pos x="284" y="170"/>
                </a:cxn>
                <a:cxn ang="0">
                  <a:pos x="56" y="170"/>
                </a:cxn>
                <a:cxn ang="0">
                  <a:pos x="125" y="310"/>
                </a:cxn>
                <a:cxn ang="0">
                  <a:pos x="125" y="181"/>
                </a:cxn>
                <a:cxn ang="0">
                  <a:pos x="125" y="248"/>
                </a:cxn>
                <a:cxn ang="0">
                  <a:pos x="170" y="79"/>
                </a:cxn>
                <a:cxn ang="0">
                  <a:pos x="215" y="248"/>
                </a:cxn>
                <a:cxn ang="0">
                  <a:pos x="170" y="135"/>
                </a:cxn>
                <a:cxn ang="0">
                  <a:pos x="375" y="317"/>
                </a:cxn>
                <a:cxn ang="0">
                  <a:pos x="345" y="328"/>
                </a:cxn>
                <a:cxn ang="0">
                  <a:pos x="272" y="322"/>
                </a:cxn>
                <a:cxn ang="0">
                  <a:pos x="340" y="170"/>
                </a:cxn>
                <a:cxn ang="0">
                  <a:pos x="0" y="170"/>
                </a:cxn>
                <a:cxn ang="0">
                  <a:pos x="125" y="438"/>
                </a:cxn>
                <a:cxn ang="0">
                  <a:pos x="79" y="499"/>
                </a:cxn>
                <a:cxn ang="0">
                  <a:pos x="82" y="632"/>
                </a:cxn>
                <a:cxn ang="0">
                  <a:pos x="181" y="727"/>
                </a:cxn>
                <a:cxn ang="0">
                  <a:pos x="409" y="670"/>
                </a:cxn>
                <a:cxn ang="0">
                  <a:pos x="419" y="629"/>
                </a:cxn>
                <a:cxn ang="0">
                  <a:pos x="420" y="363"/>
                </a:cxn>
              </a:cxnLst>
              <a:rect l="0" t="0" r="r" b="b"/>
              <a:pathLst>
                <a:path w="420" h="727">
                  <a:moveTo>
                    <a:pt x="397" y="622"/>
                  </a:moveTo>
                  <a:lnTo>
                    <a:pt x="397" y="622"/>
                  </a:lnTo>
                  <a:lnTo>
                    <a:pt x="387" y="642"/>
                  </a:lnTo>
                  <a:cubicBezTo>
                    <a:pt x="386" y="643"/>
                    <a:pt x="386" y="645"/>
                    <a:pt x="386" y="647"/>
                  </a:cubicBezTo>
                  <a:lnTo>
                    <a:pt x="386" y="670"/>
                  </a:lnTo>
                  <a:cubicBezTo>
                    <a:pt x="386" y="688"/>
                    <a:pt x="371" y="704"/>
                    <a:pt x="352" y="704"/>
                  </a:cubicBezTo>
                  <a:lnTo>
                    <a:pt x="181" y="704"/>
                  </a:lnTo>
                  <a:cubicBezTo>
                    <a:pt x="163" y="704"/>
                    <a:pt x="147" y="688"/>
                    <a:pt x="147" y="670"/>
                  </a:cubicBezTo>
                  <a:cubicBezTo>
                    <a:pt x="147" y="667"/>
                    <a:pt x="146" y="664"/>
                    <a:pt x="144" y="662"/>
                  </a:cubicBezTo>
                  <a:lnTo>
                    <a:pt x="102" y="620"/>
                  </a:lnTo>
                  <a:lnTo>
                    <a:pt x="102" y="503"/>
                  </a:lnTo>
                  <a:lnTo>
                    <a:pt x="125" y="475"/>
                  </a:lnTo>
                  <a:lnTo>
                    <a:pt x="125" y="522"/>
                  </a:lnTo>
                  <a:lnTo>
                    <a:pt x="147" y="522"/>
                  </a:lnTo>
                  <a:lnTo>
                    <a:pt x="147" y="181"/>
                  </a:lnTo>
                  <a:cubicBezTo>
                    <a:pt x="147" y="168"/>
                    <a:pt x="157" y="158"/>
                    <a:pt x="170" y="158"/>
                  </a:cubicBezTo>
                  <a:cubicBezTo>
                    <a:pt x="183" y="158"/>
                    <a:pt x="193" y="168"/>
                    <a:pt x="193" y="181"/>
                  </a:cubicBezTo>
                  <a:lnTo>
                    <a:pt x="193" y="351"/>
                  </a:lnTo>
                  <a:lnTo>
                    <a:pt x="193" y="442"/>
                  </a:lnTo>
                  <a:lnTo>
                    <a:pt x="215" y="442"/>
                  </a:lnTo>
                  <a:lnTo>
                    <a:pt x="215" y="351"/>
                  </a:lnTo>
                  <a:cubicBezTo>
                    <a:pt x="215" y="339"/>
                    <a:pt x="226" y="329"/>
                    <a:pt x="238" y="329"/>
                  </a:cubicBezTo>
                  <a:cubicBezTo>
                    <a:pt x="251" y="329"/>
                    <a:pt x="261" y="339"/>
                    <a:pt x="261" y="351"/>
                  </a:cubicBezTo>
                  <a:lnTo>
                    <a:pt x="261" y="442"/>
                  </a:lnTo>
                  <a:lnTo>
                    <a:pt x="284" y="442"/>
                  </a:lnTo>
                  <a:lnTo>
                    <a:pt x="284" y="351"/>
                  </a:lnTo>
                  <a:cubicBezTo>
                    <a:pt x="284" y="339"/>
                    <a:pt x="294" y="329"/>
                    <a:pt x="306" y="329"/>
                  </a:cubicBezTo>
                  <a:cubicBezTo>
                    <a:pt x="319" y="329"/>
                    <a:pt x="329" y="339"/>
                    <a:pt x="329" y="351"/>
                  </a:cubicBezTo>
                  <a:lnTo>
                    <a:pt x="329" y="363"/>
                  </a:lnTo>
                  <a:lnTo>
                    <a:pt x="329" y="442"/>
                  </a:lnTo>
                  <a:lnTo>
                    <a:pt x="329" y="454"/>
                  </a:lnTo>
                  <a:lnTo>
                    <a:pt x="352" y="454"/>
                  </a:lnTo>
                  <a:lnTo>
                    <a:pt x="352" y="442"/>
                  </a:lnTo>
                  <a:lnTo>
                    <a:pt x="352" y="363"/>
                  </a:lnTo>
                  <a:cubicBezTo>
                    <a:pt x="352" y="350"/>
                    <a:pt x="362" y="340"/>
                    <a:pt x="375" y="340"/>
                  </a:cubicBezTo>
                  <a:cubicBezTo>
                    <a:pt x="387" y="340"/>
                    <a:pt x="397" y="350"/>
                    <a:pt x="397" y="363"/>
                  </a:cubicBezTo>
                  <a:lnTo>
                    <a:pt x="397" y="622"/>
                  </a:lnTo>
                  <a:close/>
                  <a:moveTo>
                    <a:pt x="22" y="170"/>
                  </a:moveTo>
                  <a:lnTo>
                    <a:pt x="22" y="170"/>
                  </a:lnTo>
                  <a:cubicBezTo>
                    <a:pt x="22" y="88"/>
                    <a:pt x="89" y="22"/>
                    <a:pt x="170" y="22"/>
                  </a:cubicBezTo>
                  <a:cubicBezTo>
                    <a:pt x="251" y="22"/>
                    <a:pt x="318" y="88"/>
                    <a:pt x="318" y="170"/>
                  </a:cubicBezTo>
                  <a:cubicBezTo>
                    <a:pt x="318" y="234"/>
                    <a:pt x="275" y="291"/>
                    <a:pt x="215" y="310"/>
                  </a:cubicBezTo>
                  <a:lnTo>
                    <a:pt x="215" y="274"/>
                  </a:lnTo>
                  <a:cubicBezTo>
                    <a:pt x="257" y="256"/>
                    <a:pt x="284" y="215"/>
                    <a:pt x="284" y="170"/>
                  </a:cubicBezTo>
                  <a:cubicBezTo>
                    <a:pt x="284" y="107"/>
                    <a:pt x="233" y="56"/>
                    <a:pt x="170" y="56"/>
                  </a:cubicBezTo>
                  <a:cubicBezTo>
                    <a:pt x="107" y="56"/>
                    <a:pt x="56" y="107"/>
                    <a:pt x="56" y="170"/>
                  </a:cubicBezTo>
                  <a:cubicBezTo>
                    <a:pt x="56" y="215"/>
                    <a:pt x="83" y="256"/>
                    <a:pt x="125" y="274"/>
                  </a:cubicBezTo>
                  <a:lnTo>
                    <a:pt x="125" y="310"/>
                  </a:lnTo>
                  <a:cubicBezTo>
                    <a:pt x="64" y="291"/>
                    <a:pt x="22" y="234"/>
                    <a:pt x="22" y="170"/>
                  </a:cubicBezTo>
                  <a:close/>
                  <a:moveTo>
                    <a:pt x="125" y="181"/>
                  </a:moveTo>
                  <a:lnTo>
                    <a:pt x="125" y="181"/>
                  </a:lnTo>
                  <a:lnTo>
                    <a:pt x="125" y="248"/>
                  </a:lnTo>
                  <a:cubicBezTo>
                    <a:pt x="97" y="232"/>
                    <a:pt x="79" y="202"/>
                    <a:pt x="79" y="170"/>
                  </a:cubicBezTo>
                  <a:cubicBezTo>
                    <a:pt x="79" y="119"/>
                    <a:pt x="120" y="79"/>
                    <a:pt x="170" y="79"/>
                  </a:cubicBezTo>
                  <a:cubicBezTo>
                    <a:pt x="220" y="79"/>
                    <a:pt x="261" y="119"/>
                    <a:pt x="261" y="170"/>
                  </a:cubicBezTo>
                  <a:cubicBezTo>
                    <a:pt x="261" y="202"/>
                    <a:pt x="243" y="232"/>
                    <a:pt x="215" y="248"/>
                  </a:cubicBezTo>
                  <a:lnTo>
                    <a:pt x="215" y="181"/>
                  </a:lnTo>
                  <a:cubicBezTo>
                    <a:pt x="215" y="156"/>
                    <a:pt x="195" y="135"/>
                    <a:pt x="170" y="135"/>
                  </a:cubicBezTo>
                  <a:cubicBezTo>
                    <a:pt x="145" y="135"/>
                    <a:pt x="125" y="156"/>
                    <a:pt x="125" y="181"/>
                  </a:cubicBezTo>
                  <a:close/>
                  <a:moveTo>
                    <a:pt x="375" y="317"/>
                  </a:moveTo>
                  <a:lnTo>
                    <a:pt x="375" y="317"/>
                  </a:lnTo>
                  <a:cubicBezTo>
                    <a:pt x="363" y="317"/>
                    <a:pt x="353" y="322"/>
                    <a:pt x="345" y="328"/>
                  </a:cubicBezTo>
                  <a:cubicBezTo>
                    <a:pt x="337" y="315"/>
                    <a:pt x="323" y="306"/>
                    <a:pt x="306" y="306"/>
                  </a:cubicBezTo>
                  <a:cubicBezTo>
                    <a:pt x="293" y="306"/>
                    <a:pt x="281" y="312"/>
                    <a:pt x="272" y="322"/>
                  </a:cubicBezTo>
                  <a:cubicBezTo>
                    <a:pt x="269" y="318"/>
                    <a:pt x="266" y="315"/>
                    <a:pt x="262" y="313"/>
                  </a:cubicBezTo>
                  <a:cubicBezTo>
                    <a:pt x="310" y="282"/>
                    <a:pt x="340" y="228"/>
                    <a:pt x="340" y="170"/>
                  </a:cubicBezTo>
                  <a:cubicBezTo>
                    <a:pt x="340" y="75"/>
                    <a:pt x="264" y="0"/>
                    <a:pt x="170" y="0"/>
                  </a:cubicBezTo>
                  <a:cubicBezTo>
                    <a:pt x="76" y="0"/>
                    <a:pt x="0" y="75"/>
                    <a:pt x="0" y="170"/>
                  </a:cubicBezTo>
                  <a:cubicBezTo>
                    <a:pt x="0" y="246"/>
                    <a:pt x="52" y="314"/>
                    <a:pt x="125" y="334"/>
                  </a:cubicBezTo>
                  <a:lnTo>
                    <a:pt x="125" y="438"/>
                  </a:lnTo>
                  <a:lnTo>
                    <a:pt x="82" y="492"/>
                  </a:lnTo>
                  <a:cubicBezTo>
                    <a:pt x="80" y="494"/>
                    <a:pt x="79" y="497"/>
                    <a:pt x="79" y="499"/>
                  </a:cubicBezTo>
                  <a:lnTo>
                    <a:pt x="79" y="624"/>
                  </a:lnTo>
                  <a:cubicBezTo>
                    <a:pt x="79" y="627"/>
                    <a:pt x="80" y="630"/>
                    <a:pt x="82" y="632"/>
                  </a:cubicBezTo>
                  <a:lnTo>
                    <a:pt x="125" y="675"/>
                  </a:lnTo>
                  <a:cubicBezTo>
                    <a:pt x="127" y="704"/>
                    <a:pt x="152" y="727"/>
                    <a:pt x="181" y="727"/>
                  </a:cubicBezTo>
                  <a:lnTo>
                    <a:pt x="352" y="727"/>
                  </a:lnTo>
                  <a:cubicBezTo>
                    <a:pt x="383" y="727"/>
                    <a:pt x="409" y="701"/>
                    <a:pt x="409" y="670"/>
                  </a:cubicBezTo>
                  <a:lnTo>
                    <a:pt x="409" y="650"/>
                  </a:lnTo>
                  <a:lnTo>
                    <a:pt x="419" y="629"/>
                  </a:lnTo>
                  <a:cubicBezTo>
                    <a:pt x="420" y="628"/>
                    <a:pt x="420" y="626"/>
                    <a:pt x="420" y="624"/>
                  </a:cubicBezTo>
                  <a:lnTo>
                    <a:pt x="420" y="363"/>
                  </a:lnTo>
                  <a:cubicBezTo>
                    <a:pt x="420" y="338"/>
                    <a:pt x="400" y="317"/>
                    <a:pt x="375" y="317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553723" y="5373066"/>
              <a:ext cx="14165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GB" sz="1400" b="1" dirty="0">
                  <a:solidFill>
                    <a:srgbClr val="00F6F6">
                      <a:lumMod val="75000"/>
                    </a:srgbClr>
                  </a:solidFill>
                  <a:latin typeface="Calibri" panose="020F0502020204030204" pitchFamily="34" charset="0"/>
                </a:rPr>
                <a:t>Predict </a:t>
              </a:r>
              <a:r>
                <a:rPr lang="en-GB" sz="1400" dirty="0">
                  <a:solidFill>
                    <a:srgbClr val="00F6F6">
                      <a:lumMod val="75000"/>
                    </a:srgbClr>
                  </a:solidFill>
                  <a:latin typeface="Calibri" panose="020F0502020204030204" pitchFamily="34" charset="0"/>
                </a:rPr>
                <a:t>emerging</a:t>
              </a:r>
            </a:p>
            <a:p>
              <a:pPr algn="ctr">
                <a:lnSpc>
                  <a:spcPts val="1400"/>
                </a:lnSpc>
              </a:pPr>
              <a:r>
                <a:rPr lang="en-GB" sz="1400" dirty="0">
                  <a:solidFill>
                    <a:srgbClr val="00F6F6">
                      <a:lumMod val="75000"/>
                    </a:srgbClr>
                  </a:solidFill>
                  <a:latin typeface="Calibri" panose="020F0502020204030204" pitchFamily="34" charset="0"/>
                </a:rPr>
                <a:t>trends</a:t>
              </a:r>
            </a:p>
          </p:txBody>
        </p:sp>
        <p:sp>
          <p:nvSpPr>
            <p:cNvPr id="103" name="40 Triángulo isósceles"/>
            <p:cNvSpPr/>
            <p:nvPr/>
          </p:nvSpPr>
          <p:spPr>
            <a:xfrm rot="10800000">
              <a:off x="4865794" y="4352625"/>
              <a:ext cx="792421" cy="384383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04" name="41 Elipse"/>
            <p:cNvSpPr/>
            <p:nvPr/>
          </p:nvSpPr>
          <p:spPr>
            <a:xfrm>
              <a:off x="4639388" y="3249951"/>
              <a:ext cx="1245233" cy="12452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05" name="42 Elipse"/>
            <p:cNvSpPr/>
            <p:nvPr/>
          </p:nvSpPr>
          <p:spPr>
            <a:xfrm>
              <a:off x="4714856" y="3319288"/>
              <a:ext cx="1094296" cy="109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06" name="50 Elipse"/>
            <p:cNvSpPr/>
            <p:nvPr/>
          </p:nvSpPr>
          <p:spPr>
            <a:xfrm>
              <a:off x="5167668" y="5041518"/>
              <a:ext cx="188672" cy="1886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grpSp>
          <p:nvGrpSpPr>
            <p:cNvPr id="107" name="91 Grupo"/>
            <p:cNvGrpSpPr/>
            <p:nvPr/>
          </p:nvGrpSpPr>
          <p:grpSpPr>
            <a:xfrm>
              <a:off x="5023085" y="3643314"/>
              <a:ext cx="477838" cy="477838"/>
              <a:chOff x="3213100" y="8966200"/>
              <a:chExt cx="477838" cy="477838"/>
            </a:xfrm>
          </p:grpSpPr>
          <p:sp>
            <p:nvSpPr>
              <p:cNvPr id="108" name="Freeform 23"/>
              <p:cNvSpPr>
                <a:spLocks/>
              </p:cNvSpPr>
              <p:nvPr/>
            </p:nvSpPr>
            <p:spPr bwMode="auto">
              <a:xfrm>
                <a:off x="3213100" y="9269413"/>
                <a:ext cx="477838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800" y="0"/>
                  </a:cxn>
                </a:cxnLst>
                <a:rect l="0" t="0" r="r" b="b"/>
                <a:pathLst>
                  <a:path w="800">
                    <a:moveTo>
                      <a:pt x="0" y="0"/>
                    </a:moveTo>
                    <a:lnTo>
                      <a:pt x="0" y="0"/>
                    </a:lnTo>
                    <a:lnTo>
                      <a:pt x="800" y="0"/>
                    </a:lnTo>
                  </a:path>
                </a:pathLst>
              </a:custGeom>
              <a:noFill/>
              <a:ln w="28575" cap="rnd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24"/>
              <p:cNvSpPr>
                <a:spLocks/>
              </p:cNvSpPr>
              <p:nvPr/>
            </p:nvSpPr>
            <p:spPr bwMode="auto">
              <a:xfrm>
                <a:off x="3244850" y="8966200"/>
                <a:ext cx="414338" cy="303213"/>
              </a:xfrm>
              <a:custGeom>
                <a:avLst/>
                <a:gdLst/>
                <a:ahLst/>
                <a:cxnLst>
                  <a:cxn ang="0">
                    <a:pos x="0" y="507"/>
                  </a:cxn>
                  <a:cxn ang="0">
                    <a:pos x="0" y="507"/>
                  </a:cxn>
                  <a:cxn ang="0">
                    <a:pos x="0" y="0"/>
                  </a:cxn>
                  <a:cxn ang="0">
                    <a:pos x="694" y="0"/>
                  </a:cxn>
                  <a:cxn ang="0">
                    <a:pos x="694" y="507"/>
                  </a:cxn>
                </a:cxnLst>
                <a:rect l="0" t="0" r="r" b="b"/>
                <a:pathLst>
                  <a:path w="694" h="507">
                    <a:moveTo>
                      <a:pt x="0" y="507"/>
                    </a:moveTo>
                    <a:lnTo>
                      <a:pt x="0" y="507"/>
                    </a:lnTo>
                    <a:lnTo>
                      <a:pt x="0" y="0"/>
                    </a:lnTo>
                    <a:lnTo>
                      <a:pt x="694" y="0"/>
                    </a:lnTo>
                    <a:lnTo>
                      <a:pt x="694" y="507"/>
                    </a:lnTo>
                  </a:path>
                </a:pathLst>
              </a:custGeom>
              <a:noFill/>
              <a:ln w="28575" cap="rnd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Freeform 25"/>
              <p:cNvSpPr>
                <a:spLocks/>
              </p:cNvSpPr>
              <p:nvPr/>
            </p:nvSpPr>
            <p:spPr bwMode="auto">
              <a:xfrm>
                <a:off x="3371850" y="9269413"/>
                <a:ext cx="80963" cy="174625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33" y="0"/>
                  </a:cxn>
                  <a:cxn ang="0">
                    <a:pos x="133" y="159"/>
                  </a:cxn>
                  <a:cxn ang="0">
                    <a:pos x="0" y="293"/>
                  </a:cxn>
                </a:cxnLst>
                <a:rect l="0" t="0" r="r" b="b"/>
                <a:pathLst>
                  <a:path w="133" h="293">
                    <a:moveTo>
                      <a:pt x="133" y="0"/>
                    </a:moveTo>
                    <a:lnTo>
                      <a:pt x="133" y="0"/>
                    </a:lnTo>
                    <a:lnTo>
                      <a:pt x="133" y="159"/>
                    </a:lnTo>
                    <a:lnTo>
                      <a:pt x="0" y="293"/>
                    </a:lnTo>
                  </a:path>
                </a:pathLst>
              </a:custGeom>
              <a:noFill/>
              <a:ln w="28575" cap="rnd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Freeform 26"/>
              <p:cNvSpPr>
                <a:spLocks/>
              </p:cNvSpPr>
              <p:nvPr/>
            </p:nvSpPr>
            <p:spPr bwMode="auto">
              <a:xfrm>
                <a:off x="3452813" y="9364663"/>
                <a:ext cx="79375" cy="793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34" y="134"/>
                  </a:cxn>
                </a:cxnLst>
                <a:rect l="0" t="0" r="r" b="b"/>
                <a:pathLst>
                  <a:path w="134" h="134">
                    <a:moveTo>
                      <a:pt x="0" y="0"/>
                    </a:moveTo>
                    <a:lnTo>
                      <a:pt x="0" y="0"/>
                    </a:lnTo>
                    <a:lnTo>
                      <a:pt x="134" y="134"/>
                    </a:lnTo>
                  </a:path>
                </a:pathLst>
              </a:custGeom>
              <a:noFill/>
              <a:ln w="28575" cap="rnd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Freeform 27"/>
              <p:cNvSpPr>
                <a:spLocks/>
              </p:cNvSpPr>
              <p:nvPr/>
            </p:nvSpPr>
            <p:spPr bwMode="auto">
              <a:xfrm>
                <a:off x="3244850" y="9045575"/>
                <a:ext cx="334963" cy="128588"/>
              </a:xfrm>
              <a:custGeom>
                <a:avLst/>
                <a:gdLst/>
                <a:ahLst/>
                <a:cxnLst>
                  <a:cxn ang="0">
                    <a:pos x="0" y="134"/>
                  </a:cxn>
                  <a:cxn ang="0">
                    <a:pos x="0" y="134"/>
                  </a:cxn>
                  <a:cxn ang="0">
                    <a:pos x="134" y="134"/>
                  </a:cxn>
                  <a:cxn ang="0">
                    <a:pos x="214" y="54"/>
                  </a:cxn>
                  <a:cxn ang="0">
                    <a:pos x="294" y="214"/>
                  </a:cxn>
                  <a:cxn ang="0">
                    <a:pos x="374" y="107"/>
                  </a:cxn>
                  <a:cxn ang="0">
                    <a:pos x="427" y="160"/>
                  </a:cxn>
                  <a:cxn ang="0">
                    <a:pos x="560" y="0"/>
                  </a:cxn>
                </a:cxnLst>
                <a:rect l="0" t="0" r="r" b="b"/>
                <a:pathLst>
                  <a:path w="560" h="214">
                    <a:moveTo>
                      <a:pt x="0" y="134"/>
                    </a:moveTo>
                    <a:lnTo>
                      <a:pt x="0" y="134"/>
                    </a:lnTo>
                    <a:lnTo>
                      <a:pt x="134" y="134"/>
                    </a:lnTo>
                    <a:lnTo>
                      <a:pt x="214" y="54"/>
                    </a:lnTo>
                    <a:lnTo>
                      <a:pt x="294" y="214"/>
                    </a:lnTo>
                    <a:lnTo>
                      <a:pt x="374" y="107"/>
                    </a:lnTo>
                    <a:lnTo>
                      <a:pt x="427" y="160"/>
                    </a:lnTo>
                    <a:lnTo>
                      <a:pt x="560" y="0"/>
                    </a:lnTo>
                  </a:path>
                </a:pathLst>
              </a:custGeom>
              <a:noFill/>
              <a:ln w="28575" cap="rnd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6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30225"/>
            <a:r>
              <a:rPr lang="en-GB" dirty="0">
                <a:latin typeface="Calibri" panose="020F0502020204030204" pitchFamily="34" charset="0"/>
              </a:rPr>
              <a:t>Monitor competitor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45" y="89867"/>
            <a:ext cx="588818" cy="588818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8475" y="851226"/>
            <a:ext cx="34854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3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Anticipate emerging competitive threats and future-proof your business</a:t>
            </a:r>
          </a:p>
          <a:p>
            <a:endParaRPr lang="en-GB" sz="1600" b="1" dirty="0">
              <a:solidFill>
                <a:srgbClr val="583471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rgbClr val="58347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Pinpoint the emerging disruptors shaping technological change</a:t>
            </a:r>
          </a:p>
          <a:p>
            <a:pPr marL="285750" indent="-285750">
              <a:buClr>
                <a:srgbClr val="583471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rgbClr val="58347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Decode competitor strategies to avoid predictable surprises</a:t>
            </a:r>
          </a:p>
          <a:p>
            <a:pPr marL="285750" indent="-285750">
              <a:buClr>
                <a:srgbClr val="583471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rgbClr val="58347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Stay up-to-date with competitors’ key digital disruption developments</a:t>
            </a:r>
          </a:p>
          <a:p>
            <a:pPr marL="285750" indent="-285750">
              <a:buClr>
                <a:srgbClr val="583471"/>
              </a:buClr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rgbClr val="583471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cs typeface="Rubik" panose="00000500000000000000" pitchFamily="2" charset="-79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3866668" y="764704"/>
            <a:ext cx="5277332" cy="544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Screenshot of platform – will speak to Becky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14682" y="4309645"/>
            <a:ext cx="3851986" cy="19014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5" name="Freeform 11"/>
          <p:cNvSpPr>
            <a:spLocks/>
          </p:cNvSpPr>
          <p:nvPr/>
        </p:nvSpPr>
        <p:spPr bwMode="auto">
          <a:xfrm>
            <a:off x="390525" y="489322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36" name="Freeform 11"/>
          <p:cNvSpPr>
            <a:spLocks/>
          </p:cNvSpPr>
          <p:nvPr/>
        </p:nvSpPr>
        <p:spPr bwMode="auto">
          <a:xfrm>
            <a:off x="390525" y="5237100"/>
            <a:ext cx="150344" cy="144045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37" name="Freeform 17"/>
          <p:cNvSpPr>
            <a:spLocks/>
          </p:cNvSpPr>
          <p:nvPr/>
        </p:nvSpPr>
        <p:spPr bwMode="auto">
          <a:xfrm>
            <a:off x="390525" y="559267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07504" y="4380063"/>
            <a:ext cx="128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Gain access to: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685298" y="4810476"/>
            <a:ext cx="3094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A database of more than </a:t>
            </a:r>
            <a:r>
              <a:rPr lang="en-GB" sz="1200" dirty="0" smtClean="0">
                <a:latin typeface="Calibri" panose="020F0502020204030204" pitchFamily="34" charset="0"/>
              </a:rPr>
              <a:t>40,000 </a:t>
            </a:r>
            <a:r>
              <a:rPr lang="en-GB" sz="1200" dirty="0">
                <a:latin typeface="Calibri" panose="020F0502020204030204" pitchFamily="34" charset="0"/>
              </a:rPr>
              <a:t>start-ups</a:t>
            </a:r>
          </a:p>
          <a:p>
            <a:endParaRPr lang="en-GB" sz="1200" dirty="0">
              <a:latin typeface="Calibri" panose="020F0502020204030204" pitchFamily="34" charset="0"/>
            </a:endParaRPr>
          </a:p>
          <a:p>
            <a:r>
              <a:rPr lang="en-GB" sz="1200" dirty="0">
                <a:latin typeface="Calibri" panose="020F0502020204030204" pitchFamily="34" charset="0"/>
              </a:rPr>
              <a:t>50 Competitor Ecosystem Reports per year </a:t>
            </a:r>
          </a:p>
          <a:p>
            <a:endParaRPr lang="en-GB" sz="1200" dirty="0">
              <a:latin typeface="Calibri" panose="020F0502020204030204" pitchFamily="34" charset="0"/>
            </a:endParaRPr>
          </a:p>
          <a:p>
            <a:r>
              <a:rPr lang="en-GB" sz="1200" dirty="0">
                <a:latin typeface="Calibri" panose="020F0502020204030204" pitchFamily="34" charset="0"/>
              </a:rPr>
              <a:t>Expert opinion from 500+ GlobalData analysts</a:t>
            </a:r>
          </a:p>
          <a:p>
            <a:endParaRPr lang="en-GB" sz="1200" dirty="0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FC0164-1236-3F4A-AC0D-72344F4A0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764704"/>
            <a:ext cx="5283200" cy="54737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130DD22-90B3-A04B-971A-4D8B5F9FF6EB}"/>
              </a:ext>
            </a:extLst>
          </p:cNvPr>
          <p:cNvSpPr/>
          <p:nvPr/>
        </p:nvSpPr>
        <p:spPr>
          <a:xfrm>
            <a:off x="4211960" y="2132856"/>
            <a:ext cx="4608512" cy="3168352"/>
          </a:xfrm>
          <a:prstGeom prst="roundRect">
            <a:avLst>
              <a:gd name="adj" fmla="val 3450"/>
            </a:avLst>
          </a:prstGeom>
          <a:solidFill>
            <a:schemeClr val="bg1"/>
          </a:solidFill>
          <a:ln>
            <a:noFill/>
          </a:ln>
          <a:effectLst>
            <a:glow rad="1143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257374" y="2132856"/>
            <a:ext cx="4491090" cy="3053578"/>
            <a:chOff x="206810" y="1015529"/>
            <a:chExt cx="8732594" cy="5732637"/>
          </a:xfrm>
        </p:grpSpPr>
        <p:sp>
          <p:nvSpPr>
            <p:cNvPr id="15" name="AutoShape 22"/>
            <p:cNvSpPr>
              <a:spLocks noChangeAspect="1" noChangeArrowheads="1" noTextEdit="1"/>
            </p:cNvSpPr>
            <p:nvPr/>
          </p:nvSpPr>
          <p:spPr bwMode="auto">
            <a:xfrm>
              <a:off x="319765" y="1095147"/>
              <a:ext cx="8494712" cy="560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36243" y="1095147"/>
              <a:ext cx="8680882" cy="5603876"/>
              <a:chOff x="319765" y="1095147"/>
              <a:chExt cx="8494712" cy="5603876"/>
            </a:xfrm>
          </p:grpSpPr>
          <p:sp>
            <p:nvSpPr>
              <p:cNvPr id="103" name="Freeform 27"/>
              <p:cNvSpPr>
                <a:spLocks/>
              </p:cNvSpPr>
              <p:nvPr/>
            </p:nvSpPr>
            <p:spPr bwMode="auto">
              <a:xfrm>
                <a:off x="397552" y="1095147"/>
                <a:ext cx="4170362" cy="322263"/>
              </a:xfrm>
              <a:custGeom>
                <a:avLst/>
                <a:gdLst>
                  <a:gd name="T0" fmla="*/ 272 w 2627"/>
                  <a:gd name="T1" fmla="*/ 182 h 203"/>
                  <a:gd name="T2" fmla="*/ 2627 w 2627"/>
                  <a:gd name="T3" fmla="*/ 182 h 203"/>
                  <a:gd name="T4" fmla="*/ 2627 w 2627"/>
                  <a:gd name="T5" fmla="*/ 0 h 203"/>
                  <a:gd name="T6" fmla="*/ 154 w 2627"/>
                  <a:gd name="T7" fmla="*/ 0 h 203"/>
                  <a:gd name="T8" fmla="*/ 154 w 2627"/>
                  <a:gd name="T9" fmla="*/ 0 h 203"/>
                  <a:gd name="T10" fmla="*/ 130 w 2627"/>
                  <a:gd name="T11" fmla="*/ 2 h 203"/>
                  <a:gd name="T12" fmla="*/ 109 w 2627"/>
                  <a:gd name="T13" fmla="*/ 6 h 203"/>
                  <a:gd name="T14" fmla="*/ 87 w 2627"/>
                  <a:gd name="T15" fmla="*/ 12 h 203"/>
                  <a:gd name="T16" fmla="*/ 67 w 2627"/>
                  <a:gd name="T17" fmla="*/ 19 h 203"/>
                  <a:gd name="T18" fmla="*/ 50 w 2627"/>
                  <a:gd name="T19" fmla="*/ 29 h 203"/>
                  <a:gd name="T20" fmla="*/ 32 w 2627"/>
                  <a:gd name="T21" fmla="*/ 41 h 203"/>
                  <a:gd name="T22" fmla="*/ 14 w 2627"/>
                  <a:gd name="T23" fmla="*/ 54 h 203"/>
                  <a:gd name="T24" fmla="*/ 0 w 2627"/>
                  <a:gd name="T25" fmla="*/ 70 h 203"/>
                  <a:gd name="T26" fmla="*/ 207 w 2627"/>
                  <a:gd name="T27" fmla="*/ 203 h 203"/>
                  <a:gd name="T28" fmla="*/ 207 w 2627"/>
                  <a:gd name="T29" fmla="*/ 203 h 203"/>
                  <a:gd name="T30" fmla="*/ 207 w 2627"/>
                  <a:gd name="T31" fmla="*/ 203 h 203"/>
                  <a:gd name="T32" fmla="*/ 207 w 2627"/>
                  <a:gd name="T33" fmla="*/ 203 h 203"/>
                  <a:gd name="T34" fmla="*/ 221 w 2627"/>
                  <a:gd name="T35" fmla="*/ 193 h 203"/>
                  <a:gd name="T36" fmla="*/ 237 w 2627"/>
                  <a:gd name="T37" fmla="*/ 187 h 203"/>
                  <a:gd name="T38" fmla="*/ 254 w 2627"/>
                  <a:gd name="T39" fmla="*/ 183 h 203"/>
                  <a:gd name="T40" fmla="*/ 272 w 2627"/>
                  <a:gd name="T41" fmla="*/ 182 h 203"/>
                  <a:gd name="T42" fmla="*/ 272 w 2627"/>
                  <a:gd name="T43" fmla="*/ 182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27" h="203">
                    <a:moveTo>
                      <a:pt x="272" y="182"/>
                    </a:moveTo>
                    <a:lnTo>
                      <a:pt x="2627" y="182"/>
                    </a:lnTo>
                    <a:lnTo>
                      <a:pt x="2627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30" y="2"/>
                    </a:lnTo>
                    <a:lnTo>
                      <a:pt x="109" y="6"/>
                    </a:lnTo>
                    <a:lnTo>
                      <a:pt x="87" y="12"/>
                    </a:lnTo>
                    <a:lnTo>
                      <a:pt x="67" y="19"/>
                    </a:lnTo>
                    <a:lnTo>
                      <a:pt x="50" y="29"/>
                    </a:lnTo>
                    <a:lnTo>
                      <a:pt x="32" y="41"/>
                    </a:lnTo>
                    <a:lnTo>
                      <a:pt x="14" y="54"/>
                    </a:lnTo>
                    <a:lnTo>
                      <a:pt x="0" y="70"/>
                    </a:lnTo>
                    <a:lnTo>
                      <a:pt x="207" y="203"/>
                    </a:lnTo>
                    <a:lnTo>
                      <a:pt x="207" y="203"/>
                    </a:lnTo>
                    <a:lnTo>
                      <a:pt x="207" y="203"/>
                    </a:lnTo>
                    <a:lnTo>
                      <a:pt x="207" y="203"/>
                    </a:lnTo>
                    <a:lnTo>
                      <a:pt x="221" y="193"/>
                    </a:lnTo>
                    <a:lnTo>
                      <a:pt x="237" y="187"/>
                    </a:lnTo>
                    <a:lnTo>
                      <a:pt x="254" y="183"/>
                    </a:lnTo>
                    <a:lnTo>
                      <a:pt x="272" y="182"/>
                    </a:lnTo>
                    <a:lnTo>
                      <a:pt x="272" y="182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319765" y="1095147"/>
                <a:ext cx="8494712" cy="5603876"/>
                <a:chOff x="319765" y="1095147"/>
                <a:chExt cx="8494712" cy="5603876"/>
              </a:xfrm>
            </p:grpSpPr>
            <p:sp>
              <p:nvSpPr>
                <p:cNvPr id="105" name="Freeform 25"/>
                <p:cNvSpPr>
                  <a:spLocks/>
                </p:cNvSpPr>
                <p:nvPr/>
              </p:nvSpPr>
              <p:spPr bwMode="auto">
                <a:xfrm>
                  <a:off x="726164" y="1384071"/>
                  <a:ext cx="3841749" cy="2203451"/>
                </a:xfrm>
                <a:custGeom>
                  <a:avLst/>
                  <a:gdLst>
                    <a:gd name="T0" fmla="*/ 0 w 2420"/>
                    <a:gd name="T1" fmla="*/ 21 h 1388"/>
                    <a:gd name="T2" fmla="*/ 2118 w 2420"/>
                    <a:gd name="T3" fmla="*/ 1388 h 1388"/>
                    <a:gd name="T4" fmla="*/ 2118 w 2420"/>
                    <a:gd name="T5" fmla="*/ 1388 h 1388"/>
                    <a:gd name="T6" fmla="*/ 2132 w 2420"/>
                    <a:gd name="T7" fmla="*/ 1371 h 1388"/>
                    <a:gd name="T8" fmla="*/ 2146 w 2420"/>
                    <a:gd name="T9" fmla="*/ 1353 h 1388"/>
                    <a:gd name="T10" fmla="*/ 2159 w 2420"/>
                    <a:gd name="T11" fmla="*/ 1336 h 1388"/>
                    <a:gd name="T12" fmla="*/ 2175 w 2420"/>
                    <a:gd name="T13" fmla="*/ 1320 h 1388"/>
                    <a:gd name="T14" fmla="*/ 2191 w 2420"/>
                    <a:gd name="T15" fmla="*/ 1307 h 1388"/>
                    <a:gd name="T16" fmla="*/ 2209 w 2420"/>
                    <a:gd name="T17" fmla="*/ 1293 h 1388"/>
                    <a:gd name="T18" fmla="*/ 2226 w 2420"/>
                    <a:gd name="T19" fmla="*/ 1282 h 1388"/>
                    <a:gd name="T20" fmla="*/ 2246 w 2420"/>
                    <a:gd name="T21" fmla="*/ 1270 h 1388"/>
                    <a:gd name="T22" fmla="*/ 2266 w 2420"/>
                    <a:gd name="T23" fmla="*/ 1259 h 1388"/>
                    <a:gd name="T24" fmla="*/ 2286 w 2420"/>
                    <a:gd name="T25" fmla="*/ 1251 h 1388"/>
                    <a:gd name="T26" fmla="*/ 2307 w 2420"/>
                    <a:gd name="T27" fmla="*/ 1243 h 1388"/>
                    <a:gd name="T28" fmla="*/ 2329 w 2420"/>
                    <a:gd name="T29" fmla="*/ 1235 h 1388"/>
                    <a:gd name="T30" fmla="*/ 2351 w 2420"/>
                    <a:gd name="T31" fmla="*/ 1230 h 1388"/>
                    <a:gd name="T32" fmla="*/ 2372 w 2420"/>
                    <a:gd name="T33" fmla="*/ 1226 h 1388"/>
                    <a:gd name="T34" fmla="*/ 2396 w 2420"/>
                    <a:gd name="T35" fmla="*/ 1224 h 1388"/>
                    <a:gd name="T36" fmla="*/ 2420 w 2420"/>
                    <a:gd name="T37" fmla="*/ 1222 h 1388"/>
                    <a:gd name="T38" fmla="*/ 2420 w 2420"/>
                    <a:gd name="T39" fmla="*/ 0 h 1388"/>
                    <a:gd name="T40" fmla="*/ 65 w 2420"/>
                    <a:gd name="T41" fmla="*/ 0 h 1388"/>
                    <a:gd name="T42" fmla="*/ 65 w 2420"/>
                    <a:gd name="T43" fmla="*/ 0 h 1388"/>
                    <a:gd name="T44" fmla="*/ 47 w 2420"/>
                    <a:gd name="T45" fmla="*/ 1 h 1388"/>
                    <a:gd name="T46" fmla="*/ 30 w 2420"/>
                    <a:gd name="T47" fmla="*/ 5 h 1388"/>
                    <a:gd name="T48" fmla="*/ 14 w 2420"/>
                    <a:gd name="T49" fmla="*/ 11 h 1388"/>
                    <a:gd name="T50" fmla="*/ 0 w 2420"/>
                    <a:gd name="T51" fmla="*/ 21 h 1388"/>
                    <a:gd name="T52" fmla="*/ 0 w 2420"/>
                    <a:gd name="T53" fmla="*/ 21 h 13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420" h="1388">
                      <a:moveTo>
                        <a:pt x="0" y="21"/>
                      </a:moveTo>
                      <a:lnTo>
                        <a:pt x="2118" y="1388"/>
                      </a:lnTo>
                      <a:lnTo>
                        <a:pt x="2118" y="1388"/>
                      </a:lnTo>
                      <a:lnTo>
                        <a:pt x="2132" y="1371"/>
                      </a:lnTo>
                      <a:lnTo>
                        <a:pt x="2146" y="1353"/>
                      </a:lnTo>
                      <a:lnTo>
                        <a:pt x="2159" y="1336"/>
                      </a:lnTo>
                      <a:lnTo>
                        <a:pt x="2175" y="1320"/>
                      </a:lnTo>
                      <a:lnTo>
                        <a:pt x="2191" y="1307"/>
                      </a:lnTo>
                      <a:lnTo>
                        <a:pt x="2209" y="1293"/>
                      </a:lnTo>
                      <a:lnTo>
                        <a:pt x="2226" y="1282"/>
                      </a:lnTo>
                      <a:lnTo>
                        <a:pt x="2246" y="1270"/>
                      </a:lnTo>
                      <a:lnTo>
                        <a:pt x="2266" y="1259"/>
                      </a:lnTo>
                      <a:lnTo>
                        <a:pt x="2286" y="1251"/>
                      </a:lnTo>
                      <a:lnTo>
                        <a:pt x="2307" y="1243"/>
                      </a:lnTo>
                      <a:lnTo>
                        <a:pt x="2329" y="1235"/>
                      </a:lnTo>
                      <a:lnTo>
                        <a:pt x="2351" y="1230"/>
                      </a:lnTo>
                      <a:lnTo>
                        <a:pt x="2372" y="1226"/>
                      </a:lnTo>
                      <a:lnTo>
                        <a:pt x="2396" y="1224"/>
                      </a:lnTo>
                      <a:lnTo>
                        <a:pt x="2420" y="1222"/>
                      </a:lnTo>
                      <a:lnTo>
                        <a:pt x="2420" y="0"/>
                      </a:lnTo>
                      <a:lnTo>
                        <a:pt x="65" y="0"/>
                      </a:lnTo>
                      <a:lnTo>
                        <a:pt x="65" y="0"/>
                      </a:lnTo>
                      <a:lnTo>
                        <a:pt x="47" y="1"/>
                      </a:lnTo>
                      <a:lnTo>
                        <a:pt x="30" y="5"/>
                      </a:lnTo>
                      <a:lnTo>
                        <a:pt x="14" y="1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bg2"/>
                  </a:solidFill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06" name="Freeform 29"/>
                <p:cNvSpPr>
                  <a:spLocks/>
                </p:cNvSpPr>
                <p:nvPr/>
              </p:nvSpPr>
              <p:spPr bwMode="auto">
                <a:xfrm>
                  <a:off x="726165" y="4206647"/>
                  <a:ext cx="3841750" cy="2203450"/>
                </a:xfrm>
                <a:custGeom>
                  <a:avLst/>
                  <a:gdLst>
                    <a:gd name="T0" fmla="*/ 0 w 2420"/>
                    <a:gd name="T1" fmla="*/ 1367 h 1388"/>
                    <a:gd name="T2" fmla="*/ 2118 w 2420"/>
                    <a:gd name="T3" fmla="*/ 0 h 1388"/>
                    <a:gd name="T4" fmla="*/ 2118 w 2420"/>
                    <a:gd name="T5" fmla="*/ 0 h 1388"/>
                    <a:gd name="T6" fmla="*/ 2132 w 2420"/>
                    <a:gd name="T7" fmla="*/ 17 h 1388"/>
                    <a:gd name="T8" fmla="*/ 2146 w 2420"/>
                    <a:gd name="T9" fmla="*/ 35 h 1388"/>
                    <a:gd name="T10" fmla="*/ 2159 w 2420"/>
                    <a:gd name="T11" fmla="*/ 52 h 1388"/>
                    <a:gd name="T12" fmla="*/ 2175 w 2420"/>
                    <a:gd name="T13" fmla="*/ 68 h 1388"/>
                    <a:gd name="T14" fmla="*/ 2191 w 2420"/>
                    <a:gd name="T15" fmla="*/ 81 h 1388"/>
                    <a:gd name="T16" fmla="*/ 2209 w 2420"/>
                    <a:gd name="T17" fmla="*/ 95 h 1388"/>
                    <a:gd name="T18" fmla="*/ 2226 w 2420"/>
                    <a:gd name="T19" fmla="*/ 106 h 1388"/>
                    <a:gd name="T20" fmla="*/ 2246 w 2420"/>
                    <a:gd name="T21" fmla="*/ 118 h 1388"/>
                    <a:gd name="T22" fmla="*/ 2266 w 2420"/>
                    <a:gd name="T23" fmla="*/ 129 h 1388"/>
                    <a:gd name="T24" fmla="*/ 2286 w 2420"/>
                    <a:gd name="T25" fmla="*/ 137 h 1388"/>
                    <a:gd name="T26" fmla="*/ 2307 w 2420"/>
                    <a:gd name="T27" fmla="*/ 145 h 1388"/>
                    <a:gd name="T28" fmla="*/ 2329 w 2420"/>
                    <a:gd name="T29" fmla="*/ 153 h 1388"/>
                    <a:gd name="T30" fmla="*/ 2351 w 2420"/>
                    <a:gd name="T31" fmla="*/ 158 h 1388"/>
                    <a:gd name="T32" fmla="*/ 2372 w 2420"/>
                    <a:gd name="T33" fmla="*/ 162 h 1388"/>
                    <a:gd name="T34" fmla="*/ 2396 w 2420"/>
                    <a:gd name="T35" fmla="*/ 164 h 1388"/>
                    <a:gd name="T36" fmla="*/ 2420 w 2420"/>
                    <a:gd name="T37" fmla="*/ 166 h 1388"/>
                    <a:gd name="T38" fmla="*/ 2420 w 2420"/>
                    <a:gd name="T39" fmla="*/ 1388 h 1388"/>
                    <a:gd name="T40" fmla="*/ 65 w 2420"/>
                    <a:gd name="T41" fmla="*/ 1388 h 1388"/>
                    <a:gd name="T42" fmla="*/ 65 w 2420"/>
                    <a:gd name="T43" fmla="*/ 1388 h 1388"/>
                    <a:gd name="T44" fmla="*/ 47 w 2420"/>
                    <a:gd name="T45" fmla="*/ 1387 h 1388"/>
                    <a:gd name="T46" fmla="*/ 30 w 2420"/>
                    <a:gd name="T47" fmla="*/ 1383 h 1388"/>
                    <a:gd name="T48" fmla="*/ 14 w 2420"/>
                    <a:gd name="T49" fmla="*/ 1377 h 1388"/>
                    <a:gd name="T50" fmla="*/ 0 w 2420"/>
                    <a:gd name="T51" fmla="*/ 1367 h 1388"/>
                    <a:gd name="T52" fmla="*/ 0 w 2420"/>
                    <a:gd name="T53" fmla="*/ 1367 h 13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420" h="1388">
                      <a:moveTo>
                        <a:pt x="0" y="1367"/>
                      </a:moveTo>
                      <a:lnTo>
                        <a:pt x="2118" y="0"/>
                      </a:lnTo>
                      <a:lnTo>
                        <a:pt x="2118" y="0"/>
                      </a:lnTo>
                      <a:lnTo>
                        <a:pt x="2132" y="17"/>
                      </a:lnTo>
                      <a:lnTo>
                        <a:pt x="2146" y="35"/>
                      </a:lnTo>
                      <a:lnTo>
                        <a:pt x="2159" y="52"/>
                      </a:lnTo>
                      <a:lnTo>
                        <a:pt x="2175" y="68"/>
                      </a:lnTo>
                      <a:lnTo>
                        <a:pt x="2191" y="81"/>
                      </a:lnTo>
                      <a:lnTo>
                        <a:pt x="2209" y="95"/>
                      </a:lnTo>
                      <a:lnTo>
                        <a:pt x="2226" y="106"/>
                      </a:lnTo>
                      <a:lnTo>
                        <a:pt x="2246" y="118"/>
                      </a:lnTo>
                      <a:lnTo>
                        <a:pt x="2266" y="129"/>
                      </a:lnTo>
                      <a:lnTo>
                        <a:pt x="2286" y="137"/>
                      </a:lnTo>
                      <a:lnTo>
                        <a:pt x="2307" y="145"/>
                      </a:lnTo>
                      <a:lnTo>
                        <a:pt x="2329" y="153"/>
                      </a:lnTo>
                      <a:lnTo>
                        <a:pt x="2351" y="158"/>
                      </a:lnTo>
                      <a:lnTo>
                        <a:pt x="2372" y="162"/>
                      </a:lnTo>
                      <a:lnTo>
                        <a:pt x="2396" y="164"/>
                      </a:lnTo>
                      <a:lnTo>
                        <a:pt x="2420" y="166"/>
                      </a:lnTo>
                      <a:lnTo>
                        <a:pt x="2420" y="1388"/>
                      </a:lnTo>
                      <a:lnTo>
                        <a:pt x="65" y="1388"/>
                      </a:lnTo>
                      <a:lnTo>
                        <a:pt x="65" y="1388"/>
                      </a:lnTo>
                      <a:lnTo>
                        <a:pt x="47" y="1387"/>
                      </a:lnTo>
                      <a:lnTo>
                        <a:pt x="30" y="1383"/>
                      </a:lnTo>
                      <a:lnTo>
                        <a:pt x="14" y="1377"/>
                      </a:lnTo>
                      <a:lnTo>
                        <a:pt x="0" y="1367"/>
                      </a:lnTo>
                      <a:lnTo>
                        <a:pt x="0" y="13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bg2"/>
                  </a:solidFill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grpSp>
              <p:nvGrpSpPr>
                <p:cNvPr id="107" name="Group 106"/>
                <p:cNvGrpSpPr/>
                <p:nvPr/>
              </p:nvGrpSpPr>
              <p:grpSpPr>
                <a:xfrm>
                  <a:off x="319765" y="1095147"/>
                  <a:ext cx="8494712" cy="5603876"/>
                  <a:chOff x="319765" y="1095147"/>
                  <a:chExt cx="8494712" cy="5603876"/>
                </a:xfrm>
              </p:grpSpPr>
              <p:sp>
                <p:nvSpPr>
                  <p:cNvPr id="108" name="Freeform 24"/>
                  <p:cNvSpPr>
                    <a:spLocks/>
                  </p:cNvSpPr>
                  <p:nvPr/>
                </p:nvSpPr>
                <p:spPr bwMode="auto">
                  <a:xfrm>
                    <a:off x="657902" y="1417409"/>
                    <a:ext cx="3430587" cy="2479675"/>
                  </a:xfrm>
                  <a:custGeom>
                    <a:avLst/>
                    <a:gdLst>
                      <a:gd name="T0" fmla="*/ 2104 w 2161"/>
                      <a:gd name="T1" fmla="*/ 1562 h 1562"/>
                      <a:gd name="T2" fmla="*/ 2104 w 2161"/>
                      <a:gd name="T3" fmla="*/ 1562 h 1562"/>
                      <a:gd name="T4" fmla="*/ 2104 w 2161"/>
                      <a:gd name="T5" fmla="*/ 1560 h 1562"/>
                      <a:gd name="T6" fmla="*/ 2104 w 2161"/>
                      <a:gd name="T7" fmla="*/ 1560 h 1562"/>
                      <a:gd name="T8" fmla="*/ 2104 w 2161"/>
                      <a:gd name="T9" fmla="*/ 1533 h 1562"/>
                      <a:gd name="T10" fmla="*/ 2108 w 2161"/>
                      <a:gd name="T11" fmla="*/ 1508 h 1562"/>
                      <a:gd name="T12" fmla="*/ 2112 w 2161"/>
                      <a:gd name="T13" fmla="*/ 1483 h 1562"/>
                      <a:gd name="T14" fmla="*/ 2120 w 2161"/>
                      <a:gd name="T15" fmla="*/ 1458 h 1562"/>
                      <a:gd name="T16" fmla="*/ 2128 w 2161"/>
                      <a:gd name="T17" fmla="*/ 1435 h 1562"/>
                      <a:gd name="T18" fmla="*/ 2137 w 2161"/>
                      <a:gd name="T19" fmla="*/ 1411 h 1562"/>
                      <a:gd name="T20" fmla="*/ 2149 w 2161"/>
                      <a:gd name="T21" fmla="*/ 1388 h 1562"/>
                      <a:gd name="T22" fmla="*/ 2161 w 2161"/>
                      <a:gd name="T23" fmla="*/ 1367 h 1562"/>
                      <a:gd name="T24" fmla="*/ 43 w 2161"/>
                      <a:gd name="T25" fmla="*/ 0 h 1562"/>
                      <a:gd name="T26" fmla="*/ 43 w 2161"/>
                      <a:gd name="T27" fmla="*/ 0 h 1562"/>
                      <a:gd name="T28" fmla="*/ 33 w 2161"/>
                      <a:gd name="T29" fmla="*/ 7 h 1562"/>
                      <a:gd name="T30" fmla="*/ 25 w 2161"/>
                      <a:gd name="T31" fmla="*/ 15 h 1562"/>
                      <a:gd name="T32" fmla="*/ 18 w 2161"/>
                      <a:gd name="T33" fmla="*/ 25 h 1562"/>
                      <a:gd name="T34" fmla="*/ 12 w 2161"/>
                      <a:gd name="T35" fmla="*/ 36 h 1562"/>
                      <a:gd name="T36" fmla="*/ 6 w 2161"/>
                      <a:gd name="T37" fmla="*/ 48 h 1562"/>
                      <a:gd name="T38" fmla="*/ 2 w 2161"/>
                      <a:gd name="T39" fmla="*/ 60 h 1562"/>
                      <a:gd name="T40" fmla="*/ 0 w 2161"/>
                      <a:gd name="T41" fmla="*/ 71 h 1562"/>
                      <a:gd name="T42" fmla="*/ 0 w 2161"/>
                      <a:gd name="T43" fmla="*/ 85 h 1562"/>
                      <a:gd name="T44" fmla="*/ 0 w 2161"/>
                      <a:gd name="T45" fmla="*/ 1562 h 1562"/>
                      <a:gd name="T46" fmla="*/ 2104 w 2161"/>
                      <a:gd name="T47" fmla="*/ 1562 h 1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161" h="1562">
                        <a:moveTo>
                          <a:pt x="2104" y="1562"/>
                        </a:moveTo>
                        <a:lnTo>
                          <a:pt x="2104" y="1562"/>
                        </a:lnTo>
                        <a:lnTo>
                          <a:pt x="2104" y="1560"/>
                        </a:lnTo>
                        <a:lnTo>
                          <a:pt x="2104" y="1560"/>
                        </a:lnTo>
                        <a:lnTo>
                          <a:pt x="2104" y="1533"/>
                        </a:lnTo>
                        <a:lnTo>
                          <a:pt x="2108" y="1508"/>
                        </a:lnTo>
                        <a:lnTo>
                          <a:pt x="2112" y="1483"/>
                        </a:lnTo>
                        <a:lnTo>
                          <a:pt x="2120" y="1458"/>
                        </a:lnTo>
                        <a:lnTo>
                          <a:pt x="2128" y="1435"/>
                        </a:lnTo>
                        <a:lnTo>
                          <a:pt x="2137" y="1411"/>
                        </a:lnTo>
                        <a:lnTo>
                          <a:pt x="2149" y="1388"/>
                        </a:lnTo>
                        <a:lnTo>
                          <a:pt x="2161" y="1367"/>
                        </a:lnTo>
                        <a:lnTo>
                          <a:pt x="43" y="0"/>
                        </a:lnTo>
                        <a:lnTo>
                          <a:pt x="43" y="0"/>
                        </a:lnTo>
                        <a:lnTo>
                          <a:pt x="33" y="7"/>
                        </a:lnTo>
                        <a:lnTo>
                          <a:pt x="25" y="15"/>
                        </a:lnTo>
                        <a:lnTo>
                          <a:pt x="18" y="25"/>
                        </a:lnTo>
                        <a:lnTo>
                          <a:pt x="12" y="36"/>
                        </a:lnTo>
                        <a:lnTo>
                          <a:pt x="6" y="48"/>
                        </a:lnTo>
                        <a:lnTo>
                          <a:pt x="2" y="60"/>
                        </a:lnTo>
                        <a:lnTo>
                          <a:pt x="0" y="71"/>
                        </a:lnTo>
                        <a:lnTo>
                          <a:pt x="0" y="85"/>
                        </a:lnTo>
                        <a:lnTo>
                          <a:pt x="0" y="1562"/>
                        </a:lnTo>
                        <a:lnTo>
                          <a:pt x="2104" y="156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bg2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09" name="Freeform 26"/>
                  <p:cNvSpPr>
                    <a:spLocks/>
                  </p:cNvSpPr>
                  <p:nvPr/>
                </p:nvSpPr>
                <p:spPr bwMode="auto">
                  <a:xfrm>
                    <a:off x="319765" y="1206272"/>
                    <a:ext cx="406400" cy="2690813"/>
                  </a:xfrm>
                  <a:custGeom>
                    <a:avLst/>
                    <a:gdLst>
                      <a:gd name="T0" fmla="*/ 0 w 256"/>
                      <a:gd name="T1" fmla="*/ 131 h 1695"/>
                      <a:gd name="T2" fmla="*/ 0 w 256"/>
                      <a:gd name="T3" fmla="*/ 1695 h 1695"/>
                      <a:gd name="T4" fmla="*/ 213 w 256"/>
                      <a:gd name="T5" fmla="*/ 1695 h 1695"/>
                      <a:gd name="T6" fmla="*/ 213 w 256"/>
                      <a:gd name="T7" fmla="*/ 218 h 1695"/>
                      <a:gd name="T8" fmla="*/ 213 w 256"/>
                      <a:gd name="T9" fmla="*/ 218 h 1695"/>
                      <a:gd name="T10" fmla="*/ 213 w 256"/>
                      <a:gd name="T11" fmla="*/ 204 h 1695"/>
                      <a:gd name="T12" fmla="*/ 215 w 256"/>
                      <a:gd name="T13" fmla="*/ 193 h 1695"/>
                      <a:gd name="T14" fmla="*/ 219 w 256"/>
                      <a:gd name="T15" fmla="*/ 181 h 1695"/>
                      <a:gd name="T16" fmla="*/ 225 w 256"/>
                      <a:gd name="T17" fmla="*/ 169 h 1695"/>
                      <a:gd name="T18" fmla="*/ 231 w 256"/>
                      <a:gd name="T19" fmla="*/ 160 h 1695"/>
                      <a:gd name="T20" fmla="*/ 238 w 256"/>
                      <a:gd name="T21" fmla="*/ 150 h 1695"/>
                      <a:gd name="T22" fmla="*/ 246 w 256"/>
                      <a:gd name="T23" fmla="*/ 140 h 1695"/>
                      <a:gd name="T24" fmla="*/ 256 w 256"/>
                      <a:gd name="T25" fmla="*/ 133 h 1695"/>
                      <a:gd name="T26" fmla="*/ 49 w 256"/>
                      <a:gd name="T27" fmla="*/ 0 h 1695"/>
                      <a:gd name="T28" fmla="*/ 49 w 256"/>
                      <a:gd name="T29" fmla="*/ 0 h 1695"/>
                      <a:gd name="T30" fmla="*/ 37 w 256"/>
                      <a:gd name="T31" fmla="*/ 13 h 1695"/>
                      <a:gd name="T32" fmla="*/ 28 w 256"/>
                      <a:gd name="T33" fmla="*/ 28 h 1695"/>
                      <a:gd name="T34" fmla="*/ 20 w 256"/>
                      <a:gd name="T35" fmla="*/ 44 h 1695"/>
                      <a:gd name="T36" fmla="*/ 12 w 256"/>
                      <a:gd name="T37" fmla="*/ 59 h 1695"/>
                      <a:gd name="T38" fmla="*/ 8 w 256"/>
                      <a:gd name="T39" fmla="*/ 77 h 1695"/>
                      <a:gd name="T40" fmla="*/ 2 w 256"/>
                      <a:gd name="T41" fmla="*/ 94 h 1695"/>
                      <a:gd name="T42" fmla="*/ 0 w 256"/>
                      <a:gd name="T43" fmla="*/ 112 h 1695"/>
                      <a:gd name="T44" fmla="*/ 0 w 256"/>
                      <a:gd name="T45" fmla="*/ 131 h 1695"/>
                      <a:gd name="T46" fmla="*/ 0 w 256"/>
                      <a:gd name="T47" fmla="*/ 131 h 16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56" h="1695">
                        <a:moveTo>
                          <a:pt x="0" y="131"/>
                        </a:moveTo>
                        <a:lnTo>
                          <a:pt x="0" y="1695"/>
                        </a:lnTo>
                        <a:lnTo>
                          <a:pt x="213" y="1695"/>
                        </a:lnTo>
                        <a:lnTo>
                          <a:pt x="213" y="218"/>
                        </a:lnTo>
                        <a:lnTo>
                          <a:pt x="213" y="218"/>
                        </a:lnTo>
                        <a:lnTo>
                          <a:pt x="213" y="204"/>
                        </a:lnTo>
                        <a:lnTo>
                          <a:pt x="215" y="193"/>
                        </a:lnTo>
                        <a:lnTo>
                          <a:pt x="219" y="181"/>
                        </a:lnTo>
                        <a:lnTo>
                          <a:pt x="225" y="169"/>
                        </a:lnTo>
                        <a:lnTo>
                          <a:pt x="231" y="160"/>
                        </a:lnTo>
                        <a:lnTo>
                          <a:pt x="238" y="150"/>
                        </a:lnTo>
                        <a:lnTo>
                          <a:pt x="246" y="140"/>
                        </a:lnTo>
                        <a:lnTo>
                          <a:pt x="256" y="133"/>
                        </a:lnTo>
                        <a:lnTo>
                          <a:pt x="49" y="0"/>
                        </a:lnTo>
                        <a:lnTo>
                          <a:pt x="49" y="0"/>
                        </a:lnTo>
                        <a:lnTo>
                          <a:pt x="37" y="13"/>
                        </a:lnTo>
                        <a:lnTo>
                          <a:pt x="28" y="28"/>
                        </a:lnTo>
                        <a:lnTo>
                          <a:pt x="20" y="44"/>
                        </a:lnTo>
                        <a:lnTo>
                          <a:pt x="12" y="59"/>
                        </a:lnTo>
                        <a:lnTo>
                          <a:pt x="8" y="77"/>
                        </a:lnTo>
                        <a:lnTo>
                          <a:pt x="2" y="94"/>
                        </a:lnTo>
                        <a:lnTo>
                          <a:pt x="0" y="112"/>
                        </a:lnTo>
                        <a:lnTo>
                          <a:pt x="0" y="131"/>
                        </a:lnTo>
                        <a:lnTo>
                          <a:pt x="0" y="13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75000"/>
                    </a:schemeClr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10" name="Freeform 28"/>
                  <p:cNvSpPr>
                    <a:spLocks/>
                  </p:cNvSpPr>
                  <p:nvPr/>
                </p:nvSpPr>
                <p:spPr bwMode="auto">
                  <a:xfrm>
                    <a:off x="657902" y="3897085"/>
                    <a:ext cx="3430587" cy="2479675"/>
                  </a:xfrm>
                  <a:custGeom>
                    <a:avLst/>
                    <a:gdLst>
                      <a:gd name="T0" fmla="*/ 2104 w 2161"/>
                      <a:gd name="T1" fmla="*/ 0 h 1562"/>
                      <a:gd name="T2" fmla="*/ 2104 w 2161"/>
                      <a:gd name="T3" fmla="*/ 0 h 1562"/>
                      <a:gd name="T4" fmla="*/ 2104 w 2161"/>
                      <a:gd name="T5" fmla="*/ 2 h 1562"/>
                      <a:gd name="T6" fmla="*/ 2104 w 2161"/>
                      <a:gd name="T7" fmla="*/ 2 h 1562"/>
                      <a:gd name="T8" fmla="*/ 2104 w 2161"/>
                      <a:gd name="T9" fmla="*/ 29 h 1562"/>
                      <a:gd name="T10" fmla="*/ 2108 w 2161"/>
                      <a:gd name="T11" fmla="*/ 54 h 1562"/>
                      <a:gd name="T12" fmla="*/ 2112 w 2161"/>
                      <a:gd name="T13" fmla="*/ 79 h 1562"/>
                      <a:gd name="T14" fmla="*/ 2120 w 2161"/>
                      <a:gd name="T15" fmla="*/ 104 h 1562"/>
                      <a:gd name="T16" fmla="*/ 2128 w 2161"/>
                      <a:gd name="T17" fmla="*/ 127 h 1562"/>
                      <a:gd name="T18" fmla="*/ 2137 w 2161"/>
                      <a:gd name="T19" fmla="*/ 151 h 1562"/>
                      <a:gd name="T20" fmla="*/ 2149 w 2161"/>
                      <a:gd name="T21" fmla="*/ 174 h 1562"/>
                      <a:gd name="T22" fmla="*/ 2161 w 2161"/>
                      <a:gd name="T23" fmla="*/ 195 h 1562"/>
                      <a:gd name="T24" fmla="*/ 43 w 2161"/>
                      <a:gd name="T25" fmla="*/ 1562 h 1562"/>
                      <a:gd name="T26" fmla="*/ 43 w 2161"/>
                      <a:gd name="T27" fmla="*/ 1562 h 1562"/>
                      <a:gd name="T28" fmla="*/ 33 w 2161"/>
                      <a:gd name="T29" fmla="*/ 1555 h 1562"/>
                      <a:gd name="T30" fmla="*/ 25 w 2161"/>
                      <a:gd name="T31" fmla="*/ 1547 h 1562"/>
                      <a:gd name="T32" fmla="*/ 18 w 2161"/>
                      <a:gd name="T33" fmla="*/ 1537 h 1562"/>
                      <a:gd name="T34" fmla="*/ 12 w 2161"/>
                      <a:gd name="T35" fmla="*/ 1526 h 1562"/>
                      <a:gd name="T36" fmla="*/ 6 w 2161"/>
                      <a:gd name="T37" fmla="*/ 1514 h 1562"/>
                      <a:gd name="T38" fmla="*/ 2 w 2161"/>
                      <a:gd name="T39" fmla="*/ 1502 h 1562"/>
                      <a:gd name="T40" fmla="*/ 0 w 2161"/>
                      <a:gd name="T41" fmla="*/ 1491 h 1562"/>
                      <a:gd name="T42" fmla="*/ 0 w 2161"/>
                      <a:gd name="T43" fmla="*/ 1477 h 1562"/>
                      <a:gd name="T44" fmla="*/ 0 w 2161"/>
                      <a:gd name="T45" fmla="*/ 0 h 1562"/>
                      <a:gd name="T46" fmla="*/ 2104 w 2161"/>
                      <a:gd name="T47" fmla="*/ 0 h 1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161" h="1562">
                        <a:moveTo>
                          <a:pt x="2104" y="0"/>
                        </a:moveTo>
                        <a:lnTo>
                          <a:pt x="2104" y="0"/>
                        </a:lnTo>
                        <a:lnTo>
                          <a:pt x="2104" y="2"/>
                        </a:lnTo>
                        <a:lnTo>
                          <a:pt x="2104" y="2"/>
                        </a:lnTo>
                        <a:lnTo>
                          <a:pt x="2104" y="29"/>
                        </a:lnTo>
                        <a:lnTo>
                          <a:pt x="2108" y="54"/>
                        </a:lnTo>
                        <a:lnTo>
                          <a:pt x="2112" y="79"/>
                        </a:lnTo>
                        <a:lnTo>
                          <a:pt x="2120" y="104"/>
                        </a:lnTo>
                        <a:lnTo>
                          <a:pt x="2128" y="127"/>
                        </a:lnTo>
                        <a:lnTo>
                          <a:pt x="2137" y="151"/>
                        </a:lnTo>
                        <a:lnTo>
                          <a:pt x="2149" y="174"/>
                        </a:lnTo>
                        <a:lnTo>
                          <a:pt x="2161" y="195"/>
                        </a:lnTo>
                        <a:lnTo>
                          <a:pt x="43" y="1562"/>
                        </a:lnTo>
                        <a:lnTo>
                          <a:pt x="43" y="1562"/>
                        </a:lnTo>
                        <a:lnTo>
                          <a:pt x="33" y="1555"/>
                        </a:lnTo>
                        <a:lnTo>
                          <a:pt x="25" y="1547"/>
                        </a:lnTo>
                        <a:lnTo>
                          <a:pt x="18" y="1537"/>
                        </a:lnTo>
                        <a:lnTo>
                          <a:pt x="12" y="1526"/>
                        </a:lnTo>
                        <a:lnTo>
                          <a:pt x="6" y="1514"/>
                        </a:lnTo>
                        <a:lnTo>
                          <a:pt x="2" y="1502"/>
                        </a:lnTo>
                        <a:lnTo>
                          <a:pt x="0" y="1491"/>
                        </a:lnTo>
                        <a:lnTo>
                          <a:pt x="0" y="1477"/>
                        </a:lnTo>
                        <a:lnTo>
                          <a:pt x="0" y="0"/>
                        </a:lnTo>
                        <a:lnTo>
                          <a:pt x="210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bg2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11" name="Freeform 30"/>
                  <p:cNvSpPr>
                    <a:spLocks/>
                  </p:cNvSpPr>
                  <p:nvPr/>
                </p:nvSpPr>
                <p:spPr bwMode="auto">
                  <a:xfrm>
                    <a:off x="319765" y="3897086"/>
                    <a:ext cx="406399" cy="2690813"/>
                  </a:xfrm>
                  <a:custGeom>
                    <a:avLst/>
                    <a:gdLst>
                      <a:gd name="T0" fmla="*/ 0 w 256"/>
                      <a:gd name="T1" fmla="*/ 1564 h 1695"/>
                      <a:gd name="T2" fmla="*/ 0 w 256"/>
                      <a:gd name="T3" fmla="*/ 0 h 1695"/>
                      <a:gd name="T4" fmla="*/ 213 w 256"/>
                      <a:gd name="T5" fmla="*/ 0 h 1695"/>
                      <a:gd name="T6" fmla="*/ 213 w 256"/>
                      <a:gd name="T7" fmla="*/ 1477 h 1695"/>
                      <a:gd name="T8" fmla="*/ 213 w 256"/>
                      <a:gd name="T9" fmla="*/ 1477 h 1695"/>
                      <a:gd name="T10" fmla="*/ 213 w 256"/>
                      <a:gd name="T11" fmla="*/ 1491 h 1695"/>
                      <a:gd name="T12" fmla="*/ 215 w 256"/>
                      <a:gd name="T13" fmla="*/ 1502 h 1695"/>
                      <a:gd name="T14" fmla="*/ 219 w 256"/>
                      <a:gd name="T15" fmla="*/ 1514 h 1695"/>
                      <a:gd name="T16" fmla="*/ 225 w 256"/>
                      <a:gd name="T17" fmla="*/ 1526 h 1695"/>
                      <a:gd name="T18" fmla="*/ 231 w 256"/>
                      <a:gd name="T19" fmla="*/ 1535 h 1695"/>
                      <a:gd name="T20" fmla="*/ 238 w 256"/>
                      <a:gd name="T21" fmla="*/ 1545 h 1695"/>
                      <a:gd name="T22" fmla="*/ 246 w 256"/>
                      <a:gd name="T23" fmla="*/ 1555 h 1695"/>
                      <a:gd name="T24" fmla="*/ 256 w 256"/>
                      <a:gd name="T25" fmla="*/ 1562 h 1695"/>
                      <a:gd name="T26" fmla="*/ 49 w 256"/>
                      <a:gd name="T27" fmla="*/ 1695 h 1695"/>
                      <a:gd name="T28" fmla="*/ 49 w 256"/>
                      <a:gd name="T29" fmla="*/ 1695 h 1695"/>
                      <a:gd name="T30" fmla="*/ 37 w 256"/>
                      <a:gd name="T31" fmla="*/ 1682 h 1695"/>
                      <a:gd name="T32" fmla="*/ 28 w 256"/>
                      <a:gd name="T33" fmla="*/ 1667 h 1695"/>
                      <a:gd name="T34" fmla="*/ 20 w 256"/>
                      <a:gd name="T35" fmla="*/ 1651 h 1695"/>
                      <a:gd name="T36" fmla="*/ 12 w 256"/>
                      <a:gd name="T37" fmla="*/ 1636 h 1695"/>
                      <a:gd name="T38" fmla="*/ 8 w 256"/>
                      <a:gd name="T39" fmla="*/ 1618 h 1695"/>
                      <a:gd name="T40" fmla="*/ 2 w 256"/>
                      <a:gd name="T41" fmla="*/ 1601 h 1695"/>
                      <a:gd name="T42" fmla="*/ 0 w 256"/>
                      <a:gd name="T43" fmla="*/ 1583 h 1695"/>
                      <a:gd name="T44" fmla="*/ 0 w 256"/>
                      <a:gd name="T45" fmla="*/ 1564 h 1695"/>
                      <a:gd name="T46" fmla="*/ 0 w 256"/>
                      <a:gd name="T47" fmla="*/ 1564 h 16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56" h="1695">
                        <a:moveTo>
                          <a:pt x="0" y="1564"/>
                        </a:moveTo>
                        <a:lnTo>
                          <a:pt x="0" y="0"/>
                        </a:lnTo>
                        <a:lnTo>
                          <a:pt x="213" y="0"/>
                        </a:lnTo>
                        <a:lnTo>
                          <a:pt x="213" y="1477"/>
                        </a:lnTo>
                        <a:lnTo>
                          <a:pt x="213" y="1477"/>
                        </a:lnTo>
                        <a:lnTo>
                          <a:pt x="213" y="1491"/>
                        </a:lnTo>
                        <a:lnTo>
                          <a:pt x="215" y="1502"/>
                        </a:lnTo>
                        <a:lnTo>
                          <a:pt x="219" y="1514"/>
                        </a:lnTo>
                        <a:lnTo>
                          <a:pt x="225" y="1526"/>
                        </a:lnTo>
                        <a:lnTo>
                          <a:pt x="231" y="1535"/>
                        </a:lnTo>
                        <a:lnTo>
                          <a:pt x="238" y="1545"/>
                        </a:lnTo>
                        <a:lnTo>
                          <a:pt x="246" y="1555"/>
                        </a:lnTo>
                        <a:lnTo>
                          <a:pt x="256" y="1562"/>
                        </a:lnTo>
                        <a:lnTo>
                          <a:pt x="49" y="1695"/>
                        </a:lnTo>
                        <a:lnTo>
                          <a:pt x="49" y="1695"/>
                        </a:lnTo>
                        <a:lnTo>
                          <a:pt x="37" y="1682"/>
                        </a:lnTo>
                        <a:lnTo>
                          <a:pt x="28" y="1667"/>
                        </a:lnTo>
                        <a:lnTo>
                          <a:pt x="20" y="1651"/>
                        </a:lnTo>
                        <a:lnTo>
                          <a:pt x="12" y="1636"/>
                        </a:lnTo>
                        <a:lnTo>
                          <a:pt x="8" y="1618"/>
                        </a:lnTo>
                        <a:lnTo>
                          <a:pt x="2" y="1601"/>
                        </a:lnTo>
                        <a:lnTo>
                          <a:pt x="0" y="1583"/>
                        </a:lnTo>
                        <a:lnTo>
                          <a:pt x="0" y="1564"/>
                        </a:lnTo>
                        <a:lnTo>
                          <a:pt x="0" y="1564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6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12" name="Freeform 31"/>
                  <p:cNvSpPr>
                    <a:spLocks/>
                  </p:cNvSpPr>
                  <p:nvPr/>
                </p:nvSpPr>
                <p:spPr bwMode="auto">
                  <a:xfrm>
                    <a:off x="397552" y="6376761"/>
                    <a:ext cx="4170361" cy="322262"/>
                  </a:xfrm>
                  <a:custGeom>
                    <a:avLst/>
                    <a:gdLst>
                      <a:gd name="T0" fmla="*/ 272 w 2627"/>
                      <a:gd name="T1" fmla="*/ 21 h 203"/>
                      <a:gd name="T2" fmla="*/ 2627 w 2627"/>
                      <a:gd name="T3" fmla="*/ 21 h 203"/>
                      <a:gd name="T4" fmla="*/ 2627 w 2627"/>
                      <a:gd name="T5" fmla="*/ 203 h 203"/>
                      <a:gd name="T6" fmla="*/ 154 w 2627"/>
                      <a:gd name="T7" fmla="*/ 203 h 203"/>
                      <a:gd name="T8" fmla="*/ 154 w 2627"/>
                      <a:gd name="T9" fmla="*/ 203 h 203"/>
                      <a:gd name="T10" fmla="*/ 130 w 2627"/>
                      <a:gd name="T11" fmla="*/ 201 h 203"/>
                      <a:gd name="T12" fmla="*/ 109 w 2627"/>
                      <a:gd name="T13" fmla="*/ 197 h 203"/>
                      <a:gd name="T14" fmla="*/ 87 w 2627"/>
                      <a:gd name="T15" fmla="*/ 191 h 203"/>
                      <a:gd name="T16" fmla="*/ 67 w 2627"/>
                      <a:gd name="T17" fmla="*/ 184 h 203"/>
                      <a:gd name="T18" fmla="*/ 50 w 2627"/>
                      <a:gd name="T19" fmla="*/ 174 h 203"/>
                      <a:gd name="T20" fmla="*/ 32 w 2627"/>
                      <a:gd name="T21" fmla="*/ 162 h 203"/>
                      <a:gd name="T22" fmla="*/ 14 w 2627"/>
                      <a:gd name="T23" fmla="*/ 149 h 203"/>
                      <a:gd name="T24" fmla="*/ 0 w 2627"/>
                      <a:gd name="T25" fmla="*/ 133 h 203"/>
                      <a:gd name="T26" fmla="*/ 207 w 2627"/>
                      <a:gd name="T27" fmla="*/ 0 h 203"/>
                      <a:gd name="T28" fmla="*/ 207 w 2627"/>
                      <a:gd name="T29" fmla="*/ 0 h 203"/>
                      <a:gd name="T30" fmla="*/ 207 w 2627"/>
                      <a:gd name="T31" fmla="*/ 0 h 203"/>
                      <a:gd name="T32" fmla="*/ 207 w 2627"/>
                      <a:gd name="T33" fmla="*/ 0 h 203"/>
                      <a:gd name="T34" fmla="*/ 221 w 2627"/>
                      <a:gd name="T35" fmla="*/ 10 h 203"/>
                      <a:gd name="T36" fmla="*/ 237 w 2627"/>
                      <a:gd name="T37" fmla="*/ 16 h 203"/>
                      <a:gd name="T38" fmla="*/ 254 w 2627"/>
                      <a:gd name="T39" fmla="*/ 20 h 203"/>
                      <a:gd name="T40" fmla="*/ 272 w 2627"/>
                      <a:gd name="T41" fmla="*/ 21 h 203"/>
                      <a:gd name="T42" fmla="*/ 272 w 2627"/>
                      <a:gd name="T43" fmla="*/ 21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27" h="203">
                        <a:moveTo>
                          <a:pt x="272" y="21"/>
                        </a:moveTo>
                        <a:lnTo>
                          <a:pt x="2627" y="21"/>
                        </a:lnTo>
                        <a:lnTo>
                          <a:pt x="2627" y="203"/>
                        </a:lnTo>
                        <a:lnTo>
                          <a:pt x="154" y="203"/>
                        </a:lnTo>
                        <a:lnTo>
                          <a:pt x="154" y="203"/>
                        </a:lnTo>
                        <a:lnTo>
                          <a:pt x="130" y="201"/>
                        </a:lnTo>
                        <a:lnTo>
                          <a:pt x="109" y="197"/>
                        </a:lnTo>
                        <a:lnTo>
                          <a:pt x="87" y="191"/>
                        </a:lnTo>
                        <a:lnTo>
                          <a:pt x="67" y="184"/>
                        </a:lnTo>
                        <a:lnTo>
                          <a:pt x="50" y="174"/>
                        </a:lnTo>
                        <a:lnTo>
                          <a:pt x="32" y="162"/>
                        </a:lnTo>
                        <a:lnTo>
                          <a:pt x="14" y="149"/>
                        </a:lnTo>
                        <a:lnTo>
                          <a:pt x="0" y="133"/>
                        </a:lnTo>
                        <a:lnTo>
                          <a:pt x="207" y="0"/>
                        </a:lnTo>
                        <a:lnTo>
                          <a:pt x="207" y="0"/>
                        </a:lnTo>
                        <a:lnTo>
                          <a:pt x="207" y="0"/>
                        </a:lnTo>
                        <a:lnTo>
                          <a:pt x="207" y="0"/>
                        </a:lnTo>
                        <a:lnTo>
                          <a:pt x="221" y="10"/>
                        </a:lnTo>
                        <a:lnTo>
                          <a:pt x="237" y="16"/>
                        </a:lnTo>
                        <a:lnTo>
                          <a:pt x="254" y="20"/>
                        </a:lnTo>
                        <a:lnTo>
                          <a:pt x="272" y="21"/>
                        </a:lnTo>
                        <a:lnTo>
                          <a:pt x="272" y="21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  <a:lumOff val="25000"/>
                    </a:schemeClr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13" name="Freeform 32"/>
                  <p:cNvSpPr>
                    <a:spLocks/>
                  </p:cNvSpPr>
                  <p:nvPr/>
                </p:nvSpPr>
                <p:spPr bwMode="auto">
                  <a:xfrm>
                    <a:off x="5045752" y="1417410"/>
                    <a:ext cx="3430587" cy="2479675"/>
                  </a:xfrm>
                  <a:custGeom>
                    <a:avLst/>
                    <a:gdLst>
                      <a:gd name="T0" fmla="*/ 57 w 2161"/>
                      <a:gd name="T1" fmla="*/ 1562 h 1562"/>
                      <a:gd name="T2" fmla="*/ 57 w 2161"/>
                      <a:gd name="T3" fmla="*/ 1562 h 1562"/>
                      <a:gd name="T4" fmla="*/ 57 w 2161"/>
                      <a:gd name="T5" fmla="*/ 1560 h 1562"/>
                      <a:gd name="T6" fmla="*/ 57 w 2161"/>
                      <a:gd name="T7" fmla="*/ 1560 h 1562"/>
                      <a:gd name="T8" fmla="*/ 57 w 2161"/>
                      <a:gd name="T9" fmla="*/ 1533 h 1562"/>
                      <a:gd name="T10" fmla="*/ 53 w 2161"/>
                      <a:gd name="T11" fmla="*/ 1508 h 1562"/>
                      <a:gd name="T12" fmla="*/ 49 w 2161"/>
                      <a:gd name="T13" fmla="*/ 1483 h 1562"/>
                      <a:gd name="T14" fmla="*/ 41 w 2161"/>
                      <a:gd name="T15" fmla="*/ 1458 h 1562"/>
                      <a:gd name="T16" fmla="*/ 33 w 2161"/>
                      <a:gd name="T17" fmla="*/ 1435 h 1562"/>
                      <a:gd name="T18" fmla="*/ 24 w 2161"/>
                      <a:gd name="T19" fmla="*/ 1411 h 1562"/>
                      <a:gd name="T20" fmla="*/ 12 w 2161"/>
                      <a:gd name="T21" fmla="*/ 1388 h 1562"/>
                      <a:gd name="T22" fmla="*/ 0 w 2161"/>
                      <a:gd name="T23" fmla="*/ 1367 h 1562"/>
                      <a:gd name="T24" fmla="*/ 2118 w 2161"/>
                      <a:gd name="T25" fmla="*/ 0 h 1562"/>
                      <a:gd name="T26" fmla="*/ 2118 w 2161"/>
                      <a:gd name="T27" fmla="*/ 0 h 1562"/>
                      <a:gd name="T28" fmla="*/ 2128 w 2161"/>
                      <a:gd name="T29" fmla="*/ 7 h 1562"/>
                      <a:gd name="T30" fmla="*/ 2136 w 2161"/>
                      <a:gd name="T31" fmla="*/ 15 h 1562"/>
                      <a:gd name="T32" fmla="*/ 2143 w 2161"/>
                      <a:gd name="T33" fmla="*/ 25 h 1562"/>
                      <a:gd name="T34" fmla="*/ 2149 w 2161"/>
                      <a:gd name="T35" fmla="*/ 36 h 1562"/>
                      <a:gd name="T36" fmla="*/ 2155 w 2161"/>
                      <a:gd name="T37" fmla="*/ 48 h 1562"/>
                      <a:gd name="T38" fmla="*/ 2159 w 2161"/>
                      <a:gd name="T39" fmla="*/ 60 h 1562"/>
                      <a:gd name="T40" fmla="*/ 2161 w 2161"/>
                      <a:gd name="T41" fmla="*/ 71 h 1562"/>
                      <a:gd name="T42" fmla="*/ 2161 w 2161"/>
                      <a:gd name="T43" fmla="*/ 85 h 1562"/>
                      <a:gd name="T44" fmla="*/ 2161 w 2161"/>
                      <a:gd name="T45" fmla="*/ 1562 h 1562"/>
                      <a:gd name="T46" fmla="*/ 57 w 2161"/>
                      <a:gd name="T47" fmla="*/ 1562 h 1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161" h="1562">
                        <a:moveTo>
                          <a:pt x="57" y="1562"/>
                        </a:moveTo>
                        <a:lnTo>
                          <a:pt x="57" y="1562"/>
                        </a:lnTo>
                        <a:lnTo>
                          <a:pt x="57" y="1560"/>
                        </a:lnTo>
                        <a:lnTo>
                          <a:pt x="57" y="1560"/>
                        </a:lnTo>
                        <a:lnTo>
                          <a:pt x="57" y="1533"/>
                        </a:lnTo>
                        <a:lnTo>
                          <a:pt x="53" y="1508"/>
                        </a:lnTo>
                        <a:lnTo>
                          <a:pt x="49" y="1483"/>
                        </a:lnTo>
                        <a:lnTo>
                          <a:pt x="41" y="1458"/>
                        </a:lnTo>
                        <a:lnTo>
                          <a:pt x="33" y="1435"/>
                        </a:lnTo>
                        <a:lnTo>
                          <a:pt x="24" y="1411"/>
                        </a:lnTo>
                        <a:lnTo>
                          <a:pt x="12" y="1388"/>
                        </a:lnTo>
                        <a:lnTo>
                          <a:pt x="0" y="1367"/>
                        </a:lnTo>
                        <a:lnTo>
                          <a:pt x="2118" y="0"/>
                        </a:lnTo>
                        <a:lnTo>
                          <a:pt x="2118" y="0"/>
                        </a:lnTo>
                        <a:lnTo>
                          <a:pt x="2128" y="7"/>
                        </a:lnTo>
                        <a:lnTo>
                          <a:pt x="2136" y="15"/>
                        </a:lnTo>
                        <a:lnTo>
                          <a:pt x="2143" y="25"/>
                        </a:lnTo>
                        <a:lnTo>
                          <a:pt x="2149" y="36"/>
                        </a:lnTo>
                        <a:lnTo>
                          <a:pt x="2155" y="48"/>
                        </a:lnTo>
                        <a:lnTo>
                          <a:pt x="2159" y="60"/>
                        </a:lnTo>
                        <a:lnTo>
                          <a:pt x="2161" y="71"/>
                        </a:lnTo>
                        <a:lnTo>
                          <a:pt x="2161" y="85"/>
                        </a:lnTo>
                        <a:lnTo>
                          <a:pt x="2161" y="1562"/>
                        </a:lnTo>
                        <a:lnTo>
                          <a:pt x="57" y="156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bg2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14" name="Freeform 33"/>
                  <p:cNvSpPr>
                    <a:spLocks/>
                  </p:cNvSpPr>
                  <p:nvPr/>
                </p:nvSpPr>
                <p:spPr bwMode="auto">
                  <a:xfrm>
                    <a:off x="4567915" y="1384071"/>
                    <a:ext cx="3840162" cy="2203451"/>
                  </a:xfrm>
                  <a:custGeom>
                    <a:avLst/>
                    <a:gdLst>
                      <a:gd name="T0" fmla="*/ 2419 w 2419"/>
                      <a:gd name="T1" fmla="*/ 21 h 1388"/>
                      <a:gd name="T2" fmla="*/ 301 w 2419"/>
                      <a:gd name="T3" fmla="*/ 1388 h 1388"/>
                      <a:gd name="T4" fmla="*/ 301 w 2419"/>
                      <a:gd name="T5" fmla="*/ 1388 h 1388"/>
                      <a:gd name="T6" fmla="*/ 287 w 2419"/>
                      <a:gd name="T7" fmla="*/ 1371 h 1388"/>
                      <a:gd name="T8" fmla="*/ 273 w 2419"/>
                      <a:gd name="T9" fmla="*/ 1353 h 1388"/>
                      <a:gd name="T10" fmla="*/ 260 w 2419"/>
                      <a:gd name="T11" fmla="*/ 1336 h 1388"/>
                      <a:gd name="T12" fmla="*/ 244 w 2419"/>
                      <a:gd name="T13" fmla="*/ 1320 h 1388"/>
                      <a:gd name="T14" fmla="*/ 228 w 2419"/>
                      <a:gd name="T15" fmla="*/ 1307 h 1388"/>
                      <a:gd name="T16" fmla="*/ 210 w 2419"/>
                      <a:gd name="T17" fmla="*/ 1293 h 1388"/>
                      <a:gd name="T18" fmla="*/ 193 w 2419"/>
                      <a:gd name="T19" fmla="*/ 1282 h 1388"/>
                      <a:gd name="T20" fmla="*/ 173 w 2419"/>
                      <a:gd name="T21" fmla="*/ 1270 h 1388"/>
                      <a:gd name="T22" fmla="*/ 153 w 2419"/>
                      <a:gd name="T23" fmla="*/ 1259 h 1388"/>
                      <a:gd name="T24" fmla="*/ 133 w 2419"/>
                      <a:gd name="T25" fmla="*/ 1251 h 1388"/>
                      <a:gd name="T26" fmla="*/ 112 w 2419"/>
                      <a:gd name="T27" fmla="*/ 1243 h 1388"/>
                      <a:gd name="T28" fmla="*/ 90 w 2419"/>
                      <a:gd name="T29" fmla="*/ 1235 h 1388"/>
                      <a:gd name="T30" fmla="*/ 68 w 2419"/>
                      <a:gd name="T31" fmla="*/ 1230 h 1388"/>
                      <a:gd name="T32" fmla="*/ 47 w 2419"/>
                      <a:gd name="T33" fmla="*/ 1226 h 1388"/>
                      <a:gd name="T34" fmla="*/ 23 w 2419"/>
                      <a:gd name="T35" fmla="*/ 1224 h 1388"/>
                      <a:gd name="T36" fmla="*/ 0 w 2419"/>
                      <a:gd name="T37" fmla="*/ 1222 h 1388"/>
                      <a:gd name="T38" fmla="*/ 0 w 2419"/>
                      <a:gd name="T39" fmla="*/ 0 h 1388"/>
                      <a:gd name="T40" fmla="*/ 2354 w 2419"/>
                      <a:gd name="T41" fmla="*/ 0 h 1388"/>
                      <a:gd name="T42" fmla="*/ 2354 w 2419"/>
                      <a:gd name="T43" fmla="*/ 0 h 1388"/>
                      <a:gd name="T44" fmla="*/ 2372 w 2419"/>
                      <a:gd name="T45" fmla="*/ 1 h 1388"/>
                      <a:gd name="T46" fmla="*/ 2389 w 2419"/>
                      <a:gd name="T47" fmla="*/ 5 h 1388"/>
                      <a:gd name="T48" fmla="*/ 2405 w 2419"/>
                      <a:gd name="T49" fmla="*/ 11 h 1388"/>
                      <a:gd name="T50" fmla="*/ 2419 w 2419"/>
                      <a:gd name="T51" fmla="*/ 21 h 1388"/>
                      <a:gd name="T52" fmla="*/ 2419 w 2419"/>
                      <a:gd name="T53" fmla="*/ 21 h 13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2419" h="1388">
                        <a:moveTo>
                          <a:pt x="2419" y="21"/>
                        </a:moveTo>
                        <a:lnTo>
                          <a:pt x="301" y="1388"/>
                        </a:lnTo>
                        <a:lnTo>
                          <a:pt x="301" y="1388"/>
                        </a:lnTo>
                        <a:lnTo>
                          <a:pt x="287" y="1371"/>
                        </a:lnTo>
                        <a:lnTo>
                          <a:pt x="273" y="1353"/>
                        </a:lnTo>
                        <a:lnTo>
                          <a:pt x="260" y="1336"/>
                        </a:lnTo>
                        <a:lnTo>
                          <a:pt x="244" y="1320"/>
                        </a:lnTo>
                        <a:lnTo>
                          <a:pt x="228" y="1307"/>
                        </a:lnTo>
                        <a:lnTo>
                          <a:pt x="210" y="1293"/>
                        </a:lnTo>
                        <a:lnTo>
                          <a:pt x="193" y="1282"/>
                        </a:lnTo>
                        <a:lnTo>
                          <a:pt x="173" y="1270"/>
                        </a:lnTo>
                        <a:lnTo>
                          <a:pt x="153" y="1259"/>
                        </a:lnTo>
                        <a:lnTo>
                          <a:pt x="133" y="1251"/>
                        </a:lnTo>
                        <a:lnTo>
                          <a:pt x="112" y="1243"/>
                        </a:lnTo>
                        <a:lnTo>
                          <a:pt x="90" y="1235"/>
                        </a:lnTo>
                        <a:lnTo>
                          <a:pt x="68" y="1230"/>
                        </a:lnTo>
                        <a:lnTo>
                          <a:pt x="47" y="1226"/>
                        </a:lnTo>
                        <a:lnTo>
                          <a:pt x="23" y="1224"/>
                        </a:lnTo>
                        <a:lnTo>
                          <a:pt x="0" y="1222"/>
                        </a:lnTo>
                        <a:lnTo>
                          <a:pt x="0" y="0"/>
                        </a:lnTo>
                        <a:lnTo>
                          <a:pt x="2354" y="0"/>
                        </a:lnTo>
                        <a:lnTo>
                          <a:pt x="2354" y="0"/>
                        </a:lnTo>
                        <a:lnTo>
                          <a:pt x="2372" y="1"/>
                        </a:lnTo>
                        <a:lnTo>
                          <a:pt x="2389" y="5"/>
                        </a:lnTo>
                        <a:lnTo>
                          <a:pt x="2405" y="11"/>
                        </a:lnTo>
                        <a:lnTo>
                          <a:pt x="2419" y="21"/>
                        </a:lnTo>
                        <a:lnTo>
                          <a:pt x="2419" y="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bg2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15" name="Freeform 34"/>
                  <p:cNvSpPr>
                    <a:spLocks/>
                  </p:cNvSpPr>
                  <p:nvPr/>
                </p:nvSpPr>
                <p:spPr bwMode="auto">
                  <a:xfrm>
                    <a:off x="8408077" y="1206272"/>
                    <a:ext cx="406400" cy="2690813"/>
                  </a:xfrm>
                  <a:custGeom>
                    <a:avLst/>
                    <a:gdLst>
                      <a:gd name="T0" fmla="*/ 256 w 256"/>
                      <a:gd name="T1" fmla="*/ 131 h 1695"/>
                      <a:gd name="T2" fmla="*/ 256 w 256"/>
                      <a:gd name="T3" fmla="*/ 1695 h 1695"/>
                      <a:gd name="T4" fmla="*/ 43 w 256"/>
                      <a:gd name="T5" fmla="*/ 1695 h 1695"/>
                      <a:gd name="T6" fmla="*/ 43 w 256"/>
                      <a:gd name="T7" fmla="*/ 218 h 1695"/>
                      <a:gd name="T8" fmla="*/ 43 w 256"/>
                      <a:gd name="T9" fmla="*/ 218 h 1695"/>
                      <a:gd name="T10" fmla="*/ 43 w 256"/>
                      <a:gd name="T11" fmla="*/ 204 h 1695"/>
                      <a:gd name="T12" fmla="*/ 41 w 256"/>
                      <a:gd name="T13" fmla="*/ 193 h 1695"/>
                      <a:gd name="T14" fmla="*/ 37 w 256"/>
                      <a:gd name="T15" fmla="*/ 181 h 1695"/>
                      <a:gd name="T16" fmla="*/ 31 w 256"/>
                      <a:gd name="T17" fmla="*/ 169 h 1695"/>
                      <a:gd name="T18" fmla="*/ 25 w 256"/>
                      <a:gd name="T19" fmla="*/ 160 h 1695"/>
                      <a:gd name="T20" fmla="*/ 18 w 256"/>
                      <a:gd name="T21" fmla="*/ 150 h 1695"/>
                      <a:gd name="T22" fmla="*/ 10 w 256"/>
                      <a:gd name="T23" fmla="*/ 140 h 1695"/>
                      <a:gd name="T24" fmla="*/ 0 w 256"/>
                      <a:gd name="T25" fmla="*/ 133 h 1695"/>
                      <a:gd name="T26" fmla="*/ 207 w 256"/>
                      <a:gd name="T27" fmla="*/ 0 h 1695"/>
                      <a:gd name="T28" fmla="*/ 207 w 256"/>
                      <a:gd name="T29" fmla="*/ 0 h 1695"/>
                      <a:gd name="T30" fmla="*/ 219 w 256"/>
                      <a:gd name="T31" fmla="*/ 13 h 1695"/>
                      <a:gd name="T32" fmla="*/ 228 w 256"/>
                      <a:gd name="T33" fmla="*/ 28 h 1695"/>
                      <a:gd name="T34" fmla="*/ 236 w 256"/>
                      <a:gd name="T35" fmla="*/ 44 h 1695"/>
                      <a:gd name="T36" fmla="*/ 244 w 256"/>
                      <a:gd name="T37" fmla="*/ 59 h 1695"/>
                      <a:gd name="T38" fmla="*/ 248 w 256"/>
                      <a:gd name="T39" fmla="*/ 77 h 1695"/>
                      <a:gd name="T40" fmla="*/ 254 w 256"/>
                      <a:gd name="T41" fmla="*/ 94 h 1695"/>
                      <a:gd name="T42" fmla="*/ 256 w 256"/>
                      <a:gd name="T43" fmla="*/ 112 h 1695"/>
                      <a:gd name="T44" fmla="*/ 256 w 256"/>
                      <a:gd name="T45" fmla="*/ 131 h 1695"/>
                      <a:gd name="T46" fmla="*/ 256 w 256"/>
                      <a:gd name="T47" fmla="*/ 131 h 16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56" h="1695">
                        <a:moveTo>
                          <a:pt x="256" y="131"/>
                        </a:moveTo>
                        <a:lnTo>
                          <a:pt x="256" y="1695"/>
                        </a:lnTo>
                        <a:lnTo>
                          <a:pt x="43" y="1695"/>
                        </a:lnTo>
                        <a:lnTo>
                          <a:pt x="43" y="218"/>
                        </a:lnTo>
                        <a:lnTo>
                          <a:pt x="43" y="218"/>
                        </a:lnTo>
                        <a:lnTo>
                          <a:pt x="43" y="204"/>
                        </a:lnTo>
                        <a:lnTo>
                          <a:pt x="41" y="193"/>
                        </a:lnTo>
                        <a:lnTo>
                          <a:pt x="37" y="181"/>
                        </a:lnTo>
                        <a:lnTo>
                          <a:pt x="31" y="169"/>
                        </a:lnTo>
                        <a:lnTo>
                          <a:pt x="25" y="160"/>
                        </a:lnTo>
                        <a:lnTo>
                          <a:pt x="18" y="150"/>
                        </a:lnTo>
                        <a:lnTo>
                          <a:pt x="10" y="140"/>
                        </a:lnTo>
                        <a:lnTo>
                          <a:pt x="0" y="133"/>
                        </a:lnTo>
                        <a:lnTo>
                          <a:pt x="207" y="0"/>
                        </a:lnTo>
                        <a:lnTo>
                          <a:pt x="207" y="0"/>
                        </a:lnTo>
                        <a:lnTo>
                          <a:pt x="219" y="13"/>
                        </a:lnTo>
                        <a:lnTo>
                          <a:pt x="228" y="28"/>
                        </a:lnTo>
                        <a:lnTo>
                          <a:pt x="236" y="44"/>
                        </a:lnTo>
                        <a:lnTo>
                          <a:pt x="244" y="59"/>
                        </a:lnTo>
                        <a:lnTo>
                          <a:pt x="248" y="77"/>
                        </a:lnTo>
                        <a:lnTo>
                          <a:pt x="254" y="94"/>
                        </a:lnTo>
                        <a:lnTo>
                          <a:pt x="256" y="112"/>
                        </a:lnTo>
                        <a:lnTo>
                          <a:pt x="256" y="131"/>
                        </a:lnTo>
                        <a:lnTo>
                          <a:pt x="256" y="13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16" name="Freeform 35"/>
                  <p:cNvSpPr>
                    <a:spLocks/>
                  </p:cNvSpPr>
                  <p:nvPr/>
                </p:nvSpPr>
                <p:spPr bwMode="auto">
                  <a:xfrm>
                    <a:off x="4567915" y="1095147"/>
                    <a:ext cx="4168775" cy="322263"/>
                  </a:xfrm>
                  <a:custGeom>
                    <a:avLst/>
                    <a:gdLst>
                      <a:gd name="T0" fmla="*/ 2354 w 2626"/>
                      <a:gd name="T1" fmla="*/ 182 h 203"/>
                      <a:gd name="T2" fmla="*/ 0 w 2626"/>
                      <a:gd name="T3" fmla="*/ 182 h 203"/>
                      <a:gd name="T4" fmla="*/ 0 w 2626"/>
                      <a:gd name="T5" fmla="*/ 0 h 203"/>
                      <a:gd name="T6" fmla="*/ 2472 w 2626"/>
                      <a:gd name="T7" fmla="*/ 0 h 203"/>
                      <a:gd name="T8" fmla="*/ 2472 w 2626"/>
                      <a:gd name="T9" fmla="*/ 0 h 203"/>
                      <a:gd name="T10" fmla="*/ 2496 w 2626"/>
                      <a:gd name="T11" fmla="*/ 2 h 203"/>
                      <a:gd name="T12" fmla="*/ 2517 w 2626"/>
                      <a:gd name="T13" fmla="*/ 6 h 203"/>
                      <a:gd name="T14" fmla="*/ 2539 w 2626"/>
                      <a:gd name="T15" fmla="*/ 12 h 203"/>
                      <a:gd name="T16" fmla="*/ 2559 w 2626"/>
                      <a:gd name="T17" fmla="*/ 19 h 203"/>
                      <a:gd name="T18" fmla="*/ 2576 w 2626"/>
                      <a:gd name="T19" fmla="*/ 29 h 203"/>
                      <a:gd name="T20" fmla="*/ 2594 w 2626"/>
                      <a:gd name="T21" fmla="*/ 41 h 203"/>
                      <a:gd name="T22" fmla="*/ 2612 w 2626"/>
                      <a:gd name="T23" fmla="*/ 54 h 203"/>
                      <a:gd name="T24" fmla="*/ 2626 w 2626"/>
                      <a:gd name="T25" fmla="*/ 70 h 203"/>
                      <a:gd name="T26" fmla="*/ 2419 w 2626"/>
                      <a:gd name="T27" fmla="*/ 203 h 203"/>
                      <a:gd name="T28" fmla="*/ 2419 w 2626"/>
                      <a:gd name="T29" fmla="*/ 203 h 203"/>
                      <a:gd name="T30" fmla="*/ 2419 w 2626"/>
                      <a:gd name="T31" fmla="*/ 203 h 203"/>
                      <a:gd name="T32" fmla="*/ 2419 w 2626"/>
                      <a:gd name="T33" fmla="*/ 203 h 203"/>
                      <a:gd name="T34" fmla="*/ 2405 w 2626"/>
                      <a:gd name="T35" fmla="*/ 193 h 203"/>
                      <a:gd name="T36" fmla="*/ 2389 w 2626"/>
                      <a:gd name="T37" fmla="*/ 187 h 203"/>
                      <a:gd name="T38" fmla="*/ 2372 w 2626"/>
                      <a:gd name="T39" fmla="*/ 183 h 203"/>
                      <a:gd name="T40" fmla="*/ 2354 w 2626"/>
                      <a:gd name="T41" fmla="*/ 182 h 203"/>
                      <a:gd name="T42" fmla="*/ 2354 w 2626"/>
                      <a:gd name="T43" fmla="*/ 18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26" h="203">
                        <a:moveTo>
                          <a:pt x="2354" y="182"/>
                        </a:moveTo>
                        <a:lnTo>
                          <a:pt x="0" y="182"/>
                        </a:lnTo>
                        <a:lnTo>
                          <a:pt x="0" y="0"/>
                        </a:lnTo>
                        <a:lnTo>
                          <a:pt x="2472" y="0"/>
                        </a:lnTo>
                        <a:lnTo>
                          <a:pt x="2472" y="0"/>
                        </a:lnTo>
                        <a:lnTo>
                          <a:pt x="2496" y="2"/>
                        </a:lnTo>
                        <a:lnTo>
                          <a:pt x="2517" y="6"/>
                        </a:lnTo>
                        <a:lnTo>
                          <a:pt x="2539" y="12"/>
                        </a:lnTo>
                        <a:lnTo>
                          <a:pt x="2559" y="19"/>
                        </a:lnTo>
                        <a:lnTo>
                          <a:pt x="2576" y="29"/>
                        </a:lnTo>
                        <a:lnTo>
                          <a:pt x="2594" y="41"/>
                        </a:lnTo>
                        <a:lnTo>
                          <a:pt x="2612" y="54"/>
                        </a:lnTo>
                        <a:lnTo>
                          <a:pt x="2626" y="70"/>
                        </a:lnTo>
                        <a:lnTo>
                          <a:pt x="2419" y="203"/>
                        </a:lnTo>
                        <a:lnTo>
                          <a:pt x="2419" y="203"/>
                        </a:lnTo>
                        <a:lnTo>
                          <a:pt x="2419" y="203"/>
                        </a:lnTo>
                        <a:lnTo>
                          <a:pt x="2419" y="203"/>
                        </a:lnTo>
                        <a:lnTo>
                          <a:pt x="2405" y="193"/>
                        </a:lnTo>
                        <a:lnTo>
                          <a:pt x="2389" y="187"/>
                        </a:lnTo>
                        <a:lnTo>
                          <a:pt x="2372" y="183"/>
                        </a:lnTo>
                        <a:lnTo>
                          <a:pt x="2354" y="182"/>
                        </a:lnTo>
                        <a:lnTo>
                          <a:pt x="2354" y="182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19" name="Freeform 36"/>
                  <p:cNvSpPr>
                    <a:spLocks/>
                  </p:cNvSpPr>
                  <p:nvPr/>
                </p:nvSpPr>
                <p:spPr bwMode="auto">
                  <a:xfrm>
                    <a:off x="5045753" y="3897086"/>
                    <a:ext cx="3430587" cy="2479675"/>
                  </a:xfrm>
                  <a:custGeom>
                    <a:avLst/>
                    <a:gdLst>
                      <a:gd name="T0" fmla="*/ 57 w 2161"/>
                      <a:gd name="T1" fmla="*/ 0 h 1562"/>
                      <a:gd name="T2" fmla="*/ 57 w 2161"/>
                      <a:gd name="T3" fmla="*/ 0 h 1562"/>
                      <a:gd name="T4" fmla="*/ 57 w 2161"/>
                      <a:gd name="T5" fmla="*/ 2 h 1562"/>
                      <a:gd name="T6" fmla="*/ 57 w 2161"/>
                      <a:gd name="T7" fmla="*/ 2 h 1562"/>
                      <a:gd name="T8" fmla="*/ 57 w 2161"/>
                      <a:gd name="T9" fmla="*/ 29 h 1562"/>
                      <a:gd name="T10" fmla="*/ 53 w 2161"/>
                      <a:gd name="T11" fmla="*/ 54 h 1562"/>
                      <a:gd name="T12" fmla="*/ 49 w 2161"/>
                      <a:gd name="T13" fmla="*/ 79 h 1562"/>
                      <a:gd name="T14" fmla="*/ 41 w 2161"/>
                      <a:gd name="T15" fmla="*/ 104 h 1562"/>
                      <a:gd name="T16" fmla="*/ 33 w 2161"/>
                      <a:gd name="T17" fmla="*/ 127 h 1562"/>
                      <a:gd name="T18" fmla="*/ 24 w 2161"/>
                      <a:gd name="T19" fmla="*/ 151 h 1562"/>
                      <a:gd name="T20" fmla="*/ 12 w 2161"/>
                      <a:gd name="T21" fmla="*/ 174 h 1562"/>
                      <a:gd name="T22" fmla="*/ 0 w 2161"/>
                      <a:gd name="T23" fmla="*/ 195 h 1562"/>
                      <a:gd name="T24" fmla="*/ 2118 w 2161"/>
                      <a:gd name="T25" fmla="*/ 1562 h 1562"/>
                      <a:gd name="T26" fmla="*/ 2118 w 2161"/>
                      <a:gd name="T27" fmla="*/ 1562 h 1562"/>
                      <a:gd name="T28" fmla="*/ 2128 w 2161"/>
                      <a:gd name="T29" fmla="*/ 1555 h 1562"/>
                      <a:gd name="T30" fmla="*/ 2136 w 2161"/>
                      <a:gd name="T31" fmla="*/ 1547 h 1562"/>
                      <a:gd name="T32" fmla="*/ 2143 w 2161"/>
                      <a:gd name="T33" fmla="*/ 1537 h 1562"/>
                      <a:gd name="T34" fmla="*/ 2149 w 2161"/>
                      <a:gd name="T35" fmla="*/ 1526 h 1562"/>
                      <a:gd name="T36" fmla="*/ 2155 w 2161"/>
                      <a:gd name="T37" fmla="*/ 1514 h 1562"/>
                      <a:gd name="T38" fmla="*/ 2159 w 2161"/>
                      <a:gd name="T39" fmla="*/ 1502 h 1562"/>
                      <a:gd name="T40" fmla="*/ 2161 w 2161"/>
                      <a:gd name="T41" fmla="*/ 1491 h 1562"/>
                      <a:gd name="T42" fmla="*/ 2161 w 2161"/>
                      <a:gd name="T43" fmla="*/ 1477 h 1562"/>
                      <a:gd name="T44" fmla="*/ 2161 w 2161"/>
                      <a:gd name="T45" fmla="*/ 0 h 1562"/>
                      <a:gd name="T46" fmla="*/ 57 w 2161"/>
                      <a:gd name="T47" fmla="*/ 0 h 1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161" h="1562">
                        <a:moveTo>
                          <a:pt x="57" y="0"/>
                        </a:moveTo>
                        <a:lnTo>
                          <a:pt x="57" y="0"/>
                        </a:lnTo>
                        <a:lnTo>
                          <a:pt x="57" y="2"/>
                        </a:lnTo>
                        <a:lnTo>
                          <a:pt x="57" y="2"/>
                        </a:lnTo>
                        <a:lnTo>
                          <a:pt x="57" y="29"/>
                        </a:lnTo>
                        <a:lnTo>
                          <a:pt x="53" y="54"/>
                        </a:lnTo>
                        <a:lnTo>
                          <a:pt x="49" y="79"/>
                        </a:lnTo>
                        <a:lnTo>
                          <a:pt x="41" y="104"/>
                        </a:lnTo>
                        <a:lnTo>
                          <a:pt x="33" y="127"/>
                        </a:lnTo>
                        <a:lnTo>
                          <a:pt x="24" y="151"/>
                        </a:lnTo>
                        <a:lnTo>
                          <a:pt x="12" y="174"/>
                        </a:lnTo>
                        <a:lnTo>
                          <a:pt x="0" y="195"/>
                        </a:lnTo>
                        <a:lnTo>
                          <a:pt x="2118" y="1562"/>
                        </a:lnTo>
                        <a:lnTo>
                          <a:pt x="2118" y="1562"/>
                        </a:lnTo>
                        <a:lnTo>
                          <a:pt x="2128" y="1555"/>
                        </a:lnTo>
                        <a:lnTo>
                          <a:pt x="2136" y="1547"/>
                        </a:lnTo>
                        <a:lnTo>
                          <a:pt x="2143" y="1537"/>
                        </a:lnTo>
                        <a:lnTo>
                          <a:pt x="2149" y="1526"/>
                        </a:lnTo>
                        <a:lnTo>
                          <a:pt x="2155" y="1514"/>
                        </a:lnTo>
                        <a:lnTo>
                          <a:pt x="2159" y="1502"/>
                        </a:lnTo>
                        <a:lnTo>
                          <a:pt x="2161" y="1491"/>
                        </a:lnTo>
                        <a:lnTo>
                          <a:pt x="2161" y="1477"/>
                        </a:lnTo>
                        <a:lnTo>
                          <a:pt x="2161" y="0"/>
                        </a:lnTo>
                        <a:lnTo>
                          <a:pt x="5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2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20" name="Freeform 37"/>
                  <p:cNvSpPr>
                    <a:spLocks/>
                  </p:cNvSpPr>
                  <p:nvPr/>
                </p:nvSpPr>
                <p:spPr bwMode="auto">
                  <a:xfrm>
                    <a:off x="4567915" y="4206646"/>
                    <a:ext cx="3840162" cy="2203451"/>
                  </a:xfrm>
                  <a:custGeom>
                    <a:avLst/>
                    <a:gdLst>
                      <a:gd name="T0" fmla="*/ 2419 w 2419"/>
                      <a:gd name="T1" fmla="*/ 1367 h 1388"/>
                      <a:gd name="T2" fmla="*/ 301 w 2419"/>
                      <a:gd name="T3" fmla="*/ 0 h 1388"/>
                      <a:gd name="T4" fmla="*/ 301 w 2419"/>
                      <a:gd name="T5" fmla="*/ 0 h 1388"/>
                      <a:gd name="T6" fmla="*/ 287 w 2419"/>
                      <a:gd name="T7" fmla="*/ 17 h 1388"/>
                      <a:gd name="T8" fmla="*/ 273 w 2419"/>
                      <a:gd name="T9" fmla="*/ 35 h 1388"/>
                      <a:gd name="T10" fmla="*/ 260 w 2419"/>
                      <a:gd name="T11" fmla="*/ 52 h 1388"/>
                      <a:gd name="T12" fmla="*/ 244 w 2419"/>
                      <a:gd name="T13" fmla="*/ 68 h 1388"/>
                      <a:gd name="T14" fmla="*/ 228 w 2419"/>
                      <a:gd name="T15" fmla="*/ 81 h 1388"/>
                      <a:gd name="T16" fmla="*/ 210 w 2419"/>
                      <a:gd name="T17" fmla="*/ 95 h 1388"/>
                      <a:gd name="T18" fmla="*/ 193 w 2419"/>
                      <a:gd name="T19" fmla="*/ 106 h 1388"/>
                      <a:gd name="T20" fmla="*/ 173 w 2419"/>
                      <a:gd name="T21" fmla="*/ 118 h 1388"/>
                      <a:gd name="T22" fmla="*/ 153 w 2419"/>
                      <a:gd name="T23" fmla="*/ 129 h 1388"/>
                      <a:gd name="T24" fmla="*/ 133 w 2419"/>
                      <a:gd name="T25" fmla="*/ 137 h 1388"/>
                      <a:gd name="T26" fmla="*/ 112 w 2419"/>
                      <a:gd name="T27" fmla="*/ 145 h 1388"/>
                      <a:gd name="T28" fmla="*/ 90 w 2419"/>
                      <a:gd name="T29" fmla="*/ 153 h 1388"/>
                      <a:gd name="T30" fmla="*/ 68 w 2419"/>
                      <a:gd name="T31" fmla="*/ 158 h 1388"/>
                      <a:gd name="T32" fmla="*/ 47 w 2419"/>
                      <a:gd name="T33" fmla="*/ 162 h 1388"/>
                      <a:gd name="T34" fmla="*/ 23 w 2419"/>
                      <a:gd name="T35" fmla="*/ 164 h 1388"/>
                      <a:gd name="T36" fmla="*/ 0 w 2419"/>
                      <a:gd name="T37" fmla="*/ 166 h 1388"/>
                      <a:gd name="T38" fmla="*/ 0 w 2419"/>
                      <a:gd name="T39" fmla="*/ 1388 h 1388"/>
                      <a:gd name="T40" fmla="*/ 2354 w 2419"/>
                      <a:gd name="T41" fmla="*/ 1388 h 1388"/>
                      <a:gd name="T42" fmla="*/ 2354 w 2419"/>
                      <a:gd name="T43" fmla="*/ 1388 h 1388"/>
                      <a:gd name="T44" fmla="*/ 2372 w 2419"/>
                      <a:gd name="T45" fmla="*/ 1387 h 1388"/>
                      <a:gd name="T46" fmla="*/ 2389 w 2419"/>
                      <a:gd name="T47" fmla="*/ 1383 h 1388"/>
                      <a:gd name="T48" fmla="*/ 2405 w 2419"/>
                      <a:gd name="T49" fmla="*/ 1377 h 1388"/>
                      <a:gd name="T50" fmla="*/ 2419 w 2419"/>
                      <a:gd name="T51" fmla="*/ 1367 h 1388"/>
                      <a:gd name="T52" fmla="*/ 2419 w 2419"/>
                      <a:gd name="T53" fmla="*/ 1367 h 13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2419" h="1388">
                        <a:moveTo>
                          <a:pt x="2419" y="1367"/>
                        </a:moveTo>
                        <a:lnTo>
                          <a:pt x="301" y="0"/>
                        </a:lnTo>
                        <a:lnTo>
                          <a:pt x="301" y="0"/>
                        </a:lnTo>
                        <a:lnTo>
                          <a:pt x="287" y="17"/>
                        </a:lnTo>
                        <a:lnTo>
                          <a:pt x="273" y="35"/>
                        </a:lnTo>
                        <a:lnTo>
                          <a:pt x="260" y="52"/>
                        </a:lnTo>
                        <a:lnTo>
                          <a:pt x="244" y="68"/>
                        </a:lnTo>
                        <a:lnTo>
                          <a:pt x="228" y="81"/>
                        </a:lnTo>
                        <a:lnTo>
                          <a:pt x="210" y="95"/>
                        </a:lnTo>
                        <a:lnTo>
                          <a:pt x="193" y="106"/>
                        </a:lnTo>
                        <a:lnTo>
                          <a:pt x="173" y="118"/>
                        </a:lnTo>
                        <a:lnTo>
                          <a:pt x="153" y="129"/>
                        </a:lnTo>
                        <a:lnTo>
                          <a:pt x="133" y="137"/>
                        </a:lnTo>
                        <a:lnTo>
                          <a:pt x="112" y="145"/>
                        </a:lnTo>
                        <a:lnTo>
                          <a:pt x="90" y="153"/>
                        </a:lnTo>
                        <a:lnTo>
                          <a:pt x="68" y="158"/>
                        </a:lnTo>
                        <a:lnTo>
                          <a:pt x="47" y="162"/>
                        </a:lnTo>
                        <a:lnTo>
                          <a:pt x="23" y="164"/>
                        </a:lnTo>
                        <a:lnTo>
                          <a:pt x="0" y="166"/>
                        </a:lnTo>
                        <a:lnTo>
                          <a:pt x="0" y="1388"/>
                        </a:lnTo>
                        <a:lnTo>
                          <a:pt x="2354" y="1388"/>
                        </a:lnTo>
                        <a:lnTo>
                          <a:pt x="2354" y="1388"/>
                        </a:lnTo>
                        <a:lnTo>
                          <a:pt x="2372" y="1387"/>
                        </a:lnTo>
                        <a:lnTo>
                          <a:pt x="2389" y="1383"/>
                        </a:lnTo>
                        <a:lnTo>
                          <a:pt x="2405" y="1377"/>
                        </a:lnTo>
                        <a:lnTo>
                          <a:pt x="2419" y="1367"/>
                        </a:lnTo>
                        <a:lnTo>
                          <a:pt x="2419" y="136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bg2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21" name="Freeform 38"/>
                  <p:cNvSpPr>
                    <a:spLocks/>
                  </p:cNvSpPr>
                  <p:nvPr/>
                </p:nvSpPr>
                <p:spPr bwMode="auto">
                  <a:xfrm>
                    <a:off x="8408077" y="3897085"/>
                    <a:ext cx="406400" cy="2690813"/>
                  </a:xfrm>
                  <a:custGeom>
                    <a:avLst/>
                    <a:gdLst>
                      <a:gd name="T0" fmla="*/ 256 w 256"/>
                      <a:gd name="T1" fmla="*/ 1564 h 1695"/>
                      <a:gd name="T2" fmla="*/ 256 w 256"/>
                      <a:gd name="T3" fmla="*/ 0 h 1695"/>
                      <a:gd name="T4" fmla="*/ 43 w 256"/>
                      <a:gd name="T5" fmla="*/ 0 h 1695"/>
                      <a:gd name="T6" fmla="*/ 43 w 256"/>
                      <a:gd name="T7" fmla="*/ 1477 h 1695"/>
                      <a:gd name="T8" fmla="*/ 43 w 256"/>
                      <a:gd name="T9" fmla="*/ 1477 h 1695"/>
                      <a:gd name="T10" fmla="*/ 43 w 256"/>
                      <a:gd name="T11" fmla="*/ 1491 h 1695"/>
                      <a:gd name="T12" fmla="*/ 41 w 256"/>
                      <a:gd name="T13" fmla="*/ 1502 h 1695"/>
                      <a:gd name="T14" fmla="*/ 37 w 256"/>
                      <a:gd name="T15" fmla="*/ 1514 h 1695"/>
                      <a:gd name="T16" fmla="*/ 31 w 256"/>
                      <a:gd name="T17" fmla="*/ 1526 h 1695"/>
                      <a:gd name="T18" fmla="*/ 25 w 256"/>
                      <a:gd name="T19" fmla="*/ 1535 h 1695"/>
                      <a:gd name="T20" fmla="*/ 18 w 256"/>
                      <a:gd name="T21" fmla="*/ 1545 h 1695"/>
                      <a:gd name="T22" fmla="*/ 10 w 256"/>
                      <a:gd name="T23" fmla="*/ 1555 h 1695"/>
                      <a:gd name="T24" fmla="*/ 0 w 256"/>
                      <a:gd name="T25" fmla="*/ 1562 h 1695"/>
                      <a:gd name="T26" fmla="*/ 207 w 256"/>
                      <a:gd name="T27" fmla="*/ 1695 h 1695"/>
                      <a:gd name="T28" fmla="*/ 207 w 256"/>
                      <a:gd name="T29" fmla="*/ 1695 h 1695"/>
                      <a:gd name="T30" fmla="*/ 219 w 256"/>
                      <a:gd name="T31" fmla="*/ 1682 h 1695"/>
                      <a:gd name="T32" fmla="*/ 228 w 256"/>
                      <a:gd name="T33" fmla="*/ 1667 h 1695"/>
                      <a:gd name="T34" fmla="*/ 236 w 256"/>
                      <a:gd name="T35" fmla="*/ 1651 h 1695"/>
                      <a:gd name="T36" fmla="*/ 244 w 256"/>
                      <a:gd name="T37" fmla="*/ 1636 h 1695"/>
                      <a:gd name="T38" fmla="*/ 248 w 256"/>
                      <a:gd name="T39" fmla="*/ 1618 h 1695"/>
                      <a:gd name="T40" fmla="*/ 254 w 256"/>
                      <a:gd name="T41" fmla="*/ 1601 h 1695"/>
                      <a:gd name="T42" fmla="*/ 256 w 256"/>
                      <a:gd name="T43" fmla="*/ 1583 h 1695"/>
                      <a:gd name="T44" fmla="*/ 256 w 256"/>
                      <a:gd name="T45" fmla="*/ 1564 h 1695"/>
                      <a:gd name="T46" fmla="*/ 256 w 256"/>
                      <a:gd name="T47" fmla="*/ 1564 h 16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56" h="1695">
                        <a:moveTo>
                          <a:pt x="256" y="1564"/>
                        </a:moveTo>
                        <a:lnTo>
                          <a:pt x="256" y="0"/>
                        </a:lnTo>
                        <a:lnTo>
                          <a:pt x="43" y="0"/>
                        </a:lnTo>
                        <a:lnTo>
                          <a:pt x="43" y="1477"/>
                        </a:lnTo>
                        <a:lnTo>
                          <a:pt x="43" y="1477"/>
                        </a:lnTo>
                        <a:lnTo>
                          <a:pt x="43" y="1491"/>
                        </a:lnTo>
                        <a:lnTo>
                          <a:pt x="41" y="1502"/>
                        </a:lnTo>
                        <a:lnTo>
                          <a:pt x="37" y="1514"/>
                        </a:lnTo>
                        <a:lnTo>
                          <a:pt x="31" y="1526"/>
                        </a:lnTo>
                        <a:lnTo>
                          <a:pt x="25" y="1535"/>
                        </a:lnTo>
                        <a:lnTo>
                          <a:pt x="18" y="1545"/>
                        </a:lnTo>
                        <a:lnTo>
                          <a:pt x="10" y="1555"/>
                        </a:lnTo>
                        <a:lnTo>
                          <a:pt x="0" y="1562"/>
                        </a:lnTo>
                        <a:lnTo>
                          <a:pt x="207" y="1695"/>
                        </a:lnTo>
                        <a:lnTo>
                          <a:pt x="207" y="1695"/>
                        </a:lnTo>
                        <a:lnTo>
                          <a:pt x="219" y="1682"/>
                        </a:lnTo>
                        <a:lnTo>
                          <a:pt x="228" y="1667"/>
                        </a:lnTo>
                        <a:lnTo>
                          <a:pt x="236" y="1651"/>
                        </a:lnTo>
                        <a:lnTo>
                          <a:pt x="244" y="1636"/>
                        </a:lnTo>
                        <a:lnTo>
                          <a:pt x="248" y="1618"/>
                        </a:lnTo>
                        <a:lnTo>
                          <a:pt x="254" y="1601"/>
                        </a:lnTo>
                        <a:lnTo>
                          <a:pt x="256" y="1583"/>
                        </a:lnTo>
                        <a:lnTo>
                          <a:pt x="256" y="1564"/>
                        </a:lnTo>
                        <a:lnTo>
                          <a:pt x="256" y="1564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22" name="Freeform 39"/>
                  <p:cNvSpPr>
                    <a:spLocks/>
                  </p:cNvSpPr>
                  <p:nvPr/>
                </p:nvSpPr>
                <p:spPr bwMode="auto">
                  <a:xfrm>
                    <a:off x="4567915" y="6376760"/>
                    <a:ext cx="4168775" cy="322263"/>
                  </a:xfrm>
                  <a:custGeom>
                    <a:avLst/>
                    <a:gdLst>
                      <a:gd name="T0" fmla="*/ 2354 w 2626"/>
                      <a:gd name="T1" fmla="*/ 21 h 203"/>
                      <a:gd name="T2" fmla="*/ 0 w 2626"/>
                      <a:gd name="T3" fmla="*/ 21 h 203"/>
                      <a:gd name="T4" fmla="*/ 0 w 2626"/>
                      <a:gd name="T5" fmla="*/ 203 h 203"/>
                      <a:gd name="T6" fmla="*/ 2472 w 2626"/>
                      <a:gd name="T7" fmla="*/ 203 h 203"/>
                      <a:gd name="T8" fmla="*/ 2472 w 2626"/>
                      <a:gd name="T9" fmla="*/ 203 h 203"/>
                      <a:gd name="T10" fmla="*/ 2496 w 2626"/>
                      <a:gd name="T11" fmla="*/ 201 h 203"/>
                      <a:gd name="T12" fmla="*/ 2517 w 2626"/>
                      <a:gd name="T13" fmla="*/ 197 h 203"/>
                      <a:gd name="T14" fmla="*/ 2539 w 2626"/>
                      <a:gd name="T15" fmla="*/ 191 h 203"/>
                      <a:gd name="T16" fmla="*/ 2559 w 2626"/>
                      <a:gd name="T17" fmla="*/ 184 h 203"/>
                      <a:gd name="T18" fmla="*/ 2576 w 2626"/>
                      <a:gd name="T19" fmla="*/ 174 h 203"/>
                      <a:gd name="T20" fmla="*/ 2594 w 2626"/>
                      <a:gd name="T21" fmla="*/ 162 h 203"/>
                      <a:gd name="T22" fmla="*/ 2612 w 2626"/>
                      <a:gd name="T23" fmla="*/ 149 h 203"/>
                      <a:gd name="T24" fmla="*/ 2626 w 2626"/>
                      <a:gd name="T25" fmla="*/ 133 h 203"/>
                      <a:gd name="T26" fmla="*/ 2419 w 2626"/>
                      <a:gd name="T27" fmla="*/ 0 h 203"/>
                      <a:gd name="T28" fmla="*/ 2419 w 2626"/>
                      <a:gd name="T29" fmla="*/ 0 h 203"/>
                      <a:gd name="T30" fmla="*/ 2419 w 2626"/>
                      <a:gd name="T31" fmla="*/ 0 h 203"/>
                      <a:gd name="T32" fmla="*/ 2419 w 2626"/>
                      <a:gd name="T33" fmla="*/ 0 h 203"/>
                      <a:gd name="T34" fmla="*/ 2405 w 2626"/>
                      <a:gd name="T35" fmla="*/ 10 h 203"/>
                      <a:gd name="T36" fmla="*/ 2389 w 2626"/>
                      <a:gd name="T37" fmla="*/ 16 h 203"/>
                      <a:gd name="T38" fmla="*/ 2372 w 2626"/>
                      <a:gd name="T39" fmla="*/ 20 h 203"/>
                      <a:gd name="T40" fmla="*/ 2354 w 2626"/>
                      <a:gd name="T41" fmla="*/ 21 h 203"/>
                      <a:gd name="T42" fmla="*/ 2354 w 2626"/>
                      <a:gd name="T43" fmla="*/ 21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26" h="203">
                        <a:moveTo>
                          <a:pt x="2354" y="21"/>
                        </a:moveTo>
                        <a:lnTo>
                          <a:pt x="0" y="21"/>
                        </a:lnTo>
                        <a:lnTo>
                          <a:pt x="0" y="203"/>
                        </a:lnTo>
                        <a:lnTo>
                          <a:pt x="2472" y="203"/>
                        </a:lnTo>
                        <a:lnTo>
                          <a:pt x="2472" y="203"/>
                        </a:lnTo>
                        <a:lnTo>
                          <a:pt x="2496" y="201"/>
                        </a:lnTo>
                        <a:lnTo>
                          <a:pt x="2517" y="197"/>
                        </a:lnTo>
                        <a:lnTo>
                          <a:pt x="2539" y="191"/>
                        </a:lnTo>
                        <a:lnTo>
                          <a:pt x="2559" y="184"/>
                        </a:lnTo>
                        <a:lnTo>
                          <a:pt x="2576" y="174"/>
                        </a:lnTo>
                        <a:lnTo>
                          <a:pt x="2594" y="162"/>
                        </a:lnTo>
                        <a:lnTo>
                          <a:pt x="2612" y="149"/>
                        </a:lnTo>
                        <a:lnTo>
                          <a:pt x="2626" y="133"/>
                        </a:lnTo>
                        <a:lnTo>
                          <a:pt x="2419" y="0"/>
                        </a:lnTo>
                        <a:lnTo>
                          <a:pt x="2419" y="0"/>
                        </a:lnTo>
                        <a:lnTo>
                          <a:pt x="2419" y="0"/>
                        </a:lnTo>
                        <a:lnTo>
                          <a:pt x="2419" y="0"/>
                        </a:lnTo>
                        <a:lnTo>
                          <a:pt x="2405" y="10"/>
                        </a:lnTo>
                        <a:lnTo>
                          <a:pt x="2389" y="16"/>
                        </a:lnTo>
                        <a:lnTo>
                          <a:pt x="2372" y="20"/>
                        </a:lnTo>
                        <a:lnTo>
                          <a:pt x="2354" y="21"/>
                        </a:lnTo>
                        <a:lnTo>
                          <a:pt x="2354" y="2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</p:grpSp>
          </p:grpSp>
        </p:grpSp>
        <p:pic>
          <p:nvPicPr>
            <p:cNvPr id="17" name="Picture 2" descr="C:\Users\nsain\Desktop\Emerging Tech\New Logos\Top Companies Logo\Digital Businesses\100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70559" y="2989860"/>
              <a:ext cx="425760" cy="342154"/>
            </a:xfrm>
            <a:prstGeom prst="rect">
              <a:avLst/>
            </a:prstGeom>
            <a:noFill/>
          </p:spPr>
        </p:pic>
        <p:pic>
          <p:nvPicPr>
            <p:cNvPr id="18" name="Picture 4" descr="C:\Users\suchatterjee.INDIA\Desktop\Emerging Tech IC\Development Team Sample Companies\Top Companies &amp; Logos\OET Logos\1002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33333" b="26389"/>
            <a:stretch/>
          </p:blipFill>
          <p:spPr bwMode="auto">
            <a:xfrm>
              <a:off x="667682" y="2715312"/>
              <a:ext cx="877235" cy="269096"/>
            </a:xfrm>
            <a:prstGeom prst="rect">
              <a:avLst/>
            </a:prstGeom>
            <a:noFill/>
          </p:spPr>
        </p:pic>
        <p:pic>
          <p:nvPicPr>
            <p:cNvPr id="19" name="Picture 3" descr="C:\Users\suchatterjee.INDIA\Desktop\Emerging Tech IC\Development Team Sample Companies\Top Companies &amp; Logos\OET Logos\1001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5247" t="11111" b="12500"/>
            <a:stretch/>
          </p:blipFill>
          <p:spPr bwMode="auto">
            <a:xfrm>
              <a:off x="2545325" y="3315241"/>
              <a:ext cx="827292" cy="180000"/>
            </a:xfrm>
            <a:prstGeom prst="rect">
              <a:avLst/>
            </a:prstGeom>
            <a:noFill/>
          </p:spPr>
        </p:pic>
        <p:pic>
          <p:nvPicPr>
            <p:cNvPr id="20" name="Picture 5" descr="C:\Users\nsain\Desktop\Emerging Tech\New Logos\Top Companies Logo\Payment Technologies\100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16305" y="5700028"/>
              <a:ext cx="603801" cy="291141"/>
            </a:xfrm>
            <a:prstGeom prst="rect">
              <a:avLst/>
            </a:prstGeom>
            <a:noFill/>
          </p:spPr>
        </p:pic>
        <p:pic>
          <p:nvPicPr>
            <p:cNvPr id="21" name="Picture 4" descr="C:\Users\suchatterjee.INDIA\Desktop\Emerging Tech IC\Development Team Sample Companies\Top Companies &amp; Logos\AI Logos\100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96295" y="5741318"/>
              <a:ext cx="692411" cy="233662"/>
            </a:xfrm>
            <a:prstGeom prst="rect">
              <a:avLst/>
            </a:prstGeom>
            <a:noFill/>
          </p:spPr>
        </p:pic>
        <p:pic>
          <p:nvPicPr>
            <p:cNvPr id="22" name="Picture 11" descr="C:\Users\suchatterjee.INDIA\Desktop\Emerging Tech IC\Development Team Sample Companies\Top Companies &amp; Logos\AI Logos\1009.pn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9259" t="31111" r="5555" b="34445"/>
            <a:stretch/>
          </p:blipFill>
          <p:spPr bwMode="auto">
            <a:xfrm>
              <a:off x="3362408" y="5000750"/>
              <a:ext cx="784674" cy="211521"/>
            </a:xfrm>
            <a:prstGeom prst="rect">
              <a:avLst/>
            </a:prstGeom>
            <a:noFill/>
          </p:spPr>
        </p:pic>
        <p:pic>
          <p:nvPicPr>
            <p:cNvPr id="23" name="Picture 10" descr="C:\Users\suchatterjee.INDIA\Desktop\Emerging Tech IC\Development Team Sample Companies\Top Companies &amp; Logos\AI Logos\1008.jpg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8498" t="13881" r="6232" b="22663"/>
            <a:stretch/>
          </p:blipFill>
          <p:spPr bwMode="auto">
            <a:xfrm>
              <a:off x="2735001" y="5201503"/>
              <a:ext cx="610238" cy="454131"/>
            </a:xfrm>
            <a:prstGeom prst="rect">
              <a:avLst/>
            </a:prstGeom>
            <a:noFill/>
          </p:spPr>
        </p:pic>
        <p:pic>
          <p:nvPicPr>
            <p:cNvPr id="24" name="Picture 2" descr="C:\Users\nsain\Desktop\Emerging Tech\New Logos\Top Companies Logo\Digital Businesses\1001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29790" y="3405241"/>
              <a:ext cx="357764" cy="345013"/>
            </a:xfrm>
            <a:prstGeom prst="rect">
              <a:avLst/>
            </a:prstGeom>
            <a:noFill/>
          </p:spPr>
        </p:pic>
        <p:sp>
          <p:nvSpPr>
            <p:cNvPr id="25" name="Oval 24"/>
            <p:cNvSpPr/>
            <p:nvPr/>
          </p:nvSpPr>
          <p:spPr>
            <a:xfrm>
              <a:off x="3754745" y="3086213"/>
              <a:ext cx="1606981" cy="152427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255" y="3380141"/>
              <a:ext cx="1061934" cy="200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754745" y="3576228"/>
              <a:ext cx="1649836" cy="693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Disruptive Tech </a:t>
              </a:r>
              <a:br>
                <a:rPr lang="en-US" sz="600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600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Incumbent &amp;  </a:t>
              </a:r>
              <a:br>
                <a:rPr lang="en-US" sz="600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600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Startup landscape</a:t>
              </a:r>
              <a:endParaRPr lang="en-IN" sz="6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8" name="Picture 2" descr="C:\Users\nsain\Desktop\Emerging Tech\New Logos\Top Companies Logo\Block Chain\1001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71328" y="1428337"/>
              <a:ext cx="852556" cy="253648"/>
            </a:xfrm>
            <a:prstGeom prst="rect">
              <a:avLst/>
            </a:prstGeom>
            <a:noFill/>
          </p:spPr>
        </p:pic>
        <p:pic>
          <p:nvPicPr>
            <p:cNvPr id="29" name="Picture 2" descr="C:\Users\nsain\Desktop\Emerging Tech\New Logos\Top Companies Logo\Block Chain\1002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224316" y="1465609"/>
              <a:ext cx="606583" cy="158113"/>
            </a:xfrm>
            <a:prstGeom prst="rect">
              <a:avLst/>
            </a:prstGeom>
            <a:noFill/>
          </p:spPr>
        </p:pic>
        <p:pic>
          <p:nvPicPr>
            <p:cNvPr id="30" name="Picture 2" descr="C:\Users\nsain\Desktop\Emerging Tech\New Logos\Top Companies Logo\Block Chain\1003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868778" y="2907007"/>
              <a:ext cx="683128" cy="319409"/>
            </a:xfrm>
            <a:prstGeom prst="rect">
              <a:avLst/>
            </a:prstGeom>
            <a:noFill/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998" y="1780658"/>
              <a:ext cx="1073000" cy="268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292" y="1479524"/>
              <a:ext cx="696414" cy="202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 descr="C:\Users\nsain\Desktop\Emerging Tech\New Logos\Top Companies Logo\Block Chain\1009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328438" y="2524221"/>
              <a:ext cx="627575" cy="172917"/>
            </a:xfrm>
            <a:prstGeom prst="rect">
              <a:avLst/>
            </a:prstGeom>
            <a:noFill/>
          </p:spPr>
        </p:pic>
        <p:pic>
          <p:nvPicPr>
            <p:cNvPr id="34" name="Picture 2" descr="C:\Users\nsain\Desktop\Emerging Tech\New Logos\Top Companies Logo\Block Chain\1010.png"/>
            <p:cNvPicPr>
              <a:picLocks noChangeAspect="1" noChangeArrowheads="1"/>
            </p:cNvPicPr>
            <p:nvPr/>
          </p:nvPicPr>
          <p:blipFill rotWithShape="1">
            <a:blip r:embed="rId19" cstate="print"/>
            <a:srcRect t="30274" b="24151"/>
            <a:stretch/>
          </p:blipFill>
          <p:spPr bwMode="auto">
            <a:xfrm>
              <a:off x="4833486" y="2173432"/>
              <a:ext cx="528239" cy="232165"/>
            </a:xfrm>
            <a:prstGeom prst="rect">
              <a:avLst/>
            </a:prstGeom>
            <a:noFill/>
          </p:spPr>
        </p:pic>
        <p:pic>
          <p:nvPicPr>
            <p:cNvPr id="35" name="Picture 2" descr="C:\Users\nsain\Desktop\Emerging Tech\New Logos\Top Companies Logo\Digital Businesses\100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7496340" y="2287560"/>
              <a:ext cx="669118" cy="223558"/>
            </a:xfrm>
            <a:prstGeom prst="rect">
              <a:avLst/>
            </a:prstGeom>
            <a:noFill/>
          </p:spPr>
        </p:pic>
        <p:pic>
          <p:nvPicPr>
            <p:cNvPr id="36" name="Picture 2" descr="C:\Users\nsain\Desktop\Emerging Tech\New Logos\Top Companies Logo\Digital Businesses\1004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437699" y="3220437"/>
              <a:ext cx="754553" cy="319409"/>
            </a:xfrm>
            <a:prstGeom prst="rect">
              <a:avLst/>
            </a:prstGeom>
            <a:noFill/>
          </p:spPr>
        </p:pic>
        <p:pic>
          <p:nvPicPr>
            <p:cNvPr id="37" name="Picture 2" descr="C:\Users\nsain\Desktop\Emerging Tech\New Logos\Top Companies Logo\Digital Businesses\1006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7649570" y="1945947"/>
              <a:ext cx="737548" cy="173468"/>
            </a:xfrm>
            <a:prstGeom prst="rect">
              <a:avLst/>
            </a:prstGeom>
            <a:noFill/>
          </p:spPr>
        </p:pic>
        <p:pic>
          <p:nvPicPr>
            <p:cNvPr id="38" name="Picture 2" descr="C:\Users\nsain\Desktop\Emerging Tech\New Logos\Top Companies Logo\Digital Businesses\1007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947090" y="3148677"/>
              <a:ext cx="283870" cy="222652"/>
            </a:xfrm>
            <a:prstGeom prst="rect">
              <a:avLst/>
            </a:prstGeom>
            <a:noFill/>
          </p:spPr>
        </p:pic>
        <p:pic>
          <p:nvPicPr>
            <p:cNvPr id="39" name="Picture 2" descr="C:\Users\nsain\Desktop\Emerging Tech\New Logos\Top Companies Logo\Digital Businesses\1008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6445183" y="2766804"/>
              <a:ext cx="397456" cy="319409"/>
            </a:xfrm>
            <a:prstGeom prst="rect">
              <a:avLst/>
            </a:prstGeom>
            <a:noFill/>
          </p:spPr>
        </p:pic>
        <p:pic>
          <p:nvPicPr>
            <p:cNvPr id="40" name="Picture 2" descr="C:\Users\nsain\Desktop\Emerging Tech\New Logos\Top Companies Logo\Digital Businesses\1009.pn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7361349" y="3617598"/>
              <a:ext cx="1019522" cy="185824"/>
            </a:xfrm>
            <a:prstGeom prst="rect">
              <a:avLst/>
            </a:prstGeom>
            <a:noFill/>
          </p:spPr>
        </p:pic>
        <p:pic>
          <p:nvPicPr>
            <p:cNvPr id="41" name="Picture 2" descr="C:\Users\nsain\Desktop\Emerging Tech\New Logos\Top Companies Logo\Digital Businesses\1010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8067349" y="2666829"/>
              <a:ext cx="263475" cy="323031"/>
            </a:xfrm>
            <a:prstGeom prst="rect">
              <a:avLst/>
            </a:prstGeom>
            <a:noFill/>
          </p:spPr>
        </p:pic>
        <p:pic>
          <p:nvPicPr>
            <p:cNvPr id="42" name="Picture 2" descr="C:\Users\nsain\Desktop\Emerging Tech\New Logos\Top Companies Logo\Payment Technologies\1001.pn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807293" y="5704366"/>
              <a:ext cx="597287" cy="288000"/>
            </a:xfrm>
            <a:prstGeom prst="rect">
              <a:avLst/>
            </a:prstGeom>
            <a:noFill/>
          </p:spPr>
        </p:pic>
        <p:pic>
          <p:nvPicPr>
            <p:cNvPr id="43" name="Picture 4" descr="C:\Users\nsain\Desktop\Emerging Tech\New Logos\Top Companies Logo\Payment Technologies\1003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6716305" y="6098131"/>
              <a:ext cx="592571" cy="221337"/>
            </a:xfrm>
            <a:prstGeom prst="rect">
              <a:avLst/>
            </a:prstGeom>
            <a:noFill/>
          </p:spPr>
        </p:pic>
        <p:pic>
          <p:nvPicPr>
            <p:cNvPr id="44" name="Picture 6" descr="C:\Users\nsain\Desktop\Emerging Tech\New Logos\Top Companies Logo\Payment Technologies\1005.jp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874462" y="5671760"/>
              <a:ext cx="380470" cy="366911"/>
            </a:xfrm>
            <a:prstGeom prst="rect">
              <a:avLst/>
            </a:prstGeom>
            <a:noFill/>
          </p:spPr>
        </p:pic>
        <p:pic>
          <p:nvPicPr>
            <p:cNvPr id="45" name="Picture 7" descr="C:\Users\nsain\Desktop\Emerging Tech\New Logos\Top Companies Logo\Payment Technologies\1006.png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5381598" y="4924936"/>
              <a:ext cx="464474" cy="217962"/>
            </a:xfrm>
            <a:prstGeom prst="rect">
              <a:avLst/>
            </a:prstGeom>
            <a:noFill/>
          </p:spPr>
        </p:pic>
        <p:pic>
          <p:nvPicPr>
            <p:cNvPr id="46" name="Picture 8" descr="C:\Users\nsain\Desktop\Emerging Tech\New Logos\Top Companies Logo\Payment Technologies\1007.jpg"/>
            <p:cNvPicPr>
              <a:picLocks noChangeAspect="1" noChangeArrowheads="1"/>
            </p:cNvPicPr>
            <p:nvPr/>
          </p:nvPicPr>
          <p:blipFill rotWithShape="1">
            <a:blip r:embed="rId31" cstate="print"/>
            <a:srcRect l="22522" t="19380" r="22792" b="20155"/>
            <a:stretch/>
          </p:blipFill>
          <p:spPr bwMode="auto">
            <a:xfrm>
              <a:off x="4964277" y="4603604"/>
              <a:ext cx="301364" cy="321332"/>
            </a:xfrm>
            <a:prstGeom prst="rect">
              <a:avLst/>
            </a:prstGeom>
            <a:noFill/>
          </p:spPr>
        </p:pic>
        <p:pic>
          <p:nvPicPr>
            <p:cNvPr id="47" name="Picture 9" descr="C:\Users\nsain\Desktop\Emerging Tech\New Logos\Top Companies Logo\Payment Technologies\1008.png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7527607" y="6128064"/>
              <a:ext cx="528692" cy="223836"/>
            </a:xfrm>
            <a:prstGeom prst="rect">
              <a:avLst/>
            </a:prstGeom>
            <a:noFill/>
          </p:spPr>
        </p:pic>
        <p:pic>
          <p:nvPicPr>
            <p:cNvPr id="48" name="Picture 10" descr="C:\Users\nsain\Desktop\Emerging Tech\New Logos\Top Companies Logo\Payment Technologies\1009.png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4811763" y="6205657"/>
              <a:ext cx="525506" cy="109346"/>
            </a:xfrm>
            <a:prstGeom prst="rect">
              <a:avLst/>
            </a:prstGeom>
            <a:noFill/>
          </p:spPr>
        </p:pic>
        <p:pic>
          <p:nvPicPr>
            <p:cNvPr id="49" name="Picture 11" descr="C:\Users\nsain\Desktop\Emerging Tech\New Logos\Top Companies Logo\Payment Technologies\1010.png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5485708" y="6087601"/>
              <a:ext cx="1102998" cy="259830"/>
            </a:xfrm>
            <a:prstGeom prst="rect">
              <a:avLst/>
            </a:prstGeom>
            <a:noFill/>
          </p:spPr>
        </p:pic>
        <p:pic>
          <p:nvPicPr>
            <p:cNvPr id="50" name="Picture 5" descr="C:\Users\suchatterjee.INDIA\Desktop\Emerging Tech IC\Development Team Sample Companies\Top Companies &amp; Logos\AI Logos\1010.png"/>
            <p:cNvPicPr>
              <a:picLocks noChangeAspect="1" noChangeArrowheads="1"/>
            </p:cNvPicPr>
            <p:nvPr/>
          </p:nvPicPr>
          <p:blipFill rotWithShape="1">
            <a:blip r:embed="rId35" cstate="print"/>
            <a:srcRect r="6526"/>
            <a:stretch/>
          </p:blipFill>
          <p:spPr bwMode="auto">
            <a:xfrm>
              <a:off x="3515744" y="5829716"/>
              <a:ext cx="801994" cy="179496"/>
            </a:xfrm>
            <a:prstGeom prst="rect">
              <a:avLst/>
            </a:prstGeom>
            <a:noFill/>
          </p:spPr>
        </p:pic>
        <p:pic>
          <p:nvPicPr>
            <p:cNvPr id="51" name="Picture 6" descr="C:\Users\suchatterjee.INDIA\Desktop\Emerging Tech IC\Development Team Sample Companies\Top Companies &amp; Logos\AI Logos\1004.png"/>
            <p:cNvPicPr>
              <a:picLocks noChangeAspect="1" noChangeArrowheads="1"/>
            </p:cNvPicPr>
            <p:nvPr/>
          </p:nvPicPr>
          <p:blipFill rotWithShape="1">
            <a:blip r:embed="rId36" cstate="print"/>
            <a:srcRect t="29444" b="35278"/>
            <a:stretch/>
          </p:blipFill>
          <p:spPr bwMode="auto">
            <a:xfrm>
              <a:off x="3638316" y="5448529"/>
              <a:ext cx="632784" cy="223232"/>
            </a:xfrm>
            <a:prstGeom prst="rect">
              <a:avLst/>
            </a:prstGeom>
            <a:noFill/>
          </p:spPr>
        </p:pic>
        <p:pic>
          <p:nvPicPr>
            <p:cNvPr id="52" name="Picture 7" descr="C:\Users\suchatterjee.INDIA\Desktop\Emerging Tech IC\Development Team Sample Companies\Top Companies &amp; Logos\AI Logos\1005.png"/>
            <p:cNvPicPr>
              <a:picLocks noChangeAspect="1" noChangeArrowheads="1"/>
            </p:cNvPicPr>
            <p:nvPr/>
          </p:nvPicPr>
          <p:blipFill rotWithShape="1">
            <a:blip r:embed="rId37" cstate="print"/>
            <a:srcRect t="12778" b="16667"/>
            <a:stretch/>
          </p:blipFill>
          <p:spPr bwMode="auto">
            <a:xfrm>
              <a:off x="4811763" y="5221707"/>
              <a:ext cx="910850" cy="416078"/>
            </a:xfrm>
            <a:prstGeom prst="rect">
              <a:avLst/>
            </a:prstGeom>
            <a:noFill/>
          </p:spPr>
        </p:pic>
        <p:pic>
          <p:nvPicPr>
            <p:cNvPr id="53" name="Picture 8" descr="C:\Users\suchatterjee.INDIA\Desktop\Emerging Tech IC\Development Team Sample Companies\Top Companies &amp; Logos\AI Logos\1006.jpg"/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2334677" y="6071254"/>
              <a:ext cx="834433" cy="251990"/>
            </a:xfrm>
            <a:prstGeom prst="rect">
              <a:avLst/>
            </a:prstGeom>
            <a:noFill/>
          </p:spPr>
        </p:pic>
        <p:pic>
          <p:nvPicPr>
            <p:cNvPr id="54" name="Picture 2" descr="C:\Users\suchatterjee.INDIA\Desktop\Emerging Tech IC\Development Team Sample Companies\Top Companies &amp; Logos\AI Logos\1003.png"/>
            <p:cNvPicPr>
              <a:picLocks noChangeAspect="1" noChangeArrowheads="1"/>
            </p:cNvPicPr>
            <p:nvPr/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1297618" y="6087601"/>
              <a:ext cx="781372" cy="188098"/>
            </a:xfrm>
            <a:prstGeom prst="rect">
              <a:avLst/>
            </a:prstGeom>
            <a:noFill/>
          </p:spPr>
        </p:pic>
        <p:pic>
          <p:nvPicPr>
            <p:cNvPr id="55" name="Picture 3" descr="C:\Users\suchatterjee.INDIA\Desktop\Emerging Tech IC\Development Team Sample Companies\Top Companies &amp; Logos\AI Logos\1001.png"/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3602633" y="6193375"/>
              <a:ext cx="668468" cy="126093"/>
            </a:xfrm>
            <a:prstGeom prst="rect">
              <a:avLst/>
            </a:prstGeom>
            <a:noFill/>
          </p:spPr>
        </p:pic>
        <p:pic>
          <p:nvPicPr>
            <p:cNvPr id="56" name="Picture 3" descr="C:\Users\suchatterjee.INDIA\Desktop\Emerging Tech IC\Development Team Sample Companies\Top Companies &amp; Logos\IoT Logos\1001.jpg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2155772" y="4547541"/>
              <a:ext cx="690530" cy="319690"/>
            </a:xfrm>
            <a:prstGeom prst="rect">
              <a:avLst/>
            </a:prstGeom>
            <a:noFill/>
          </p:spPr>
        </p:pic>
        <p:pic>
          <p:nvPicPr>
            <p:cNvPr id="57" name="Picture 5" descr="C:\Users\suchatterjee.INDIA\Desktop\Emerging Tech IC\Development Team Sample Companies\Top Companies &amp; Logos\IoT Logos\1003.png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2853214" y="4016633"/>
              <a:ext cx="849816" cy="105278"/>
            </a:xfrm>
            <a:prstGeom prst="rect">
              <a:avLst/>
            </a:prstGeom>
            <a:noFill/>
          </p:spPr>
        </p:pic>
        <p:pic>
          <p:nvPicPr>
            <p:cNvPr id="58" name="Picture 6" descr="C:\Users\suchatterjee.INDIA\Desktop\Emerging Tech IC\Development Team Sample Companies\Top Companies &amp; Logos\IoT Logos\1004.png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684654" y="5565670"/>
              <a:ext cx="813823" cy="282449"/>
            </a:xfrm>
            <a:prstGeom prst="rect">
              <a:avLst/>
            </a:prstGeom>
            <a:noFill/>
          </p:spPr>
        </p:pic>
        <p:pic>
          <p:nvPicPr>
            <p:cNvPr id="59" name="Picture 10" descr="C:\Users\suchatterjee.INDIA\Desktop\Emerging Tech IC\Development Team Sample Companies\Top Companies &amp; Logos\IoT Logos\1008.png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667682" y="3959149"/>
              <a:ext cx="790633" cy="220247"/>
            </a:xfrm>
            <a:prstGeom prst="rect">
              <a:avLst/>
            </a:prstGeom>
            <a:noFill/>
          </p:spPr>
        </p:pic>
        <p:pic>
          <p:nvPicPr>
            <p:cNvPr id="60" name="Picture 11" descr="C:\Users\suchatterjee.INDIA\Desktop\Emerging Tech IC\Development Team Sample Companies\Top Companies &amp; Logos\IoT Logos\1009.jpg"/>
            <p:cNvPicPr>
              <a:picLocks noChangeAspect="1" noChangeArrowheads="1"/>
            </p:cNvPicPr>
            <p:nvPr/>
          </p:nvPicPr>
          <p:blipFill>
            <a:blip r:embed="rId45" cstate="print"/>
            <a:srcRect/>
            <a:stretch>
              <a:fillRect/>
            </a:stretch>
          </p:blipFill>
          <p:spPr bwMode="auto">
            <a:xfrm>
              <a:off x="1617114" y="4966792"/>
              <a:ext cx="358363" cy="358363"/>
            </a:xfrm>
            <a:prstGeom prst="rect">
              <a:avLst/>
            </a:prstGeom>
            <a:noFill/>
          </p:spPr>
        </p:pic>
        <p:pic>
          <p:nvPicPr>
            <p:cNvPr id="61" name="Picture 12" descr="C:\Users\suchatterjee.INDIA\Desktop\Emerging Tech IC\Development Team Sample Companies\Top Companies &amp; Logos\IoT Logos\1002.png"/>
            <p:cNvPicPr>
              <a:picLocks noChangeAspect="1" noChangeArrowheads="1"/>
            </p:cNvPicPr>
            <p:nvPr/>
          </p:nvPicPr>
          <p:blipFill rotWithShape="1">
            <a:blip r:embed="rId46" cstate="print"/>
            <a:srcRect l="20978" t="26472" r="20267" b="27137"/>
            <a:stretch/>
          </p:blipFill>
          <p:spPr bwMode="auto">
            <a:xfrm>
              <a:off x="667682" y="4534503"/>
              <a:ext cx="571339" cy="225558"/>
            </a:xfrm>
            <a:prstGeom prst="rect">
              <a:avLst/>
            </a:prstGeom>
            <a:noFill/>
          </p:spPr>
        </p:pic>
        <p:pic>
          <p:nvPicPr>
            <p:cNvPr id="62" name="Picture 2" descr="C:\Users\suchatterjee.INDIA\Desktop\Emerging Tech IC\Development Team Sample Companies\Top Companies &amp; Logos\OET Logos\1010.png"/>
            <p:cNvPicPr>
              <a:picLocks noChangeAspect="1" noChangeArrowheads="1"/>
            </p:cNvPicPr>
            <p:nvPr/>
          </p:nvPicPr>
          <p:blipFill rotWithShape="1">
            <a:blip r:embed="rId47" cstate="print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31606" b="56995" l="9783" r="93207">
                          <a14:foregroundMark x1="14402" y1="52850" x2="10326" y2="50259"/>
                          <a14:foregroundMark x1="16304" y1="47150" x2="17120" y2="42487"/>
                          <a14:foregroundMark x1="22011" y1="43005" x2="22011" y2="43005"/>
                          <a14:foregroundMark x1="32880" y1="40415" x2="32880" y2="40415"/>
                          <a14:foregroundMark x1="39402" y1="41451" x2="39402" y2="41451"/>
                          <a14:foregroundMark x1="39946" y1="32124" x2="39946" y2="32124"/>
                          <a14:foregroundMark x1="43207" y1="40933" x2="43207" y2="40933"/>
                          <a14:foregroundMark x1="51630" y1="40933" x2="51630" y2="40933"/>
                          <a14:foregroundMark x1="64130" y1="44560" x2="64130" y2="44560"/>
                          <a14:foregroundMark x1="69837" y1="43005" x2="69837" y2="43005"/>
                          <a14:foregroundMark x1="93207" y1="41451" x2="93207" y2="41451"/>
                        </a14:backgroundRemoval>
                      </a14:imgEffect>
                    </a14:imgLayer>
                  </a14:imgProps>
                </a:ext>
              </a:extLst>
            </a:blip>
            <a:srcRect l="2712" t="31944" b="40201"/>
            <a:stretch/>
          </p:blipFill>
          <p:spPr bwMode="auto">
            <a:xfrm>
              <a:off x="1796296" y="3707324"/>
              <a:ext cx="904146" cy="135765"/>
            </a:xfrm>
            <a:prstGeom prst="rect">
              <a:avLst/>
            </a:prstGeom>
            <a:noFill/>
          </p:spPr>
        </p:pic>
        <p:pic>
          <p:nvPicPr>
            <p:cNvPr id="63" name="Picture 5" descr="C:\Users\suchatterjee.INDIA\Desktop\Emerging Tech IC\Development Team Sample Companies\Top Companies &amp; Logos\OET Logos\1003.jpg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862567" y="2155428"/>
              <a:ext cx="570585" cy="134087"/>
            </a:xfrm>
            <a:prstGeom prst="rect">
              <a:avLst/>
            </a:prstGeom>
            <a:noFill/>
          </p:spPr>
        </p:pic>
        <p:pic>
          <p:nvPicPr>
            <p:cNvPr id="64" name="Picture 7" descr="C:\Users\suchatterjee.INDIA\Desktop\Emerging Tech IC\Development Team Sample Companies\Top Companies &amp; Logos\OET Logos\1005.png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1694287" y="3186416"/>
              <a:ext cx="621463" cy="142315"/>
            </a:xfrm>
            <a:prstGeom prst="rect">
              <a:avLst/>
            </a:prstGeom>
            <a:noFill/>
          </p:spPr>
        </p:pic>
        <p:pic>
          <p:nvPicPr>
            <p:cNvPr id="65" name="Picture 8" descr="C:\Users\suchatterjee.INDIA\Desktop\Emerging Tech IC\Development Team Sample Companies\Top Companies &amp; Logos\OET Logos\1006.png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1740097" y="2901842"/>
              <a:ext cx="794918" cy="97508"/>
            </a:xfrm>
            <a:prstGeom prst="rect">
              <a:avLst/>
            </a:prstGeom>
            <a:noFill/>
          </p:spPr>
        </p:pic>
        <p:pic>
          <p:nvPicPr>
            <p:cNvPr id="66" name="Picture 9" descr="C:\Users\suchatterjee.INDIA\Desktop\Emerging Tech IC\Development Team Sample Companies\Top Companies &amp; Logos\OET Logos\1007.jpg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667682" y="3611091"/>
              <a:ext cx="877235" cy="231561"/>
            </a:xfrm>
            <a:prstGeom prst="rect">
              <a:avLst/>
            </a:prstGeom>
            <a:noFill/>
          </p:spPr>
        </p:pic>
        <p:pic>
          <p:nvPicPr>
            <p:cNvPr id="67" name="Picture 10" descr="C:\Users\suchatterjee.INDIA\Desktop\Emerging Tech IC\Development Team Sample Companies\Top Companies &amp; Logos\OET Logos\1008.jpg"/>
            <p:cNvPicPr>
              <a:picLocks noChangeAspect="1" noChangeArrowheads="1"/>
            </p:cNvPicPr>
            <p:nvPr/>
          </p:nvPicPr>
          <p:blipFill rotWithShape="1">
            <a:blip r:embed="rId53" cstate="print"/>
            <a:srcRect t="33333" b="25000"/>
            <a:stretch/>
          </p:blipFill>
          <p:spPr bwMode="auto">
            <a:xfrm>
              <a:off x="919968" y="2406802"/>
              <a:ext cx="976736" cy="242149"/>
            </a:xfrm>
            <a:prstGeom prst="rect">
              <a:avLst/>
            </a:prstGeom>
            <a:noFill/>
          </p:spPr>
        </p:pic>
        <p:pic>
          <p:nvPicPr>
            <p:cNvPr id="68" name="Picture 11" descr="C:\Users\suchatterjee.INDIA\Desktop\Emerging Tech IC\Development Team Sample Companies\Top Companies &amp; Logos\OET Logos\1009.jpg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667682" y="1780657"/>
              <a:ext cx="548813" cy="252023"/>
            </a:xfrm>
            <a:prstGeom prst="rect">
              <a:avLst/>
            </a:prstGeom>
            <a:noFill/>
          </p:spPr>
        </p:pic>
        <p:pic>
          <p:nvPicPr>
            <p:cNvPr id="69" name="Picture 2" descr="C:\Users\suchatterjee.INDIA\Desktop\Emerging Tech IC\Development Team Sample Companies\Top Companies &amp; Logos\Robotics Logos\1010.png"/>
            <p:cNvPicPr>
              <a:picLocks noChangeAspect="1" noChangeArrowheads="1"/>
            </p:cNvPicPr>
            <p:nvPr/>
          </p:nvPicPr>
          <p:blipFill rotWithShape="1">
            <a:blip r:embed="rId55" cstate="print"/>
            <a:srcRect t="11111" b="10429"/>
            <a:stretch/>
          </p:blipFill>
          <p:spPr bwMode="auto">
            <a:xfrm>
              <a:off x="3855200" y="2141692"/>
              <a:ext cx="498970" cy="391492"/>
            </a:xfrm>
            <a:prstGeom prst="rect">
              <a:avLst/>
            </a:prstGeom>
            <a:noFill/>
          </p:spPr>
        </p:pic>
        <p:pic>
          <p:nvPicPr>
            <p:cNvPr id="70" name="Picture 3" descr="C:\Users\suchatterjee.INDIA\Desktop\Emerging Tech IC\Development Team Sample Companies\Top Companies &amp; Logos\Robotics Logos\1001.jpg"/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3932784" y="1477049"/>
              <a:ext cx="393467" cy="393467"/>
            </a:xfrm>
            <a:prstGeom prst="rect">
              <a:avLst/>
            </a:prstGeom>
            <a:noFill/>
          </p:spPr>
        </p:pic>
        <p:pic>
          <p:nvPicPr>
            <p:cNvPr id="71" name="Picture 5" descr="C:\Users\suchatterjee.INDIA\Desktop\Emerging Tech IC\Development Team Sample Companies\Top Companies &amp; Logos\Robotics Logos\1003.png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1400270" y="1449079"/>
              <a:ext cx="720000" cy="174643"/>
            </a:xfrm>
            <a:prstGeom prst="rect">
              <a:avLst/>
            </a:prstGeom>
            <a:noFill/>
          </p:spPr>
        </p:pic>
        <p:pic>
          <p:nvPicPr>
            <p:cNvPr id="72" name="Picture 6" descr="C:\Users\suchatterjee.INDIA\Desktop\Emerging Tech IC\Development Team Sample Companies\Top Companies &amp; Logos\Robotics Logos\1004.png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3350067" y="1879456"/>
              <a:ext cx="505133" cy="198130"/>
            </a:xfrm>
            <a:prstGeom prst="rect">
              <a:avLst/>
            </a:prstGeom>
            <a:noFill/>
          </p:spPr>
        </p:pic>
        <p:pic>
          <p:nvPicPr>
            <p:cNvPr id="73" name="Picture 7" descr="C:\Users\suchatterjee.INDIA\Desktop\Emerging Tech IC\Development Team Sample Companies\Top Companies &amp; Logos\Robotics Logos\1005.jpg"/>
            <p:cNvPicPr>
              <a:picLocks noChangeAspect="1" noChangeArrowheads="1"/>
            </p:cNvPicPr>
            <p:nvPr/>
          </p:nvPicPr>
          <p:blipFill rotWithShape="1">
            <a:blip r:embed="rId59" cstate="print"/>
            <a:srcRect t="35212" b="34788"/>
            <a:stretch/>
          </p:blipFill>
          <p:spPr bwMode="auto">
            <a:xfrm>
              <a:off x="2480507" y="2072534"/>
              <a:ext cx="723266" cy="216980"/>
            </a:xfrm>
            <a:prstGeom prst="rect">
              <a:avLst/>
            </a:prstGeom>
            <a:noFill/>
          </p:spPr>
        </p:pic>
        <p:pic>
          <p:nvPicPr>
            <p:cNvPr id="74" name="Picture 8" descr="C:\Users\suchatterjee.INDIA\Desktop\Emerging Tech IC\Development Team Sample Companies\Top Companies &amp; Logos\Robotics Logos\1006.jpg"/>
            <p:cNvPicPr>
              <a:picLocks noChangeAspect="1" noChangeArrowheads="1"/>
            </p:cNvPicPr>
            <p:nvPr/>
          </p:nvPicPr>
          <p:blipFill rotWithShape="1">
            <a:blip r:embed="rId60" cstate="print"/>
            <a:srcRect t="41667" b="42307"/>
            <a:stretch/>
          </p:blipFill>
          <p:spPr bwMode="auto">
            <a:xfrm>
              <a:off x="2452552" y="1493915"/>
              <a:ext cx="1080000" cy="129807"/>
            </a:xfrm>
            <a:prstGeom prst="rect">
              <a:avLst/>
            </a:prstGeom>
            <a:noFill/>
          </p:spPr>
        </p:pic>
        <p:pic>
          <p:nvPicPr>
            <p:cNvPr id="75" name="Picture 9" descr="C:\Users\suchatterjee.INDIA\Desktop\Emerging Tech IC\Development Team Sample Companies\Top Companies &amp; Logos\Robotics Logos\1007.png"/>
            <p:cNvPicPr>
              <a:picLocks noChangeAspect="1" noChangeArrowheads="1"/>
            </p:cNvPicPr>
            <p:nvPr/>
          </p:nvPicPr>
          <p:blipFill rotWithShape="1">
            <a:blip r:embed="rId61" cstate="print"/>
            <a:srcRect t="38889" b="36111"/>
            <a:stretch/>
          </p:blipFill>
          <p:spPr bwMode="auto">
            <a:xfrm>
              <a:off x="2685833" y="2458310"/>
              <a:ext cx="731288" cy="182822"/>
            </a:xfrm>
            <a:prstGeom prst="rect">
              <a:avLst/>
            </a:prstGeom>
            <a:noFill/>
          </p:spPr>
        </p:pic>
        <p:pic>
          <p:nvPicPr>
            <p:cNvPr id="76" name="Picture 10" descr="C:\Users\suchatterjee.INDIA\Desktop\Emerging Tech IC\Development Team Sample Companies\Top Companies &amp; Logos\Robotics Logos\1008.png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1709712" y="1759475"/>
              <a:ext cx="963986" cy="244418"/>
            </a:xfrm>
            <a:prstGeom prst="rect">
              <a:avLst/>
            </a:prstGeom>
            <a:noFill/>
          </p:spPr>
        </p:pic>
        <p:pic>
          <p:nvPicPr>
            <p:cNvPr id="77" name="Picture 13" descr="C:\Users\suchatterjee.INDIA\Desktop\Emerging Tech IC\Development Team Sample Companies\Top Companies &amp; Logos\Robotics Logos\1009.png"/>
            <p:cNvPicPr>
              <a:picLocks noChangeAspect="1" noChangeArrowheads="1"/>
            </p:cNvPicPr>
            <p:nvPr/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3506127" y="2691105"/>
              <a:ext cx="589124" cy="194293"/>
            </a:xfrm>
            <a:prstGeom prst="rect">
              <a:avLst/>
            </a:prstGeom>
            <a:noFill/>
          </p:spPr>
        </p:pic>
        <p:pic>
          <p:nvPicPr>
            <p:cNvPr id="78" name="Picture 3" descr="C:\Users\suchatterjee.INDIA\Desktop\Emerging Tech IC\Development Team Sample Companies\Top Companies &amp; Logos\Security Logos\1001.png"/>
            <p:cNvPicPr>
              <a:picLocks noChangeAspect="1" noChangeArrowheads="1"/>
            </p:cNvPicPr>
            <p:nvPr/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6975932" y="5094135"/>
              <a:ext cx="1026151" cy="288000"/>
            </a:xfrm>
            <a:prstGeom prst="rect">
              <a:avLst/>
            </a:prstGeom>
            <a:noFill/>
          </p:spPr>
        </p:pic>
        <p:pic>
          <p:nvPicPr>
            <p:cNvPr id="79" name="Picture 4" descr="C:\Users\suchatterjee.INDIA\Desktop\Emerging Tech IC\Development Team Sample Companies\Top Companies &amp; Logos\Security Logos\1002.png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6913005" y="4071437"/>
              <a:ext cx="806004" cy="223890"/>
            </a:xfrm>
            <a:prstGeom prst="rect">
              <a:avLst/>
            </a:prstGeom>
            <a:noFill/>
          </p:spPr>
        </p:pic>
        <p:pic>
          <p:nvPicPr>
            <p:cNvPr id="80" name="Picture 5" descr="C:\Users\suchatterjee.INDIA\Desktop\Emerging Tech IC\Development Team Sample Companies\Top Companies &amp; Logos\Security Logos\1003.png"/>
            <p:cNvPicPr>
              <a:picLocks noChangeAspect="1" noChangeArrowheads="1"/>
            </p:cNvPicPr>
            <p:nvPr/>
          </p:nvPicPr>
          <p:blipFill rotWithShape="1">
            <a:blip r:embed="rId66" cstate="print"/>
            <a:srcRect t="24642" b="29473"/>
            <a:stretch/>
          </p:blipFill>
          <p:spPr bwMode="auto">
            <a:xfrm>
              <a:off x="7756603" y="5574451"/>
              <a:ext cx="627658" cy="288000"/>
            </a:xfrm>
            <a:prstGeom prst="rect">
              <a:avLst/>
            </a:prstGeom>
            <a:noFill/>
          </p:spPr>
        </p:pic>
        <p:pic>
          <p:nvPicPr>
            <p:cNvPr id="81" name="Picture 6" descr="C:\Users\suchatterjee.INDIA\Desktop\Emerging Tech IC\Development Team Sample Companies\Top Companies &amp; Logos\Security Logos\1004.jpg"/>
            <p:cNvPicPr>
              <a:picLocks noChangeAspect="1" noChangeArrowheads="1"/>
            </p:cNvPicPr>
            <p:nvPr/>
          </p:nvPicPr>
          <p:blipFill rotWithShape="1">
            <a:blip r:embed="rId67" cstate="print"/>
            <a:srcRect t="16667" b="11111"/>
            <a:stretch/>
          </p:blipFill>
          <p:spPr bwMode="auto">
            <a:xfrm>
              <a:off x="6887835" y="4575803"/>
              <a:ext cx="672965" cy="263166"/>
            </a:xfrm>
            <a:prstGeom prst="rect">
              <a:avLst/>
            </a:prstGeom>
            <a:noFill/>
          </p:spPr>
        </p:pic>
        <p:pic>
          <p:nvPicPr>
            <p:cNvPr id="82" name="Picture 8" descr="C:\Users\suchatterjee.INDIA\Desktop\Emerging Tech IC\Development Team Sample Companies\Top Companies &amp; Logos\Security Logos\1006.jpg"/>
            <p:cNvPicPr>
              <a:picLocks noChangeAspect="1" noChangeArrowheads="1"/>
            </p:cNvPicPr>
            <p:nvPr/>
          </p:nvPicPr>
          <p:blipFill>
            <a:blip r:embed="rId68" cstate="print"/>
            <a:srcRect/>
            <a:stretch>
              <a:fillRect/>
            </a:stretch>
          </p:blipFill>
          <p:spPr bwMode="auto">
            <a:xfrm>
              <a:off x="7750438" y="4664295"/>
              <a:ext cx="633823" cy="466326"/>
            </a:xfrm>
            <a:prstGeom prst="rect">
              <a:avLst/>
            </a:prstGeom>
            <a:noFill/>
          </p:spPr>
        </p:pic>
        <p:pic>
          <p:nvPicPr>
            <p:cNvPr id="83" name="Picture 9" descr="C:\Users\suchatterjee.INDIA\Desktop\Emerging Tech IC\Development Team Sample Companies\Top Companies &amp; Logos\Security Logos\1007.jpg"/>
            <p:cNvPicPr>
              <a:picLocks noChangeAspect="1" noChangeArrowheads="1"/>
            </p:cNvPicPr>
            <p:nvPr/>
          </p:nvPicPr>
          <p:blipFill rotWithShape="1">
            <a:blip r:embed="rId69" cstate="print"/>
            <a:srcRect l="13119" t="27778" r="14643" b="25000"/>
            <a:stretch/>
          </p:blipFill>
          <p:spPr bwMode="auto">
            <a:xfrm>
              <a:off x="5664469" y="4151327"/>
              <a:ext cx="979442" cy="288000"/>
            </a:xfrm>
            <a:prstGeom prst="rect">
              <a:avLst/>
            </a:prstGeom>
            <a:noFill/>
          </p:spPr>
        </p:pic>
        <p:pic>
          <p:nvPicPr>
            <p:cNvPr id="84" name="Picture 10" descr="C:\Users\suchatterjee.INDIA\Desktop\Emerging Tech IC\Development Team Sample Companies\Top Companies &amp; Logos\Security Logos\1008.png"/>
            <p:cNvPicPr>
              <a:picLocks noChangeAspect="1" noChangeArrowheads="1"/>
            </p:cNvPicPr>
            <p:nvPr/>
          </p:nvPicPr>
          <p:blipFill rotWithShape="1">
            <a:blip r:embed="rId70" cstate="print"/>
            <a:srcRect l="11903" t="33871" r="10678" b="37097"/>
            <a:stretch/>
          </p:blipFill>
          <p:spPr bwMode="auto">
            <a:xfrm>
              <a:off x="6027032" y="4503282"/>
              <a:ext cx="768000" cy="288000"/>
            </a:xfrm>
            <a:prstGeom prst="rect">
              <a:avLst/>
            </a:prstGeom>
            <a:noFill/>
          </p:spPr>
        </p:pic>
        <p:pic>
          <p:nvPicPr>
            <p:cNvPr id="85" name="Picture 11" descr="C:\Users\suchatterjee.INDIA\Desktop\Emerging Tech IC\Development Team Sample Companies\Top Companies &amp; Logos\Security Logos\1009.jpg"/>
            <p:cNvPicPr>
              <a:picLocks noChangeAspect="1" noChangeArrowheads="1"/>
            </p:cNvPicPr>
            <p:nvPr/>
          </p:nvPicPr>
          <p:blipFill>
            <a:blip r:embed="rId71" cstate="print"/>
            <a:srcRect/>
            <a:stretch>
              <a:fillRect/>
            </a:stretch>
          </p:blipFill>
          <p:spPr bwMode="auto">
            <a:xfrm>
              <a:off x="7659478" y="4053759"/>
              <a:ext cx="815745" cy="462256"/>
            </a:xfrm>
            <a:prstGeom prst="rect">
              <a:avLst/>
            </a:prstGeom>
            <a:noFill/>
          </p:spPr>
        </p:pic>
        <p:sp>
          <p:nvSpPr>
            <p:cNvPr id="86" name="TextBox 85"/>
            <p:cNvSpPr txBox="1"/>
            <p:nvPr/>
          </p:nvSpPr>
          <p:spPr>
            <a:xfrm rot="16200000">
              <a:off x="7835766" y="2457370"/>
              <a:ext cx="1773137" cy="418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8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Digital Businesses</a:t>
              </a:r>
            </a:p>
          </p:txBody>
        </p:sp>
        <p:pic>
          <p:nvPicPr>
            <p:cNvPr id="87" name="Picture 11"/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942" y="2629515"/>
              <a:ext cx="273496" cy="27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5312504" y="6343702"/>
              <a:ext cx="2219872" cy="404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8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Payment Technologies</a:t>
              </a:r>
            </a:p>
          </p:txBody>
        </p:sp>
        <p:pic>
          <p:nvPicPr>
            <p:cNvPr id="89" name="Picture 13"/>
            <p:cNvPicPr>
              <a:picLocks noChangeAspect="1" noChangeArrowheads="1"/>
            </p:cNvPicPr>
            <p:nvPr/>
          </p:nvPicPr>
          <p:blipFill rotWithShape="1"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8" t="22987" r="22757" b="22805"/>
            <a:stretch/>
          </p:blipFill>
          <p:spPr bwMode="auto">
            <a:xfrm>
              <a:off x="6051000" y="5194223"/>
              <a:ext cx="322007" cy="327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>
              <a:off x="1506929" y="6340361"/>
              <a:ext cx="2070260" cy="404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Artificial Intelligence</a:t>
              </a:r>
              <a:endParaRPr lang="en-IN" sz="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rot="16200000">
              <a:off x="-744156" y="4953642"/>
              <a:ext cx="2320848" cy="418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8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Connected Devices &amp; IoT</a:t>
              </a:r>
            </a:p>
          </p:txBody>
        </p:sp>
        <p:sp>
          <p:nvSpPr>
            <p:cNvPr id="92" name="Rectangle 91"/>
            <p:cNvSpPr/>
            <p:nvPr/>
          </p:nvSpPr>
          <p:spPr>
            <a:xfrm rot="16200000">
              <a:off x="-865300" y="2357814"/>
              <a:ext cx="2592071" cy="38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7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Other Emerging Technologies</a:t>
              </a:r>
            </a:p>
          </p:txBody>
        </p:sp>
        <p:pic>
          <p:nvPicPr>
            <p:cNvPr id="93" name="Picture 4"/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82" y="3226416"/>
              <a:ext cx="794901" cy="214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4" name="Rectangle 93"/>
            <p:cNvSpPr/>
            <p:nvPr/>
          </p:nvSpPr>
          <p:spPr>
            <a:xfrm>
              <a:off x="1668326" y="1015529"/>
              <a:ext cx="1889479" cy="4044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8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Robotics &amp; Drones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896276" y="1020680"/>
              <a:ext cx="1253626" cy="4044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8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Blockchain</a:t>
              </a:r>
            </a:p>
          </p:txBody>
        </p:sp>
        <p:sp>
          <p:nvSpPr>
            <p:cNvPr id="96" name="Rectangle 95"/>
            <p:cNvSpPr/>
            <p:nvPr/>
          </p:nvSpPr>
          <p:spPr>
            <a:xfrm rot="16200000">
              <a:off x="7691403" y="4835397"/>
              <a:ext cx="2077087" cy="418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8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Security Technologies</a:t>
              </a:r>
            </a:p>
          </p:txBody>
        </p:sp>
        <p:pic>
          <p:nvPicPr>
            <p:cNvPr id="97" name="Picture 6"/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613" y="2283735"/>
              <a:ext cx="648596" cy="166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8" name="Picture 7"/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202" y="1881684"/>
              <a:ext cx="898752" cy="160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4039" y="4141015"/>
              <a:ext cx="794876" cy="36580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737" y="3971541"/>
              <a:ext cx="935302" cy="179786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82" y="4958880"/>
              <a:ext cx="657366" cy="235343"/>
            </a:xfrm>
            <a:prstGeom prst="rect">
              <a:avLst/>
            </a:prstGeom>
          </p:spPr>
        </p:pic>
        <p:pic>
          <p:nvPicPr>
            <p:cNvPr id="102" name="Picture 8" descr="C:\Users\suchatterjee.INDIA\Desktop\Emerging Tech IC\Development Team Sample Companies\Top Companies &amp; Logos\IoT Logos\1006.jpg"/>
            <p:cNvPicPr>
              <a:picLocks noChangeAspect="1" noChangeArrowheads="1"/>
            </p:cNvPicPr>
            <p:nvPr/>
          </p:nvPicPr>
          <p:blipFill rotWithShape="1">
            <a:blip r:embed="rId80" cstate="print"/>
            <a:srcRect t="32548" b="30149"/>
            <a:stretch/>
          </p:blipFill>
          <p:spPr bwMode="auto">
            <a:xfrm>
              <a:off x="1483574" y="4295327"/>
              <a:ext cx="553391" cy="206429"/>
            </a:xfrm>
            <a:prstGeom prst="rect">
              <a:avLst/>
            </a:prstGeom>
            <a:noFill/>
          </p:spPr>
        </p:pic>
      </p:grpSp>
      <p:sp>
        <p:nvSpPr>
          <p:cNvPr id="12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5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30225"/>
            <a:r>
              <a:rPr lang="en-GB" dirty="0" smtClean="0">
                <a:latin typeface="Calibri" panose="020F0502020204030204" pitchFamily="34" charset="0"/>
              </a:rPr>
              <a:t>Monetize disruptive innovation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0678B-BF4D-4CD9-BAB9-5D456B398EAF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9403"/>
            <a:ext cx="369455" cy="63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00" y="855871"/>
            <a:ext cx="37844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Learn from real-world, </a:t>
            </a:r>
            <a:br>
              <a:rPr lang="en-GB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Rubik" panose="00000500000000000000" pitchFamily="2" charset="-79"/>
              </a:rPr>
            </a:b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high-impact 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innovation case studies</a:t>
            </a:r>
          </a:p>
          <a:p>
            <a:endParaRPr lang="en-GB" sz="16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rgbClr val="00F6F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Track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the latest innovations leveraging disruptive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technologies across sectors</a:t>
            </a:r>
          </a:p>
          <a:p>
            <a:pPr marL="285750" indent="-285750">
              <a:buClr>
                <a:srgbClr val="00F6F6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rgbClr val="00F6F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Monitor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competitor activity and stay ahead of innovation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trends</a:t>
            </a:r>
          </a:p>
          <a:p>
            <a:pPr marL="285750" indent="-285750">
              <a:buClr>
                <a:srgbClr val="00F6F6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rgbClr val="00F6F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Contextualize innovation best practices and monetise Disruptive Innovation</a:t>
            </a:r>
          </a:p>
          <a:p>
            <a:pPr marL="285750" indent="-285750">
              <a:buClr>
                <a:srgbClr val="00F6F6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GB" sz="1200" dirty="0" smtClean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rgbClr val="00F6F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Stay on the pulse with latest developments</a:t>
            </a:r>
          </a:p>
          <a:p>
            <a:pPr marL="285750" indent="-285750">
              <a:buClr>
                <a:srgbClr val="00F6F6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GB" sz="1200" dirty="0" smtClean="0">
              <a:latin typeface="Calibri" panose="020F0502020204030204" pitchFamily="34" charset="0"/>
              <a:cs typeface="Rubik" panose="00000500000000000000" pitchFamily="2" charset="-79"/>
            </a:endParaRPr>
          </a:p>
          <a:p>
            <a:pPr marL="285750" indent="-285750">
              <a:buClr>
                <a:srgbClr val="00F6F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Inspire </a:t>
            </a:r>
            <a:r>
              <a:rPr lang="en-GB" sz="1200" dirty="0">
                <a:latin typeface="Calibri" panose="020F0502020204030204" pitchFamily="34" charset="0"/>
                <a:cs typeface="Rubik" panose="00000500000000000000" pitchFamily="2" charset="-79"/>
              </a:rPr>
              <a:t>innovation by understanding the true nature of latest </a:t>
            </a:r>
            <a:r>
              <a:rPr lang="en-GB" sz="1200" dirty="0" smtClean="0">
                <a:latin typeface="Calibri" panose="020F0502020204030204" pitchFamily="34" charset="0"/>
                <a:cs typeface="Rubik" panose="00000500000000000000" pitchFamily="2" charset="-79"/>
              </a:rPr>
              <a:t>disruptions</a:t>
            </a:r>
            <a:endParaRPr lang="en-GB" sz="1200" dirty="0">
              <a:latin typeface="Calibri" panose="020F0502020204030204" pitchFamily="34" charset="0"/>
              <a:cs typeface="Rubik" panose="00000500000000000000" pitchFamily="2" charset="-79"/>
            </a:endParaRPr>
          </a:p>
        </p:txBody>
      </p:sp>
      <p:pic>
        <p:nvPicPr>
          <p:cNvPr id="16" name="Picture 1" descr="C:\Users\piser\Desktop\screenshot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0493" y="750190"/>
            <a:ext cx="5273507" cy="546104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4682" y="4309645"/>
            <a:ext cx="3851986" cy="19014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504" y="4380063"/>
            <a:ext cx="128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Rubik" panose="00000500000000000000" pitchFamily="2" charset="-79"/>
              </a:rPr>
              <a:t>Gain access to: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298" y="4810476"/>
            <a:ext cx="3094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Over </a:t>
            </a:r>
            <a:r>
              <a:rPr lang="en-GB" sz="1200" dirty="0" smtClean="0">
                <a:latin typeface="Calibri" panose="020F0502020204030204" pitchFamily="34" charset="0"/>
              </a:rPr>
              <a:t>1,500 </a:t>
            </a:r>
            <a:r>
              <a:rPr lang="en-GB" sz="1200" dirty="0">
                <a:latin typeface="Calibri" panose="020F0502020204030204" pitchFamily="34" charset="0"/>
              </a:rPr>
              <a:t>innovation profiles </a:t>
            </a:r>
          </a:p>
          <a:p>
            <a:endParaRPr lang="en-GB" sz="1200" dirty="0">
              <a:latin typeface="Calibri" panose="020F0502020204030204" pitchFamily="34" charset="0"/>
            </a:endParaRPr>
          </a:p>
          <a:p>
            <a:r>
              <a:rPr lang="en-GB" sz="1200" dirty="0">
                <a:latin typeface="Calibri" panose="020F0502020204030204" pitchFamily="34" charset="0"/>
              </a:rPr>
              <a:t>300+ new innovation profiles every month</a:t>
            </a:r>
          </a:p>
          <a:p>
            <a:endParaRPr lang="en-GB" sz="1200" dirty="0">
              <a:latin typeface="Calibri" panose="020F0502020204030204" pitchFamily="34" charset="0"/>
            </a:endParaRPr>
          </a:p>
          <a:p>
            <a:r>
              <a:rPr lang="en-GB" sz="1200" dirty="0">
                <a:latin typeface="Calibri" panose="020F0502020204030204" pitchFamily="34" charset="0"/>
              </a:rPr>
              <a:t>50 Disruptor Case Studies per year </a:t>
            </a:r>
          </a:p>
          <a:p>
            <a:endParaRPr lang="en-GB" sz="1200" dirty="0">
              <a:latin typeface="Calibri" panose="020F0502020204030204" pitchFamily="34" charset="0"/>
            </a:endParaRPr>
          </a:p>
        </p:txBody>
      </p:sp>
      <p:sp>
        <p:nvSpPr>
          <p:cNvPr id="28" name="Freeform 11"/>
          <p:cNvSpPr>
            <a:spLocks/>
          </p:cNvSpPr>
          <p:nvPr/>
        </p:nvSpPr>
        <p:spPr bwMode="auto">
          <a:xfrm>
            <a:off x="390525" y="489322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9" name="Freeform 11"/>
          <p:cNvSpPr>
            <a:spLocks/>
          </p:cNvSpPr>
          <p:nvPr/>
        </p:nvSpPr>
        <p:spPr bwMode="auto">
          <a:xfrm>
            <a:off x="390525" y="5237100"/>
            <a:ext cx="150344" cy="144045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30" name="Freeform 17"/>
          <p:cNvSpPr>
            <a:spLocks/>
          </p:cNvSpPr>
          <p:nvPr/>
        </p:nvSpPr>
        <p:spPr bwMode="auto">
          <a:xfrm>
            <a:off x="390525" y="5592677"/>
            <a:ext cx="150344" cy="147713"/>
          </a:xfrm>
          <a:custGeom>
            <a:avLst/>
            <a:gdLst>
              <a:gd name="T0" fmla="*/ 1592 w 1594"/>
              <a:gd name="T1" fmla="*/ 836 h 1592"/>
              <a:gd name="T2" fmla="*/ 1578 w 1594"/>
              <a:gd name="T3" fmla="*/ 956 h 1592"/>
              <a:gd name="T4" fmla="*/ 1546 w 1594"/>
              <a:gd name="T5" fmla="*/ 1070 h 1592"/>
              <a:gd name="T6" fmla="*/ 1498 w 1594"/>
              <a:gd name="T7" fmla="*/ 1176 h 1592"/>
              <a:gd name="T8" fmla="*/ 1436 w 1594"/>
              <a:gd name="T9" fmla="*/ 1272 h 1592"/>
              <a:gd name="T10" fmla="*/ 1360 w 1594"/>
              <a:gd name="T11" fmla="*/ 1358 h 1592"/>
              <a:gd name="T12" fmla="*/ 1274 w 1594"/>
              <a:gd name="T13" fmla="*/ 1434 h 1592"/>
              <a:gd name="T14" fmla="*/ 1176 w 1594"/>
              <a:gd name="T15" fmla="*/ 1496 h 1592"/>
              <a:gd name="T16" fmla="*/ 1072 w 1594"/>
              <a:gd name="T17" fmla="*/ 1544 h 1592"/>
              <a:gd name="T18" fmla="*/ 958 w 1594"/>
              <a:gd name="T19" fmla="*/ 1576 h 1592"/>
              <a:gd name="T20" fmla="*/ 838 w 1594"/>
              <a:gd name="T21" fmla="*/ 1592 h 1592"/>
              <a:gd name="T22" fmla="*/ 756 w 1594"/>
              <a:gd name="T23" fmla="*/ 1592 h 1592"/>
              <a:gd name="T24" fmla="*/ 636 w 1594"/>
              <a:gd name="T25" fmla="*/ 1576 h 1592"/>
              <a:gd name="T26" fmla="*/ 524 w 1594"/>
              <a:gd name="T27" fmla="*/ 1544 h 1592"/>
              <a:gd name="T28" fmla="*/ 418 w 1594"/>
              <a:gd name="T29" fmla="*/ 1496 h 1592"/>
              <a:gd name="T30" fmla="*/ 320 w 1594"/>
              <a:gd name="T31" fmla="*/ 1434 h 1592"/>
              <a:gd name="T32" fmla="*/ 234 w 1594"/>
              <a:gd name="T33" fmla="*/ 1358 h 1592"/>
              <a:gd name="T34" fmla="*/ 160 w 1594"/>
              <a:gd name="T35" fmla="*/ 1272 h 1592"/>
              <a:gd name="T36" fmla="*/ 96 w 1594"/>
              <a:gd name="T37" fmla="*/ 1176 h 1592"/>
              <a:gd name="T38" fmla="*/ 50 w 1594"/>
              <a:gd name="T39" fmla="*/ 1070 h 1592"/>
              <a:gd name="T40" fmla="*/ 16 w 1594"/>
              <a:gd name="T41" fmla="*/ 956 h 1592"/>
              <a:gd name="T42" fmla="*/ 2 w 1594"/>
              <a:gd name="T43" fmla="*/ 836 h 1592"/>
              <a:gd name="T44" fmla="*/ 2 w 1594"/>
              <a:gd name="T45" fmla="*/ 754 h 1592"/>
              <a:gd name="T46" fmla="*/ 16 w 1594"/>
              <a:gd name="T47" fmla="*/ 636 h 1592"/>
              <a:gd name="T48" fmla="*/ 50 w 1594"/>
              <a:gd name="T49" fmla="*/ 522 h 1592"/>
              <a:gd name="T50" fmla="*/ 96 w 1594"/>
              <a:gd name="T51" fmla="*/ 416 h 1592"/>
              <a:gd name="T52" fmla="*/ 160 w 1594"/>
              <a:gd name="T53" fmla="*/ 320 h 1592"/>
              <a:gd name="T54" fmla="*/ 234 w 1594"/>
              <a:gd name="T55" fmla="*/ 232 h 1592"/>
              <a:gd name="T56" fmla="*/ 320 w 1594"/>
              <a:gd name="T57" fmla="*/ 158 h 1592"/>
              <a:gd name="T58" fmla="*/ 418 w 1594"/>
              <a:gd name="T59" fmla="*/ 96 h 1592"/>
              <a:gd name="T60" fmla="*/ 524 w 1594"/>
              <a:gd name="T61" fmla="*/ 48 h 1592"/>
              <a:gd name="T62" fmla="*/ 636 w 1594"/>
              <a:gd name="T63" fmla="*/ 16 h 1592"/>
              <a:gd name="T64" fmla="*/ 756 w 1594"/>
              <a:gd name="T65" fmla="*/ 0 h 1592"/>
              <a:gd name="T66" fmla="*/ 838 w 1594"/>
              <a:gd name="T67" fmla="*/ 0 h 1592"/>
              <a:gd name="T68" fmla="*/ 958 w 1594"/>
              <a:gd name="T69" fmla="*/ 16 h 1592"/>
              <a:gd name="T70" fmla="*/ 1072 w 1594"/>
              <a:gd name="T71" fmla="*/ 48 h 1592"/>
              <a:gd name="T72" fmla="*/ 1176 w 1594"/>
              <a:gd name="T73" fmla="*/ 96 h 1592"/>
              <a:gd name="T74" fmla="*/ 1274 w 1594"/>
              <a:gd name="T75" fmla="*/ 158 h 1592"/>
              <a:gd name="T76" fmla="*/ 1360 w 1594"/>
              <a:gd name="T77" fmla="*/ 232 h 1592"/>
              <a:gd name="T78" fmla="*/ 1436 w 1594"/>
              <a:gd name="T79" fmla="*/ 320 h 1592"/>
              <a:gd name="T80" fmla="*/ 1498 w 1594"/>
              <a:gd name="T81" fmla="*/ 416 h 1592"/>
              <a:gd name="T82" fmla="*/ 1546 w 1594"/>
              <a:gd name="T83" fmla="*/ 522 h 1592"/>
              <a:gd name="T84" fmla="*/ 1578 w 1594"/>
              <a:gd name="T85" fmla="*/ 636 h 1592"/>
              <a:gd name="T86" fmla="*/ 1592 w 1594"/>
              <a:gd name="T87" fmla="*/ 754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94" h="1592">
                <a:moveTo>
                  <a:pt x="1594" y="796"/>
                </a:moveTo>
                <a:lnTo>
                  <a:pt x="1594" y="796"/>
                </a:lnTo>
                <a:lnTo>
                  <a:pt x="1592" y="836"/>
                </a:lnTo>
                <a:lnTo>
                  <a:pt x="1590" y="878"/>
                </a:lnTo>
                <a:lnTo>
                  <a:pt x="1584" y="916"/>
                </a:lnTo>
                <a:lnTo>
                  <a:pt x="1578" y="956"/>
                </a:lnTo>
                <a:lnTo>
                  <a:pt x="1568" y="994"/>
                </a:lnTo>
                <a:lnTo>
                  <a:pt x="1558" y="1032"/>
                </a:lnTo>
                <a:lnTo>
                  <a:pt x="1546" y="1070"/>
                </a:lnTo>
                <a:lnTo>
                  <a:pt x="1532" y="1106"/>
                </a:lnTo>
                <a:lnTo>
                  <a:pt x="1516" y="1142"/>
                </a:lnTo>
                <a:lnTo>
                  <a:pt x="1498" y="1176"/>
                </a:lnTo>
                <a:lnTo>
                  <a:pt x="1478" y="1208"/>
                </a:lnTo>
                <a:lnTo>
                  <a:pt x="1458" y="1242"/>
                </a:lnTo>
                <a:lnTo>
                  <a:pt x="1436" y="1272"/>
                </a:lnTo>
                <a:lnTo>
                  <a:pt x="1412" y="1302"/>
                </a:lnTo>
                <a:lnTo>
                  <a:pt x="1386" y="1332"/>
                </a:lnTo>
                <a:lnTo>
                  <a:pt x="1360" y="1358"/>
                </a:lnTo>
                <a:lnTo>
                  <a:pt x="1332" y="1386"/>
                </a:lnTo>
                <a:lnTo>
                  <a:pt x="1304" y="1410"/>
                </a:lnTo>
                <a:lnTo>
                  <a:pt x="1274" y="1434"/>
                </a:lnTo>
                <a:lnTo>
                  <a:pt x="1242" y="1456"/>
                </a:lnTo>
                <a:lnTo>
                  <a:pt x="1210" y="1476"/>
                </a:lnTo>
                <a:lnTo>
                  <a:pt x="1176" y="1496"/>
                </a:lnTo>
                <a:lnTo>
                  <a:pt x="1142" y="1514"/>
                </a:lnTo>
                <a:lnTo>
                  <a:pt x="1108" y="1530"/>
                </a:lnTo>
                <a:lnTo>
                  <a:pt x="1072" y="1544"/>
                </a:lnTo>
                <a:lnTo>
                  <a:pt x="1034" y="1556"/>
                </a:lnTo>
                <a:lnTo>
                  <a:pt x="996" y="1568"/>
                </a:lnTo>
                <a:lnTo>
                  <a:pt x="958" y="1576"/>
                </a:lnTo>
                <a:lnTo>
                  <a:pt x="918" y="1584"/>
                </a:lnTo>
                <a:lnTo>
                  <a:pt x="878" y="1588"/>
                </a:lnTo>
                <a:lnTo>
                  <a:pt x="838" y="1592"/>
                </a:lnTo>
                <a:lnTo>
                  <a:pt x="798" y="1592"/>
                </a:lnTo>
                <a:lnTo>
                  <a:pt x="798" y="1592"/>
                </a:lnTo>
                <a:lnTo>
                  <a:pt x="756" y="1592"/>
                </a:lnTo>
                <a:lnTo>
                  <a:pt x="716" y="1588"/>
                </a:lnTo>
                <a:lnTo>
                  <a:pt x="676" y="1584"/>
                </a:lnTo>
                <a:lnTo>
                  <a:pt x="636" y="1576"/>
                </a:lnTo>
                <a:lnTo>
                  <a:pt x="598" y="1568"/>
                </a:lnTo>
                <a:lnTo>
                  <a:pt x="560" y="1556"/>
                </a:lnTo>
                <a:lnTo>
                  <a:pt x="524" y="1544"/>
                </a:lnTo>
                <a:lnTo>
                  <a:pt x="488" y="1530"/>
                </a:lnTo>
                <a:lnTo>
                  <a:pt x="452" y="1514"/>
                </a:lnTo>
                <a:lnTo>
                  <a:pt x="418" y="1496"/>
                </a:lnTo>
                <a:lnTo>
                  <a:pt x="384" y="1476"/>
                </a:lnTo>
                <a:lnTo>
                  <a:pt x="352" y="1456"/>
                </a:lnTo>
                <a:lnTo>
                  <a:pt x="320" y="1434"/>
                </a:lnTo>
                <a:lnTo>
                  <a:pt x="290" y="1410"/>
                </a:lnTo>
                <a:lnTo>
                  <a:pt x="262" y="1386"/>
                </a:lnTo>
                <a:lnTo>
                  <a:pt x="234" y="1358"/>
                </a:lnTo>
                <a:lnTo>
                  <a:pt x="208" y="1332"/>
                </a:lnTo>
                <a:lnTo>
                  <a:pt x="182" y="1302"/>
                </a:lnTo>
                <a:lnTo>
                  <a:pt x="160" y="1272"/>
                </a:lnTo>
                <a:lnTo>
                  <a:pt x="136" y="1242"/>
                </a:lnTo>
                <a:lnTo>
                  <a:pt x="116" y="1208"/>
                </a:lnTo>
                <a:lnTo>
                  <a:pt x="96" y="1176"/>
                </a:lnTo>
                <a:lnTo>
                  <a:pt x="80" y="1142"/>
                </a:lnTo>
                <a:lnTo>
                  <a:pt x="64" y="1106"/>
                </a:lnTo>
                <a:lnTo>
                  <a:pt x="50" y="1070"/>
                </a:lnTo>
                <a:lnTo>
                  <a:pt x="36" y="1032"/>
                </a:lnTo>
                <a:lnTo>
                  <a:pt x="26" y="994"/>
                </a:lnTo>
                <a:lnTo>
                  <a:pt x="16" y="956"/>
                </a:lnTo>
                <a:lnTo>
                  <a:pt x="10" y="916"/>
                </a:lnTo>
                <a:lnTo>
                  <a:pt x="4" y="878"/>
                </a:lnTo>
                <a:lnTo>
                  <a:pt x="2" y="836"/>
                </a:lnTo>
                <a:lnTo>
                  <a:pt x="0" y="796"/>
                </a:lnTo>
                <a:lnTo>
                  <a:pt x="0" y="796"/>
                </a:lnTo>
                <a:lnTo>
                  <a:pt x="2" y="754"/>
                </a:lnTo>
                <a:lnTo>
                  <a:pt x="4" y="714"/>
                </a:lnTo>
                <a:lnTo>
                  <a:pt x="10" y="674"/>
                </a:lnTo>
                <a:lnTo>
                  <a:pt x="16" y="636"/>
                </a:lnTo>
                <a:lnTo>
                  <a:pt x="26" y="596"/>
                </a:lnTo>
                <a:lnTo>
                  <a:pt x="36" y="558"/>
                </a:lnTo>
                <a:lnTo>
                  <a:pt x="50" y="522"/>
                </a:lnTo>
                <a:lnTo>
                  <a:pt x="64" y="486"/>
                </a:lnTo>
                <a:lnTo>
                  <a:pt x="80" y="450"/>
                </a:lnTo>
                <a:lnTo>
                  <a:pt x="96" y="416"/>
                </a:lnTo>
                <a:lnTo>
                  <a:pt x="116" y="382"/>
                </a:lnTo>
                <a:lnTo>
                  <a:pt x="136" y="350"/>
                </a:lnTo>
                <a:lnTo>
                  <a:pt x="160" y="320"/>
                </a:lnTo>
                <a:lnTo>
                  <a:pt x="182" y="290"/>
                </a:lnTo>
                <a:lnTo>
                  <a:pt x="208" y="260"/>
                </a:lnTo>
                <a:lnTo>
                  <a:pt x="234" y="232"/>
                </a:lnTo>
                <a:lnTo>
                  <a:pt x="262" y="206"/>
                </a:lnTo>
                <a:lnTo>
                  <a:pt x="290" y="182"/>
                </a:lnTo>
                <a:lnTo>
                  <a:pt x="320" y="158"/>
                </a:lnTo>
                <a:lnTo>
                  <a:pt x="352" y="136"/>
                </a:lnTo>
                <a:lnTo>
                  <a:pt x="384" y="114"/>
                </a:lnTo>
                <a:lnTo>
                  <a:pt x="418" y="96"/>
                </a:lnTo>
                <a:lnTo>
                  <a:pt x="452" y="78"/>
                </a:lnTo>
                <a:lnTo>
                  <a:pt x="488" y="62"/>
                </a:lnTo>
                <a:lnTo>
                  <a:pt x="524" y="48"/>
                </a:lnTo>
                <a:lnTo>
                  <a:pt x="560" y="34"/>
                </a:lnTo>
                <a:lnTo>
                  <a:pt x="598" y="24"/>
                </a:lnTo>
                <a:lnTo>
                  <a:pt x="636" y="16"/>
                </a:lnTo>
                <a:lnTo>
                  <a:pt x="676" y="8"/>
                </a:lnTo>
                <a:lnTo>
                  <a:pt x="716" y="4"/>
                </a:lnTo>
                <a:lnTo>
                  <a:pt x="756" y="0"/>
                </a:lnTo>
                <a:lnTo>
                  <a:pt x="798" y="0"/>
                </a:lnTo>
                <a:lnTo>
                  <a:pt x="798" y="0"/>
                </a:lnTo>
                <a:lnTo>
                  <a:pt x="838" y="0"/>
                </a:lnTo>
                <a:lnTo>
                  <a:pt x="878" y="4"/>
                </a:lnTo>
                <a:lnTo>
                  <a:pt x="918" y="8"/>
                </a:lnTo>
                <a:lnTo>
                  <a:pt x="958" y="16"/>
                </a:lnTo>
                <a:lnTo>
                  <a:pt x="996" y="24"/>
                </a:lnTo>
                <a:lnTo>
                  <a:pt x="1034" y="34"/>
                </a:lnTo>
                <a:lnTo>
                  <a:pt x="1072" y="48"/>
                </a:lnTo>
                <a:lnTo>
                  <a:pt x="1108" y="62"/>
                </a:lnTo>
                <a:lnTo>
                  <a:pt x="1142" y="78"/>
                </a:lnTo>
                <a:lnTo>
                  <a:pt x="1176" y="96"/>
                </a:lnTo>
                <a:lnTo>
                  <a:pt x="1210" y="114"/>
                </a:lnTo>
                <a:lnTo>
                  <a:pt x="1242" y="136"/>
                </a:lnTo>
                <a:lnTo>
                  <a:pt x="1274" y="158"/>
                </a:lnTo>
                <a:lnTo>
                  <a:pt x="1304" y="182"/>
                </a:lnTo>
                <a:lnTo>
                  <a:pt x="1332" y="206"/>
                </a:lnTo>
                <a:lnTo>
                  <a:pt x="1360" y="232"/>
                </a:lnTo>
                <a:lnTo>
                  <a:pt x="1386" y="260"/>
                </a:lnTo>
                <a:lnTo>
                  <a:pt x="1412" y="290"/>
                </a:lnTo>
                <a:lnTo>
                  <a:pt x="1436" y="320"/>
                </a:lnTo>
                <a:lnTo>
                  <a:pt x="1458" y="350"/>
                </a:lnTo>
                <a:lnTo>
                  <a:pt x="1478" y="382"/>
                </a:lnTo>
                <a:lnTo>
                  <a:pt x="1498" y="416"/>
                </a:lnTo>
                <a:lnTo>
                  <a:pt x="1516" y="450"/>
                </a:lnTo>
                <a:lnTo>
                  <a:pt x="1532" y="486"/>
                </a:lnTo>
                <a:lnTo>
                  <a:pt x="1546" y="522"/>
                </a:lnTo>
                <a:lnTo>
                  <a:pt x="1558" y="558"/>
                </a:lnTo>
                <a:lnTo>
                  <a:pt x="1568" y="596"/>
                </a:lnTo>
                <a:lnTo>
                  <a:pt x="1578" y="636"/>
                </a:lnTo>
                <a:lnTo>
                  <a:pt x="1584" y="674"/>
                </a:lnTo>
                <a:lnTo>
                  <a:pt x="1590" y="714"/>
                </a:lnTo>
                <a:lnTo>
                  <a:pt x="1592" y="754"/>
                </a:lnTo>
                <a:lnTo>
                  <a:pt x="1594" y="796"/>
                </a:lnTo>
                <a:lnTo>
                  <a:pt x="1594" y="7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6219585"/>
            <a:ext cx="6248400" cy="638415"/>
          </a:xfrm>
        </p:spPr>
        <p:txBody>
          <a:bodyPr/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Decoding Disruptor Tech IC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Title Page">
  <a:themeElements>
    <a:clrScheme name="Custom 8">
      <a:dk1>
        <a:srgbClr val="000000"/>
      </a:dk1>
      <a:lt1>
        <a:srgbClr val="FFFFFF"/>
      </a:lt1>
      <a:dk2>
        <a:srgbClr val="68737B"/>
      </a:dk2>
      <a:lt2>
        <a:srgbClr val="B6BFC5"/>
      </a:lt2>
      <a:accent1>
        <a:srgbClr val="DADFE2"/>
      </a:accent1>
      <a:accent2>
        <a:srgbClr val="2F283C"/>
      </a:accent2>
      <a:accent3>
        <a:srgbClr val="583471"/>
      </a:accent3>
      <a:accent4>
        <a:srgbClr val="00F6F6"/>
      </a:accent4>
      <a:accent5>
        <a:srgbClr val="00DEA5"/>
      </a:accent5>
      <a:accent6>
        <a:srgbClr val="C21383"/>
      </a:accent6>
      <a:hlink>
        <a:srgbClr val="00DEFF"/>
      </a:hlink>
      <a:folHlink>
        <a:srgbClr val="C213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smtClean="0">
            <a:latin typeface="Rubik" panose="00000500000000000000" pitchFamily="2" charset="-79"/>
            <a:cs typeface="Rubik" panose="00000500000000000000" pitchFamily="2" charset="-79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Title Page">
  <a:themeElements>
    <a:clrScheme name="Custom 8">
      <a:dk1>
        <a:srgbClr val="000000"/>
      </a:dk1>
      <a:lt1>
        <a:srgbClr val="FFFFFF"/>
      </a:lt1>
      <a:dk2>
        <a:srgbClr val="68737B"/>
      </a:dk2>
      <a:lt2>
        <a:srgbClr val="B6BFC5"/>
      </a:lt2>
      <a:accent1>
        <a:srgbClr val="DADFE2"/>
      </a:accent1>
      <a:accent2>
        <a:srgbClr val="2F283C"/>
      </a:accent2>
      <a:accent3>
        <a:srgbClr val="583471"/>
      </a:accent3>
      <a:accent4>
        <a:srgbClr val="00F6F6"/>
      </a:accent4>
      <a:accent5>
        <a:srgbClr val="00DEA5"/>
      </a:accent5>
      <a:accent6>
        <a:srgbClr val="C21383"/>
      </a:accent6>
      <a:hlink>
        <a:srgbClr val="00DEFF"/>
      </a:hlink>
      <a:folHlink>
        <a:srgbClr val="C213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smtClean="0">
            <a:latin typeface="Rubik" panose="00000500000000000000" pitchFamily="2" charset="-79"/>
            <a:cs typeface="Rubik" panose="00000500000000000000" pitchFamily="2" charset="-79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Title Page">
  <a:themeElements>
    <a:clrScheme name="Custom 8">
      <a:dk1>
        <a:srgbClr val="000000"/>
      </a:dk1>
      <a:lt1>
        <a:srgbClr val="FFFFFF"/>
      </a:lt1>
      <a:dk2>
        <a:srgbClr val="68737B"/>
      </a:dk2>
      <a:lt2>
        <a:srgbClr val="B6BFC5"/>
      </a:lt2>
      <a:accent1>
        <a:srgbClr val="DADFE2"/>
      </a:accent1>
      <a:accent2>
        <a:srgbClr val="2F283C"/>
      </a:accent2>
      <a:accent3>
        <a:srgbClr val="583471"/>
      </a:accent3>
      <a:accent4>
        <a:srgbClr val="00F6F6"/>
      </a:accent4>
      <a:accent5>
        <a:srgbClr val="00DEA5"/>
      </a:accent5>
      <a:accent6>
        <a:srgbClr val="C21383"/>
      </a:accent6>
      <a:hlink>
        <a:srgbClr val="00DEFF"/>
      </a:hlink>
      <a:folHlink>
        <a:srgbClr val="C213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smtClean="0">
            <a:latin typeface="Rubik" panose="00000500000000000000" pitchFamily="2" charset="-79"/>
            <a:cs typeface="Rubik" panose="00000500000000000000" pitchFamily="2" charset="-79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Title Page">
  <a:themeElements>
    <a:clrScheme name="Custom 8">
      <a:dk1>
        <a:srgbClr val="000000"/>
      </a:dk1>
      <a:lt1>
        <a:srgbClr val="FFFFFF"/>
      </a:lt1>
      <a:dk2>
        <a:srgbClr val="68737B"/>
      </a:dk2>
      <a:lt2>
        <a:srgbClr val="B6BFC5"/>
      </a:lt2>
      <a:accent1>
        <a:srgbClr val="DADFE2"/>
      </a:accent1>
      <a:accent2>
        <a:srgbClr val="2F283C"/>
      </a:accent2>
      <a:accent3>
        <a:srgbClr val="583471"/>
      </a:accent3>
      <a:accent4>
        <a:srgbClr val="00F6F6"/>
      </a:accent4>
      <a:accent5>
        <a:srgbClr val="00DEA5"/>
      </a:accent5>
      <a:accent6>
        <a:srgbClr val="C21383"/>
      </a:accent6>
      <a:hlink>
        <a:srgbClr val="00DEFF"/>
      </a:hlink>
      <a:folHlink>
        <a:srgbClr val="C213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smtClean="0">
            <a:latin typeface="Rubik" panose="00000500000000000000" pitchFamily="2" charset="-79"/>
            <a:cs typeface="Rubik" panose="00000500000000000000" pitchFamily="2" charset="-79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5_Title Page">
  <a:themeElements>
    <a:clrScheme name="Custom 8">
      <a:dk1>
        <a:srgbClr val="000000"/>
      </a:dk1>
      <a:lt1>
        <a:srgbClr val="FFFFFF"/>
      </a:lt1>
      <a:dk2>
        <a:srgbClr val="68737B"/>
      </a:dk2>
      <a:lt2>
        <a:srgbClr val="B6BFC5"/>
      </a:lt2>
      <a:accent1>
        <a:srgbClr val="DADFE2"/>
      </a:accent1>
      <a:accent2>
        <a:srgbClr val="2F283C"/>
      </a:accent2>
      <a:accent3>
        <a:srgbClr val="583471"/>
      </a:accent3>
      <a:accent4>
        <a:srgbClr val="00F6F6"/>
      </a:accent4>
      <a:accent5>
        <a:srgbClr val="00DEA5"/>
      </a:accent5>
      <a:accent6>
        <a:srgbClr val="C21383"/>
      </a:accent6>
      <a:hlink>
        <a:srgbClr val="00DEFF"/>
      </a:hlink>
      <a:folHlink>
        <a:srgbClr val="C213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smtClean="0">
            <a:latin typeface="Rubik" panose="00000500000000000000" pitchFamily="2" charset="-79"/>
            <a:cs typeface="Rubik" panose="00000500000000000000" pitchFamily="2" charset="-79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6_Title Page">
  <a:themeElements>
    <a:clrScheme name="Custom 8">
      <a:dk1>
        <a:srgbClr val="000000"/>
      </a:dk1>
      <a:lt1>
        <a:srgbClr val="FFFFFF"/>
      </a:lt1>
      <a:dk2>
        <a:srgbClr val="68737B"/>
      </a:dk2>
      <a:lt2>
        <a:srgbClr val="B6BFC5"/>
      </a:lt2>
      <a:accent1>
        <a:srgbClr val="DADFE2"/>
      </a:accent1>
      <a:accent2>
        <a:srgbClr val="2F283C"/>
      </a:accent2>
      <a:accent3>
        <a:srgbClr val="583471"/>
      </a:accent3>
      <a:accent4>
        <a:srgbClr val="00F6F6"/>
      </a:accent4>
      <a:accent5>
        <a:srgbClr val="00DEA5"/>
      </a:accent5>
      <a:accent6>
        <a:srgbClr val="C21383"/>
      </a:accent6>
      <a:hlink>
        <a:srgbClr val="00DEFF"/>
      </a:hlink>
      <a:folHlink>
        <a:srgbClr val="C213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smtClean="0">
            <a:latin typeface="Rubik" panose="00000500000000000000" pitchFamily="2" charset="-79"/>
            <a:cs typeface="Rubik" panose="00000500000000000000" pitchFamily="2" charset="-79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7_Title Page">
  <a:themeElements>
    <a:clrScheme name="Custom 8">
      <a:dk1>
        <a:srgbClr val="000000"/>
      </a:dk1>
      <a:lt1>
        <a:srgbClr val="FFFFFF"/>
      </a:lt1>
      <a:dk2>
        <a:srgbClr val="68737B"/>
      </a:dk2>
      <a:lt2>
        <a:srgbClr val="B6BFC5"/>
      </a:lt2>
      <a:accent1>
        <a:srgbClr val="DADFE2"/>
      </a:accent1>
      <a:accent2>
        <a:srgbClr val="2F283C"/>
      </a:accent2>
      <a:accent3>
        <a:srgbClr val="583471"/>
      </a:accent3>
      <a:accent4>
        <a:srgbClr val="00F6F6"/>
      </a:accent4>
      <a:accent5>
        <a:srgbClr val="00DEA5"/>
      </a:accent5>
      <a:accent6>
        <a:srgbClr val="C21383"/>
      </a:accent6>
      <a:hlink>
        <a:srgbClr val="00DEFF"/>
      </a:hlink>
      <a:folHlink>
        <a:srgbClr val="C213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Title Page">
  <a:themeElements>
    <a:clrScheme name="Custom 8">
      <a:dk1>
        <a:srgbClr val="000000"/>
      </a:dk1>
      <a:lt1>
        <a:srgbClr val="FFFFFF"/>
      </a:lt1>
      <a:dk2>
        <a:srgbClr val="68737B"/>
      </a:dk2>
      <a:lt2>
        <a:srgbClr val="B6BFC5"/>
      </a:lt2>
      <a:accent1>
        <a:srgbClr val="DADFE2"/>
      </a:accent1>
      <a:accent2>
        <a:srgbClr val="2F283C"/>
      </a:accent2>
      <a:accent3>
        <a:srgbClr val="583471"/>
      </a:accent3>
      <a:accent4>
        <a:srgbClr val="00F6F6"/>
      </a:accent4>
      <a:accent5>
        <a:srgbClr val="00DEA5"/>
      </a:accent5>
      <a:accent6>
        <a:srgbClr val="C21383"/>
      </a:accent6>
      <a:hlink>
        <a:srgbClr val="00DEFF"/>
      </a:hlink>
      <a:folHlink>
        <a:srgbClr val="C213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smtClean="0">
            <a:latin typeface="Rubik" panose="00000500000000000000" pitchFamily="2" charset="-79"/>
            <a:cs typeface="Rubik" panose="00000500000000000000" pitchFamily="2" charset="-79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3406</TotalTime>
  <Words>3344</Words>
  <Application>Microsoft Office PowerPoint</Application>
  <PresentationFormat>On-screen Show (4:3)</PresentationFormat>
  <Paragraphs>876</Paragraphs>
  <Slides>33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1_Title Page</vt:lpstr>
      <vt:lpstr>2_Title Page</vt:lpstr>
      <vt:lpstr>3_Title Page</vt:lpstr>
      <vt:lpstr>4_Title Page</vt:lpstr>
      <vt:lpstr>5_Title Page</vt:lpstr>
      <vt:lpstr>6_Title Page</vt:lpstr>
      <vt:lpstr>7_Title Page</vt:lpstr>
      <vt:lpstr>8_Title Page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Fahim Afghan</dc:creator>
  <cp:lastModifiedBy>Archi Dasgupta</cp:lastModifiedBy>
  <cp:revision>268</cp:revision>
  <cp:lastPrinted>2018-03-01T13:45:50Z</cp:lastPrinted>
  <dcterms:created xsi:type="dcterms:W3CDTF">2018-02-21T11:22:53Z</dcterms:created>
  <dcterms:modified xsi:type="dcterms:W3CDTF">2018-07-26T13:37:16Z</dcterms:modified>
</cp:coreProperties>
</file>